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1" r:id="rId6"/>
    <p:sldId id="262" r:id="rId7"/>
    <p:sldId id="263" r:id="rId8"/>
    <p:sldId id="264" r:id="rId9"/>
    <p:sldId id="265" r:id="rId10"/>
    <p:sldId id="266" r:id="rId11"/>
    <p:sldId id="267" r:id="rId12"/>
    <p:sldId id="269" r:id="rId13"/>
    <p:sldId id="270" r:id="rId14"/>
    <p:sldId id="268" r:id="rId15"/>
    <p:sldId id="2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p:cViewPr varScale="1">
        <p:scale>
          <a:sx n="116" d="100"/>
          <a:sy n="116" d="100"/>
        </p:scale>
        <p:origin x="2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255346" y="2750337"/>
            <a:ext cx="1171888" cy="1356442"/>
          </a:xfrm>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352334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11309"/>
            <a:ext cx="1154151" cy="1090789"/>
          </a:xfrm>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127964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11615"/>
            <a:ext cx="1154151" cy="1090789"/>
          </a:xfrm>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169912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09925"/>
            <a:ext cx="1154151" cy="1090789"/>
          </a:xfrm>
        </p:spPr>
        <p:txBody>
          <a:bodyPr/>
          <a:lstStyle/>
          <a:p>
            <a:fld id="{2BCFDF5D-5F47-4C60-A2F9-0500E9205124}" type="slidenum">
              <a:rPr kumimoji="1" lang="ja-JP" altLang="en-US" smtClean="0"/>
              <a:t>‹#›</a:t>
            </a:fld>
            <a:endParaRPr kumimoji="1" lang="ja-JP" alt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9147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09925"/>
            <a:ext cx="1154151" cy="1090789"/>
          </a:xfrm>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196655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4097046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293148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882520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7E33708-5419-4021-997D-DA2FE57FBD54}"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a:xfrm>
            <a:off x="680321" y="5936188"/>
            <a:ext cx="6126805" cy="365125"/>
          </a:xfrm>
        </p:spPr>
        <p:txBody>
          <a:bodyPr/>
          <a:lstStyle/>
          <a:p>
            <a:endParaRPr kumimoji="1" lang="ja-JP" alt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121251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161809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729455" y="2869895"/>
            <a:ext cx="1154151" cy="1090789"/>
          </a:xfrm>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272299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220398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0322" y="3030008"/>
            <a:ext cx="4698355"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594123" y="3030008"/>
            <a:ext cx="4700059"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271909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10757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404146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98207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E33708-5419-4021-997D-DA2FE57FBD54}"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53216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7E33708-5419-4021-997D-DA2FE57FBD54}" type="datetimeFigureOut">
              <a:rPr kumimoji="1" lang="ja-JP" altLang="en-US" smtClean="0"/>
              <a:t>2020/6/17</a:t>
            </a:fld>
            <a:endParaRPr kumimoji="1" lang="ja-JP" alt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BCFDF5D-5F47-4C60-A2F9-0500E9205124}" type="slidenum">
              <a:rPr kumimoji="1" lang="ja-JP" altLang="en-US" smtClean="0"/>
              <a:t>‹#›</a:t>
            </a:fld>
            <a:endParaRPr kumimoji="1" lang="ja-JP" altLang="en-US"/>
          </a:p>
        </p:txBody>
      </p:sp>
    </p:spTree>
    <p:extLst>
      <p:ext uri="{BB962C8B-B14F-4D97-AF65-F5344CB8AC3E}">
        <p14:creationId xmlns:p14="http://schemas.microsoft.com/office/powerpoint/2010/main" val="27509694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nba.com/lakers/releases/180804statement-regarding-lebron-games" TargetMode="External"/><Relationship Id="rId3" Type="http://schemas.openxmlformats.org/officeDocument/2006/relationships/hyperlink" Target="https://en.wikipedia.org/wiki/Cleveland_Cavaliers" TargetMode="External"/><Relationship Id="rId7" Type="http://schemas.openxmlformats.org/officeDocument/2006/relationships/hyperlink" Target="https://www.pinterest.com/pin/145030050475032900/" TargetMode="External"/><Relationship Id="rId2" Type="http://schemas.openxmlformats.org/officeDocument/2006/relationships/hyperlink" Target="https://www.pinterest.ie/pin/116389971604301628/" TargetMode="External"/><Relationship Id="rId1" Type="http://schemas.openxmlformats.org/officeDocument/2006/relationships/slideLayout" Target="../slideLayouts/slideLayout2.xml"/><Relationship Id="rId6" Type="http://schemas.openxmlformats.org/officeDocument/2006/relationships/hyperlink" Target="https://www.cleveland.com/metro/2018/07/lebron_james_departure_wont_st.html" TargetMode="External"/><Relationship Id="rId5" Type="http://schemas.openxmlformats.org/officeDocument/2006/relationships/hyperlink" Target="https://frntofficesport.com/cleveland-cavaliers/" TargetMode="External"/><Relationship Id="rId4" Type="http://schemas.openxmlformats.org/officeDocument/2006/relationships/hyperlink" Target="https://en.wikipedia.org/wiki/Goodyear_Tire_and_Rubber_Company#/media/File:Goodyear_logo.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DF5204-48DD-433C-9C40-9133BB4E12F5}"/>
              </a:ext>
            </a:extLst>
          </p:cNvPr>
          <p:cNvSpPr>
            <a:spLocks noGrp="1"/>
          </p:cNvSpPr>
          <p:nvPr>
            <p:ph type="ctrTitle"/>
          </p:nvPr>
        </p:nvSpPr>
        <p:spPr>
          <a:xfrm>
            <a:off x="562515" y="2742465"/>
            <a:ext cx="8144134" cy="1373070"/>
          </a:xfrm>
        </p:spPr>
        <p:txBody>
          <a:bodyPr/>
          <a:lstStyle/>
          <a:p>
            <a:r>
              <a:rPr kumimoji="1" lang="en-US" altLang="ja-JP" dirty="0">
                <a:latin typeface="Century" panose="02040604050505020304" pitchFamily="18" charset="0"/>
              </a:rPr>
              <a:t>Cleveland Cavaliers</a:t>
            </a:r>
            <a:br>
              <a:rPr kumimoji="1" lang="en-US" altLang="ja-JP" dirty="0">
                <a:latin typeface="Century" panose="02040604050505020304" pitchFamily="18" charset="0"/>
              </a:rPr>
            </a:br>
            <a:r>
              <a:rPr kumimoji="1" lang="en-US" altLang="ja-JP" dirty="0">
                <a:latin typeface="Century" panose="02040604050505020304" pitchFamily="18" charset="0"/>
              </a:rPr>
              <a:t>Sports Marketing Plan</a:t>
            </a:r>
            <a:endParaRPr kumimoji="1" lang="ja-JP" altLang="en-US" dirty="0">
              <a:latin typeface="Century" panose="02040604050505020304" pitchFamily="18" charset="0"/>
            </a:endParaRPr>
          </a:p>
        </p:txBody>
      </p:sp>
      <p:sp>
        <p:nvSpPr>
          <p:cNvPr id="3" name="字幕 2">
            <a:extLst>
              <a:ext uri="{FF2B5EF4-FFF2-40B4-BE49-F238E27FC236}">
                <a16:creationId xmlns:a16="http://schemas.microsoft.com/office/drawing/2014/main" id="{5AE39D55-862D-4F72-88DE-88BE980538C2}"/>
              </a:ext>
            </a:extLst>
          </p:cNvPr>
          <p:cNvSpPr>
            <a:spLocks noGrp="1"/>
          </p:cNvSpPr>
          <p:nvPr>
            <p:ph type="subTitle" idx="1"/>
          </p:nvPr>
        </p:nvSpPr>
        <p:spPr>
          <a:xfrm>
            <a:off x="1868069" y="5645579"/>
            <a:ext cx="9478719" cy="685800"/>
          </a:xfrm>
        </p:spPr>
        <p:txBody>
          <a:bodyPr>
            <a:normAutofit/>
          </a:bodyPr>
          <a:lstStyle/>
          <a:p>
            <a:r>
              <a:rPr kumimoji="1" lang="en-US" altLang="ja-JP" sz="3200" dirty="0">
                <a:latin typeface="Century" panose="02040604050505020304" pitchFamily="18" charset="0"/>
              </a:rPr>
              <a:t>Yusuke Yaginuma</a:t>
            </a:r>
            <a:endParaRPr kumimoji="1" lang="ja-JP" altLang="en-US" sz="3200" dirty="0">
              <a:latin typeface="Century" panose="02040604050505020304" pitchFamily="18" charset="0"/>
            </a:endParaRPr>
          </a:p>
        </p:txBody>
      </p:sp>
      <p:pic>
        <p:nvPicPr>
          <p:cNvPr id="4" name="図 3">
            <a:extLst>
              <a:ext uri="{FF2B5EF4-FFF2-40B4-BE49-F238E27FC236}">
                <a16:creationId xmlns:a16="http://schemas.microsoft.com/office/drawing/2014/main" id="{766FA4B6-3C9A-4482-9A2A-8E37E1110C82}"/>
              </a:ext>
            </a:extLst>
          </p:cNvPr>
          <p:cNvPicPr>
            <a:picLocks noChangeAspect="1"/>
          </p:cNvPicPr>
          <p:nvPr/>
        </p:nvPicPr>
        <p:blipFill>
          <a:blip r:embed="rId2"/>
          <a:stretch>
            <a:fillRect/>
          </a:stretch>
        </p:blipFill>
        <p:spPr>
          <a:xfrm>
            <a:off x="1950346" y="4385649"/>
            <a:ext cx="4145654" cy="2331930"/>
          </a:xfrm>
          <a:prstGeom prst="rect">
            <a:avLst/>
          </a:prstGeom>
        </p:spPr>
      </p:pic>
    </p:spTree>
    <p:extLst>
      <p:ext uri="{BB962C8B-B14F-4D97-AF65-F5344CB8AC3E}">
        <p14:creationId xmlns:p14="http://schemas.microsoft.com/office/powerpoint/2010/main" val="412123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D3A0E-01DF-4B80-BCD7-FB253E9CD1CC}"/>
              </a:ext>
            </a:extLst>
          </p:cNvPr>
          <p:cNvSpPr>
            <a:spLocks noGrp="1"/>
          </p:cNvSpPr>
          <p:nvPr>
            <p:ph type="title"/>
          </p:nvPr>
        </p:nvSpPr>
        <p:spPr/>
        <p:txBody>
          <a:bodyPr/>
          <a:lstStyle/>
          <a:p>
            <a:r>
              <a:rPr kumimoji="1" lang="en-US" altLang="ja-JP" dirty="0">
                <a:latin typeface="Century" panose="02040604050505020304" pitchFamily="18" charset="0"/>
              </a:rPr>
              <a:t>Threats</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9AF634B0-CB5F-439F-B6E9-52AA7AB45D3E}"/>
              </a:ext>
            </a:extLst>
          </p:cNvPr>
          <p:cNvSpPr>
            <a:spLocks noGrp="1"/>
          </p:cNvSpPr>
          <p:nvPr>
            <p:ph idx="1"/>
          </p:nvPr>
        </p:nvSpPr>
        <p:spPr>
          <a:xfrm>
            <a:off x="680321" y="2336873"/>
            <a:ext cx="7431473" cy="3599316"/>
          </a:xfrm>
        </p:spPr>
        <p:txBody>
          <a:bodyPr/>
          <a:lstStyle/>
          <a:p>
            <a:r>
              <a:rPr kumimoji="1" lang="en-US" altLang="ja-JP" dirty="0">
                <a:latin typeface="Century" panose="02040604050505020304" pitchFamily="18" charset="0"/>
              </a:rPr>
              <a:t>Golden State Warriors</a:t>
            </a:r>
          </a:p>
          <a:p>
            <a:pPr marL="0" indent="0">
              <a:buNone/>
            </a:pPr>
            <a:r>
              <a:rPr kumimoji="1" lang="en-US" altLang="ja-JP" sz="1800" dirty="0">
                <a:latin typeface="Century" panose="02040604050505020304" pitchFamily="18" charset="0"/>
              </a:rPr>
              <a:t>Warriors has a whole new arena and has many three point shooters.</a:t>
            </a:r>
          </a:p>
          <a:p>
            <a:pPr marL="0" indent="0">
              <a:buNone/>
            </a:pPr>
            <a:r>
              <a:rPr kumimoji="1" lang="en-US" altLang="ja-JP" sz="1800" dirty="0">
                <a:latin typeface="Century" panose="02040604050505020304" pitchFamily="18" charset="0"/>
              </a:rPr>
              <a:t>Two of then are a big threat because we have almost th</a:t>
            </a:r>
            <a:r>
              <a:rPr lang="en-US" altLang="ja-JP" sz="1800" dirty="0">
                <a:latin typeface="Century" panose="02040604050505020304" pitchFamily="18" charset="0"/>
              </a:rPr>
              <a:t>e same two strength as them</a:t>
            </a:r>
            <a:endParaRPr kumimoji="1" lang="en-US" altLang="ja-JP" sz="1800" dirty="0">
              <a:latin typeface="Century" panose="02040604050505020304" pitchFamily="18" charset="0"/>
            </a:endParaRPr>
          </a:p>
          <a:p>
            <a:r>
              <a:rPr lang="en-US" altLang="ja-JP" dirty="0">
                <a:latin typeface="Century" panose="02040604050505020304" pitchFamily="18" charset="0"/>
              </a:rPr>
              <a:t>Los Angeles Lakers</a:t>
            </a:r>
          </a:p>
          <a:p>
            <a:pPr marL="0" indent="0">
              <a:buNone/>
            </a:pPr>
            <a:r>
              <a:rPr lang="en-US" altLang="ja-JP" sz="1800" dirty="0">
                <a:latin typeface="Century" panose="02040604050505020304" pitchFamily="18" charset="0"/>
              </a:rPr>
              <a:t>LeBron transferred to Lakers so they have LeBron’s fan witch used to come see Cavs’ game.</a:t>
            </a:r>
          </a:p>
          <a:p>
            <a:endParaRPr lang="en-US" altLang="ja-JP" dirty="0"/>
          </a:p>
          <a:p>
            <a:endParaRPr kumimoji="1" lang="ja-JP" altLang="en-US" dirty="0"/>
          </a:p>
        </p:txBody>
      </p:sp>
      <p:pic>
        <p:nvPicPr>
          <p:cNvPr id="4" name="図 3">
            <a:extLst>
              <a:ext uri="{FF2B5EF4-FFF2-40B4-BE49-F238E27FC236}">
                <a16:creationId xmlns:a16="http://schemas.microsoft.com/office/drawing/2014/main" id="{50A10CB7-9827-4772-A8B7-AAB9793121B4}"/>
              </a:ext>
            </a:extLst>
          </p:cNvPr>
          <p:cNvPicPr>
            <a:picLocks noChangeAspect="1"/>
          </p:cNvPicPr>
          <p:nvPr/>
        </p:nvPicPr>
        <p:blipFill>
          <a:blip r:embed="rId2"/>
          <a:stretch>
            <a:fillRect/>
          </a:stretch>
        </p:blipFill>
        <p:spPr>
          <a:xfrm>
            <a:off x="9571044" y="2120510"/>
            <a:ext cx="2292763" cy="2527222"/>
          </a:xfrm>
          <a:prstGeom prst="rect">
            <a:avLst/>
          </a:prstGeom>
        </p:spPr>
      </p:pic>
      <p:pic>
        <p:nvPicPr>
          <p:cNvPr id="5" name="図 4">
            <a:extLst>
              <a:ext uri="{FF2B5EF4-FFF2-40B4-BE49-F238E27FC236}">
                <a16:creationId xmlns:a16="http://schemas.microsoft.com/office/drawing/2014/main" id="{375EE4AA-ADD8-42AD-9343-A79CAD0A33EA}"/>
              </a:ext>
            </a:extLst>
          </p:cNvPr>
          <p:cNvPicPr>
            <a:picLocks noChangeAspect="1"/>
          </p:cNvPicPr>
          <p:nvPr/>
        </p:nvPicPr>
        <p:blipFill>
          <a:blip r:embed="rId3"/>
          <a:stretch>
            <a:fillRect/>
          </a:stretch>
        </p:blipFill>
        <p:spPr>
          <a:xfrm>
            <a:off x="5816561" y="4692611"/>
            <a:ext cx="3557441" cy="2070468"/>
          </a:xfrm>
          <a:prstGeom prst="rect">
            <a:avLst/>
          </a:prstGeom>
        </p:spPr>
      </p:pic>
    </p:spTree>
    <p:extLst>
      <p:ext uri="{BB962C8B-B14F-4D97-AF65-F5344CB8AC3E}">
        <p14:creationId xmlns:p14="http://schemas.microsoft.com/office/powerpoint/2010/main" val="400091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374914-CF1D-4A82-ABBE-08DFFB4A20A3}"/>
              </a:ext>
            </a:extLst>
          </p:cNvPr>
          <p:cNvSpPr>
            <a:spLocks noGrp="1"/>
          </p:cNvSpPr>
          <p:nvPr>
            <p:ph type="title"/>
          </p:nvPr>
        </p:nvSpPr>
        <p:spPr/>
        <p:txBody>
          <a:bodyPr/>
          <a:lstStyle/>
          <a:p>
            <a:r>
              <a:rPr kumimoji="1" lang="en-US" altLang="ja-JP" dirty="0">
                <a:latin typeface="Century" panose="02040604050505020304" pitchFamily="18" charset="0"/>
              </a:rPr>
              <a:t>Marketing Tactics</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97B98C36-D950-424B-9FEE-32E1B820890A}"/>
              </a:ext>
            </a:extLst>
          </p:cNvPr>
          <p:cNvSpPr>
            <a:spLocks noGrp="1"/>
          </p:cNvSpPr>
          <p:nvPr>
            <p:ph idx="1"/>
          </p:nvPr>
        </p:nvSpPr>
        <p:spPr>
          <a:xfrm>
            <a:off x="680321" y="2199048"/>
            <a:ext cx="9613861" cy="4588829"/>
          </a:xfrm>
        </p:spPr>
        <p:txBody>
          <a:bodyPr>
            <a:normAutofit/>
          </a:bodyPr>
          <a:lstStyle/>
          <a:p>
            <a:r>
              <a:rPr lang="en-US" altLang="ja-JP" dirty="0">
                <a:latin typeface="Century" panose="02040604050505020304" pitchFamily="18" charset="0"/>
              </a:rPr>
              <a:t>We will make a family package to watch the game</a:t>
            </a:r>
          </a:p>
          <a:p>
            <a:r>
              <a:rPr lang="en-US" altLang="ja-JP" dirty="0">
                <a:latin typeface="Century" panose="02040604050505020304" pitchFamily="18" charset="0"/>
              </a:rPr>
              <a:t>We will make a ticket that has a big chance to win a signed basketball</a:t>
            </a:r>
          </a:p>
          <a:p>
            <a:r>
              <a:rPr kumimoji="1" lang="en-US" altLang="ja-JP" dirty="0">
                <a:latin typeface="Century" panose="02040604050505020304" pitchFamily="18" charset="0"/>
              </a:rPr>
              <a:t>We will make a children fan day </a:t>
            </a:r>
          </a:p>
          <a:p>
            <a:pPr marL="0" indent="0">
              <a:buNone/>
            </a:pPr>
            <a:r>
              <a:rPr kumimoji="1" lang="en-US" altLang="ja-JP" sz="1800" dirty="0">
                <a:latin typeface="Century" panose="02040604050505020304" pitchFamily="18" charset="0"/>
              </a:rPr>
              <a:t>A day that children will be able to have fun playing basketball and some equipment's at the arena before the home game</a:t>
            </a:r>
          </a:p>
          <a:p>
            <a:pPr marL="0" indent="0">
              <a:buNone/>
            </a:pPr>
            <a:r>
              <a:rPr kumimoji="1" lang="en-US" altLang="ja-JP" sz="1800" dirty="0">
                <a:latin typeface="Century" panose="02040604050505020304" pitchFamily="18" charset="0"/>
              </a:rPr>
              <a:t>Can have time with the players (Fan service for the kids)</a:t>
            </a:r>
          </a:p>
          <a:p>
            <a:r>
              <a:rPr lang="en-US" altLang="ja-JP" dirty="0">
                <a:latin typeface="Century" panose="02040604050505020304" pitchFamily="18" charset="0"/>
              </a:rPr>
              <a:t>Increase the amount of items</a:t>
            </a:r>
          </a:p>
          <a:p>
            <a:pPr marL="0" indent="0">
              <a:buNone/>
            </a:pPr>
            <a:r>
              <a:rPr kumimoji="1" lang="en-US" altLang="ja-JP" sz="1800" dirty="0">
                <a:latin typeface="Century" panose="02040604050505020304" pitchFamily="18" charset="0"/>
              </a:rPr>
              <a:t>Bobble heads, Jerseys</a:t>
            </a:r>
            <a:r>
              <a:rPr lang="en-US" altLang="ja-JP" sz="1800" dirty="0">
                <a:latin typeface="Century" panose="02040604050505020304" pitchFamily="18" charset="0"/>
              </a:rPr>
              <a:t>, T-shirts, Caps, Mug cup, souvenir balls, and any others that fans would like to have</a:t>
            </a:r>
          </a:p>
          <a:p>
            <a:r>
              <a:rPr kumimoji="1" lang="en-US" altLang="ja-JP" dirty="0">
                <a:latin typeface="Century" panose="02040604050505020304" pitchFamily="18" charset="0"/>
              </a:rPr>
              <a:t>Put more selections of food and drinks at the arena so that people could stay there a whole day</a:t>
            </a:r>
            <a:endParaRPr kumimoji="1" lang="ja-JP" altLang="en-US" dirty="0">
              <a:latin typeface="Century" panose="02040604050505020304" pitchFamily="18" charset="0"/>
            </a:endParaRPr>
          </a:p>
        </p:txBody>
      </p:sp>
    </p:spTree>
    <p:extLst>
      <p:ext uri="{BB962C8B-B14F-4D97-AF65-F5344CB8AC3E}">
        <p14:creationId xmlns:p14="http://schemas.microsoft.com/office/powerpoint/2010/main" val="152635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374914-CF1D-4A82-ABBE-08DFFB4A20A3}"/>
              </a:ext>
            </a:extLst>
          </p:cNvPr>
          <p:cNvSpPr>
            <a:spLocks noGrp="1"/>
          </p:cNvSpPr>
          <p:nvPr>
            <p:ph type="title"/>
          </p:nvPr>
        </p:nvSpPr>
        <p:spPr/>
        <p:txBody>
          <a:bodyPr/>
          <a:lstStyle/>
          <a:p>
            <a:r>
              <a:rPr kumimoji="1" lang="en-US" altLang="ja-JP" dirty="0">
                <a:latin typeface="Century" panose="02040604050505020304" pitchFamily="18" charset="0"/>
              </a:rPr>
              <a:t>Marketing Tactics</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97B98C36-D950-424B-9FEE-32E1B820890A}"/>
              </a:ext>
            </a:extLst>
          </p:cNvPr>
          <p:cNvSpPr>
            <a:spLocks noGrp="1"/>
          </p:cNvSpPr>
          <p:nvPr>
            <p:ph idx="1"/>
          </p:nvPr>
        </p:nvSpPr>
        <p:spPr/>
        <p:txBody>
          <a:bodyPr/>
          <a:lstStyle/>
          <a:p>
            <a:r>
              <a:rPr kumimoji="1" lang="en-US" altLang="ja-JP" dirty="0">
                <a:latin typeface="Century" panose="02040604050505020304" pitchFamily="18" charset="0"/>
              </a:rPr>
              <a:t>Price</a:t>
            </a:r>
          </a:p>
          <a:p>
            <a:pPr marL="0" indent="0">
              <a:buNone/>
            </a:pPr>
            <a:r>
              <a:rPr kumimoji="1" lang="en-US" altLang="ja-JP" sz="2000" dirty="0">
                <a:latin typeface="Century" panose="02040604050505020304" pitchFamily="18" charset="0"/>
              </a:rPr>
              <a:t>We are going to increase ticket sales and let fans purchase the ticket easier.</a:t>
            </a:r>
          </a:p>
          <a:p>
            <a:pPr marL="0" indent="0">
              <a:buNone/>
            </a:pPr>
            <a:r>
              <a:rPr lang="en-US" altLang="ja-JP" sz="2000" dirty="0">
                <a:latin typeface="Century" panose="02040604050505020304" pitchFamily="18" charset="0"/>
              </a:rPr>
              <a:t>In the arena we will make them stay for a whole day by having fun. So we will make the money by people purchasing items, food, and drinks.</a:t>
            </a:r>
          </a:p>
          <a:p>
            <a:r>
              <a:rPr lang="en-US" altLang="ja-JP" dirty="0">
                <a:latin typeface="Century" panose="02040604050505020304" pitchFamily="18" charset="0"/>
              </a:rPr>
              <a:t>People</a:t>
            </a:r>
          </a:p>
          <a:p>
            <a:pPr marL="0" indent="0">
              <a:buNone/>
            </a:pPr>
            <a:r>
              <a:rPr lang="en-US" altLang="ja-JP" sz="1800" dirty="0">
                <a:latin typeface="Century" panose="02040604050505020304" pitchFamily="18" charset="0"/>
              </a:rPr>
              <a:t>We are making ticket packs for families and children.</a:t>
            </a:r>
          </a:p>
          <a:p>
            <a:pPr marL="0" indent="0">
              <a:buNone/>
            </a:pPr>
            <a:r>
              <a:rPr lang="en-US" altLang="ja-JP" sz="1800" dirty="0">
                <a:latin typeface="Century" panose="02040604050505020304" pitchFamily="18" charset="0"/>
              </a:rPr>
              <a:t>So we want fans that are young while we treat the old fans good enough by making a discount if they bring the Cav’s old item (like a jersey).</a:t>
            </a:r>
          </a:p>
          <a:p>
            <a:pPr marL="0" indent="0">
              <a:buNone/>
            </a:pPr>
            <a:endParaRPr lang="en-US" altLang="ja-JP" sz="1800" dirty="0">
              <a:latin typeface="Century" panose="02040604050505020304" pitchFamily="18" charset="0"/>
            </a:endParaRPr>
          </a:p>
          <a:p>
            <a:pPr marL="0" indent="0">
              <a:buNone/>
            </a:pPr>
            <a:endParaRPr lang="en-US" altLang="ja-JP" sz="1800" dirty="0">
              <a:latin typeface="Century" panose="02040604050505020304" pitchFamily="18" charset="0"/>
            </a:endParaRPr>
          </a:p>
        </p:txBody>
      </p:sp>
    </p:spTree>
    <p:extLst>
      <p:ext uri="{BB962C8B-B14F-4D97-AF65-F5344CB8AC3E}">
        <p14:creationId xmlns:p14="http://schemas.microsoft.com/office/powerpoint/2010/main" val="366074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374914-CF1D-4A82-ABBE-08DFFB4A20A3}"/>
              </a:ext>
            </a:extLst>
          </p:cNvPr>
          <p:cNvSpPr>
            <a:spLocks noGrp="1"/>
          </p:cNvSpPr>
          <p:nvPr>
            <p:ph type="title"/>
          </p:nvPr>
        </p:nvSpPr>
        <p:spPr/>
        <p:txBody>
          <a:bodyPr/>
          <a:lstStyle/>
          <a:p>
            <a:r>
              <a:rPr kumimoji="1" lang="en-US" altLang="ja-JP" dirty="0">
                <a:latin typeface="Century" panose="02040604050505020304" pitchFamily="18" charset="0"/>
              </a:rPr>
              <a:t>Marketing Tactics</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97B98C36-D950-424B-9FEE-32E1B820890A}"/>
              </a:ext>
            </a:extLst>
          </p:cNvPr>
          <p:cNvSpPr>
            <a:spLocks noGrp="1"/>
          </p:cNvSpPr>
          <p:nvPr>
            <p:ph idx="1"/>
          </p:nvPr>
        </p:nvSpPr>
        <p:spPr/>
        <p:txBody>
          <a:bodyPr/>
          <a:lstStyle/>
          <a:p>
            <a:pPr marL="0" indent="0">
              <a:buNone/>
            </a:pPr>
            <a:r>
              <a:rPr kumimoji="1" lang="en-US" altLang="ja-JP" sz="2800" dirty="0">
                <a:latin typeface="Century" panose="02040604050505020304" pitchFamily="18" charset="0"/>
              </a:rPr>
              <a:t>Promotion</a:t>
            </a:r>
          </a:p>
          <a:p>
            <a:r>
              <a:rPr kumimoji="1" lang="en-US" altLang="ja-JP" dirty="0">
                <a:latin typeface="Century" panose="02040604050505020304" pitchFamily="18" charset="0"/>
              </a:rPr>
              <a:t>Instagram</a:t>
            </a:r>
          </a:p>
          <a:p>
            <a:r>
              <a:rPr lang="en-US" altLang="ja-JP" dirty="0">
                <a:latin typeface="Century" panose="02040604050505020304" pitchFamily="18" charset="0"/>
              </a:rPr>
              <a:t>Twitter</a:t>
            </a:r>
          </a:p>
          <a:p>
            <a:r>
              <a:rPr kumimoji="1" lang="en-US" altLang="ja-JP" dirty="0">
                <a:latin typeface="Century" panose="02040604050505020304" pitchFamily="18" charset="0"/>
              </a:rPr>
              <a:t>Facebook</a:t>
            </a:r>
            <a:endParaRPr lang="en-US" altLang="ja-JP" dirty="0">
              <a:latin typeface="Century" panose="02040604050505020304" pitchFamily="18" charset="0"/>
            </a:endParaRPr>
          </a:p>
          <a:p>
            <a:r>
              <a:rPr kumimoji="1" lang="en-US" altLang="ja-JP" dirty="0">
                <a:latin typeface="Century" panose="02040604050505020304" pitchFamily="18" charset="0"/>
              </a:rPr>
              <a:t>Website</a:t>
            </a:r>
            <a:endParaRPr lang="en-US" altLang="ja-JP" dirty="0">
              <a:latin typeface="Century" panose="02040604050505020304" pitchFamily="18" charset="0"/>
            </a:endParaRPr>
          </a:p>
          <a:p>
            <a:pPr marL="0" indent="0">
              <a:buNone/>
            </a:pPr>
            <a:endParaRPr kumimoji="1" lang="en-US" altLang="ja-JP" dirty="0">
              <a:latin typeface="Century" panose="02040604050505020304" pitchFamily="18" charset="0"/>
            </a:endParaRPr>
          </a:p>
          <a:p>
            <a:pPr marL="0" indent="0">
              <a:buNone/>
            </a:pPr>
            <a:r>
              <a:rPr lang="en-US" altLang="ja-JP" sz="2000" dirty="0">
                <a:latin typeface="Century" panose="02040604050505020304" pitchFamily="18" charset="0"/>
              </a:rPr>
              <a:t>We will use these social network services because they are free and most young people watch them mainly today.</a:t>
            </a:r>
            <a:endParaRPr kumimoji="1" lang="en-US" altLang="ja-JP" sz="2000" dirty="0">
              <a:latin typeface="Century" panose="02040604050505020304" pitchFamily="18" charset="0"/>
            </a:endParaRPr>
          </a:p>
          <a:p>
            <a:pPr marL="0" indent="0">
              <a:buNone/>
            </a:pPr>
            <a:endParaRPr kumimoji="1" lang="ja-JP" altLang="en-US" dirty="0">
              <a:latin typeface="Century" panose="02040604050505020304" pitchFamily="18" charset="0"/>
            </a:endParaRPr>
          </a:p>
        </p:txBody>
      </p:sp>
    </p:spTree>
    <p:extLst>
      <p:ext uri="{BB962C8B-B14F-4D97-AF65-F5344CB8AC3E}">
        <p14:creationId xmlns:p14="http://schemas.microsoft.com/office/powerpoint/2010/main" val="197665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229766-5A05-4210-96FB-440DA5D7B05C}"/>
              </a:ext>
            </a:extLst>
          </p:cNvPr>
          <p:cNvSpPr>
            <a:spLocks noGrp="1"/>
          </p:cNvSpPr>
          <p:nvPr>
            <p:ph type="title"/>
          </p:nvPr>
        </p:nvSpPr>
        <p:spPr/>
        <p:txBody>
          <a:bodyPr/>
          <a:lstStyle/>
          <a:p>
            <a:r>
              <a:rPr lang="en-US" altLang="ja-JP" dirty="0">
                <a:latin typeface="Century" panose="02040604050505020304" pitchFamily="18" charset="0"/>
              </a:rPr>
              <a:t>Conclusion</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ABE040A5-ED22-460E-83A9-F24D7E533F6F}"/>
              </a:ext>
            </a:extLst>
          </p:cNvPr>
          <p:cNvSpPr>
            <a:spLocks noGrp="1"/>
          </p:cNvSpPr>
          <p:nvPr>
            <p:ph idx="1"/>
          </p:nvPr>
        </p:nvSpPr>
        <p:spPr/>
        <p:txBody>
          <a:bodyPr>
            <a:normAutofit/>
          </a:bodyPr>
          <a:lstStyle/>
          <a:p>
            <a:pPr marL="0" indent="0">
              <a:buNone/>
            </a:pPr>
            <a:r>
              <a:rPr kumimoji="1" lang="en-US" altLang="ja-JP" sz="2000" dirty="0">
                <a:latin typeface="Century" panose="02040604050505020304" pitchFamily="18" charset="0"/>
              </a:rPr>
              <a:t> Since LeBron James and some other star players have transferred to an other team, Cavaliers has been suffering to win games and are loosing some fans. Therefore we need to change the team 180 degrees. We are going to change each play on court and </a:t>
            </a:r>
            <a:r>
              <a:rPr lang="en-US" altLang="ja-JP" sz="2000" dirty="0">
                <a:latin typeface="Century" panose="02040604050505020304" pitchFamily="18" charset="0"/>
              </a:rPr>
              <a:t>, there will be more ball-movement, more shooting, and more scoring for each player. Also the arena has renovated, we will make more people know that the Cavs have changed by watching it at the arena. We will let more people come to the arena easier by increasing ticket sales. At the arena there will be more items and others, more fan services, making a place that children will have fun so that their parents can have a nice arena date. </a:t>
            </a:r>
          </a:p>
          <a:p>
            <a:pPr marL="0" indent="0">
              <a:buNone/>
            </a:pPr>
            <a:r>
              <a:rPr kumimoji="1" lang="ja-JP" altLang="en-US" sz="2000" dirty="0">
                <a:latin typeface="Century" panose="02040604050505020304" pitchFamily="18" charset="0"/>
              </a:rPr>
              <a:t> </a:t>
            </a:r>
            <a:r>
              <a:rPr kumimoji="1" lang="en-US" altLang="ja-JP" sz="2000" dirty="0">
                <a:latin typeface="Century" panose="02040604050505020304" pitchFamily="18" charset="0"/>
              </a:rPr>
              <a:t>This will hopefully have more fan attendance and build up the team again to win a title. Our overall goal is to bring the Championship title to the Cleveland fans that will always support us.</a:t>
            </a:r>
            <a:endParaRPr kumimoji="1" lang="ja-JP" altLang="en-US" sz="2000" dirty="0">
              <a:latin typeface="Century" panose="02040604050505020304" pitchFamily="18" charset="0"/>
            </a:endParaRPr>
          </a:p>
        </p:txBody>
      </p:sp>
    </p:spTree>
    <p:extLst>
      <p:ext uri="{BB962C8B-B14F-4D97-AF65-F5344CB8AC3E}">
        <p14:creationId xmlns:p14="http://schemas.microsoft.com/office/powerpoint/2010/main" val="68568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3F707-D4D5-468D-9D4F-D79FE72179D2}"/>
              </a:ext>
            </a:extLst>
          </p:cNvPr>
          <p:cNvSpPr>
            <a:spLocks noGrp="1"/>
          </p:cNvSpPr>
          <p:nvPr>
            <p:ph type="title"/>
          </p:nvPr>
        </p:nvSpPr>
        <p:spPr/>
        <p:txBody>
          <a:bodyPr/>
          <a:lstStyle/>
          <a:p>
            <a:r>
              <a:rPr kumimoji="1" lang="en-US" altLang="ja-JP" dirty="0">
                <a:latin typeface="Century" panose="02040604050505020304" pitchFamily="18" charset="0"/>
              </a:rPr>
              <a:t>Sources</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9164183E-0A01-4190-96B5-6E2EDFBB07B1}"/>
              </a:ext>
            </a:extLst>
          </p:cNvPr>
          <p:cNvSpPr>
            <a:spLocks noGrp="1"/>
          </p:cNvSpPr>
          <p:nvPr>
            <p:ph idx="1"/>
          </p:nvPr>
        </p:nvSpPr>
        <p:spPr/>
        <p:txBody>
          <a:bodyPr>
            <a:normAutofit/>
          </a:bodyPr>
          <a:lstStyle/>
          <a:p>
            <a:pPr marL="0" indent="0">
              <a:buNone/>
            </a:pPr>
            <a:r>
              <a:rPr lang="en-US" altLang="ja-JP" sz="1200" dirty="0">
                <a:solidFill>
                  <a:schemeClr val="bg1"/>
                </a:solidFill>
                <a:hlinkClick r:id="rId2">
                  <a:extLst>
                    <a:ext uri="{A12FA001-AC4F-418D-AE19-62706E023703}">
                      <ahyp:hlinkClr xmlns:ahyp="http://schemas.microsoft.com/office/drawing/2018/hyperlinkcolor" val="tx"/>
                    </a:ext>
                  </a:extLst>
                </a:hlinkClick>
              </a:rPr>
              <a:t>https://www.pinterest.ie/pin/116389971604301628/</a:t>
            </a:r>
            <a:endParaRPr lang="en-US" altLang="ja-JP" sz="1200" dirty="0">
              <a:solidFill>
                <a:schemeClr val="bg1"/>
              </a:solidFill>
            </a:endParaRPr>
          </a:p>
          <a:p>
            <a:pPr marL="0" indent="0">
              <a:buNone/>
            </a:pPr>
            <a:r>
              <a:rPr lang="en-US" altLang="ja-JP" sz="1200" dirty="0">
                <a:solidFill>
                  <a:schemeClr val="bg1"/>
                </a:solidFill>
                <a:hlinkClick r:id="rId3">
                  <a:extLst>
                    <a:ext uri="{A12FA001-AC4F-418D-AE19-62706E023703}">
                      <ahyp:hlinkClr xmlns:ahyp="http://schemas.microsoft.com/office/drawing/2018/hyperlinkcolor" val="tx"/>
                    </a:ext>
                  </a:extLst>
                </a:hlinkClick>
              </a:rPr>
              <a:t>https://en.wikipedia.org/wiki/Cleveland_Cavaliers</a:t>
            </a:r>
            <a:endParaRPr lang="en-US" altLang="ja-JP" sz="1200" dirty="0">
              <a:solidFill>
                <a:schemeClr val="bg1"/>
              </a:solidFill>
            </a:endParaRPr>
          </a:p>
          <a:p>
            <a:pPr marL="0" indent="0">
              <a:buNone/>
            </a:pPr>
            <a:r>
              <a:rPr lang="en-US" altLang="ja-JP" sz="1200" dirty="0">
                <a:solidFill>
                  <a:schemeClr val="bg1"/>
                </a:solidFill>
                <a:hlinkClick r:id="rId4">
                  <a:extLst>
                    <a:ext uri="{A12FA001-AC4F-418D-AE19-62706E023703}">
                      <ahyp:hlinkClr xmlns:ahyp="http://schemas.microsoft.com/office/drawing/2018/hyperlinkcolor" val="tx"/>
                    </a:ext>
                  </a:extLst>
                </a:hlinkClick>
              </a:rPr>
              <a:t>https://en.wikipedia.org/wiki/Goodyear_Tire_and_Rubber_Company#/media/File:Goodyear_logo.svg</a:t>
            </a:r>
            <a:endParaRPr lang="en-US" altLang="ja-JP" sz="1200" dirty="0">
              <a:solidFill>
                <a:schemeClr val="bg1"/>
              </a:solidFill>
            </a:endParaRPr>
          </a:p>
          <a:p>
            <a:pPr marL="0" indent="0">
              <a:buNone/>
            </a:pPr>
            <a:r>
              <a:rPr lang="en-US" altLang="ja-JP" sz="1200" dirty="0">
                <a:solidFill>
                  <a:schemeClr val="bg1"/>
                </a:solidFill>
                <a:hlinkClick r:id="rId5">
                  <a:extLst>
                    <a:ext uri="{A12FA001-AC4F-418D-AE19-62706E023703}">
                      <ahyp:hlinkClr xmlns:ahyp="http://schemas.microsoft.com/office/drawing/2018/hyperlinkcolor" val="tx"/>
                    </a:ext>
                  </a:extLst>
                </a:hlinkClick>
              </a:rPr>
              <a:t>https://frntofficesport.com/cleveland-cavaliers/</a:t>
            </a:r>
            <a:endParaRPr lang="en-US" altLang="ja-JP" sz="1200" dirty="0">
              <a:solidFill>
                <a:schemeClr val="bg1"/>
              </a:solidFill>
            </a:endParaRPr>
          </a:p>
          <a:p>
            <a:pPr marL="0" indent="0">
              <a:buNone/>
            </a:pPr>
            <a:r>
              <a:rPr lang="en-US" altLang="ja-JP" sz="1200" dirty="0">
                <a:solidFill>
                  <a:schemeClr val="bg1"/>
                </a:solidFill>
                <a:hlinkClick r:id="rId6">
                  <a:extLst>
                    <a:ext uri="{A12FA001-AC4F-418D-AE19-62706E023703}">
                      <ahyp:hlinkClr xmlns:ahyp="http://schemas.microsoft.com/office/drawing/2018/hyperlinkcolor" val="tx"/>
                    </a:ext>
                  </a:extLst>
                </a:hlinkClick>
              </a:rPr>
              <a:t>https://www.cleveland.com/metro/2018/07/lebron_james_departure_wont_st.html</a:t>
            </a:r>
            <a:endParaRPr lang="en-US" altLang="ja-JP" sz="1200" dirty="0">
              <a:solidFill>
                <a:schemeClr val="bg1"/>
              </a:solidFill>
            </a:endParaRPr>
          </a:p>
          <a:p>
            <a:pPr marL="0" indent="0">
              <a:buNone/>
            </a:pPr>
            <a:r>
              <a:rPr lang="en-US" altLang="ja-JP" sz="1200" dirty="0">
                <a:solidFill>
                  <a:schemeClr val="bg1"/>
                </a:solidFill>
                <a:hlinkClick r:id="rId7">
                  <a:extLst>
                    <a:ext uri="{A12FA001-AC4F-418D-AE19-62706E023703}">
                      <ahyp:hlinkClr xmlns:ahyp="http://schemas.microsoft.com/office/drawing/2018/hyperlinkcolor" val="tx"/>
                    </a:ext>
                  </a:extLst>
                </a:hlinkClick>
              </a:rPr>
              <a:t>https://www.pinterest.com/pin/145030050475032900/</a:t>
            </a:r>
            <a:endParaRPr lang="en-US" altLang="ja-JP" sz="1200" dirty="0">
              <a:solidFill>
                <a:schemeClr val="bg1"/>
              </a:solidFill>
            </a:endParaRPr>
          </a:p>
          <a:p>
            <a:pPr marL="0" indent="0">
              <a:buNone/>
            </a:pPr>
            <a:r>
              <a:rPr lang="en-US" altLang="ja-JP" sz="1200" dirty="0">
                <a:solidFill>
                  <a:schemeClr val="bg1"/>
                </a:solidFill>
                <a:hlinkClick r:id="rId8">
                  <a:extLst>
                    <a:ext uri="{A12FA001-AC4F-418D-AE19-62706E023703}">
                      <ahyp:hlinkClr xmlns:ahyp="http://schemas.microsoft.com/office/drawing/2018/hyperlinkcolor" val="tx"/>
                    </a:ext>
                  </a:extLst>
                </a:hlinkClick>
              </a:rPr>
              <a:t>https://www.nba.com/lakers/releases/180804statement-regarding-lebron-games</a:t>
            </a:r>
            <a:endParaRPr kumimoji="1" lang="ja-JP" altLang="en-US" sz="1200" dirty="0">
              <a:solidFill>
                <a:schemeClr val="bg1"/>
              </a:solidFill>
            </a:endParaRPr>
          </a:p>
        </p:txBody>
      </p:sp>
    </p:spTree>
    <p:extLst>
      <p:ext uri="{BB962C8B-B14F-4D97-AF65-F5344CB8AC3E}">
        <p14:creationId xmlns:p14="http://schemas.microsoft.com/office/powerpoint/2010/main" val="99091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F8DC72-4A8B-4BD5-BAE0-DD7831E7A890}"/>
              </a:ext>
            </a:extLst>
          </p:cNvPr>
          <p:cNvSpPr>
            <a:spLocks noGrp="1"/>
          </p:cNvSpPr>
          <p:nvPr>
            <p:ph type="title"/>
          </p:nvPr>
        </p:nvSpPr>
        <p:spPr/>
        <p:txBody>
          <a:bodyPr/>
          <a:lstStyle/>
          <a:p>
            <a:r>
              <a:rPr kumimoji="1" lang="en-US" altLang="ja-JP" dirty="0">
                <a:latin typeface="Century" panose="02040604050505020304" pitchFamily="18" charset="0"/>
              </a:rPr>
              <a:t>Introduction</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8EDFD2B0-0A05-4A99-B34D-74F6C610D574}"/>
              </a:ext>
            </a:extLst>
          </p:cNvPr>
          <p:cNvSpPr>
            <a:spLocks noGrp="1"/>
          </p:cNvSpPr>
          <p:nvPr>
            <p:ph idx="1"/>
          </p:nvPr>
        </p:nvSpPr>
        <p:spPr>
          <a:xfrm>
            <a:off x="680321" y="2336873"/>
            <a:ext cx="9770766" cy="3599316"/>
          </a:xfrm>
        </p:spPr>
        <p:txBody>
          <a:bodyPr/>
          <a:lstStyle/>
          <a:p>
            <a:r>
              <a:rPr lang="en-US" altLang="ja-JP" dirty="0">
                <a:latin typeface="Century" panose="02040604050505020304" pitchFamily="18" charset="0"/>
              </a:rPr>
              <a:t>NBA league team in </a:t>
            </a:r>
            <a:r>
              <a:rPr lang="en-US" altLang="ja-JP" dirty="0" err="1">
                <a:latin typeface="Century" panose="02040604050505020304" pitchFamily="18" charset="0"/>
              </a:rPr>
              <a:t>Easteren</a:t>
            </a:r>
            <a:r>
              <a:rPr lang="en-US" altLang="ja-JP" dirty="0">
                <a:latin typeface="Century" panose="02040604050505020304" pitchFamily="18" charset="0"/>
              </a:rPr>
              <a:t> Conference Central Division</a:t>
            </a:r>
          </a:p>
          <a:p>
            <a:r>
              <a:rPr kumimoji="1" lang="en-US" altLang="ja-JP" dirty="0">
                <a:latin typeface="Century" panose="02040604050505020304" pitchFamily="18" charset="0"/>
              </a:rPr>
              <a:t>Located at Ohio S</a:t>
            </a:r>
            <a:r>
              <a:rPr lang="en-US" altLang="ja-JP" dirty="0">
                <a:latin typeface="Century" panose="02040604050505020304" pitchFamily="18" charset="0"/>
              </a:rPr>
              <a:t>tate</a:t>
            </a:r>
          </a:p>
          <a:p>
            <a:r>
              <a:rPr kumimoji="1" lang="en-US" altLang="ja-JP" dirty="0">
                <a:latin typeface="Century" panose="02040604050505020304" pitchFamily="18" charset="0"/>
              </a:rPr>
              <a:t>Hea</a:t>
            </a:r>
            <a:r>
              <a:rPr lang="en-US" altLang="ja-JP" dirty="0">
                <a:latin typeface="Century" panose="02040604050505020304" pitchFamily="18" charset="0"/>
              </a:rPr>
              <a:t>d coach: J.B. Bickerstaff</a:t>
            </a:r>
          </a:p>
          <a:p>
            <a:r>
              <a:rPr kumimoji="1" lang="en-US" altLang="ja-JP" dirty="0">
                <a:latin typeface="Century" panose="02040604050505020304" pitchFamily="18" charset="0"/>
              </a:rPr>
              <a:t>Stadium: Rocket </a:t>
            </a:r>
            <a:r>
              <a:rPr lang="en-US" altLang="ja-JP" dirty="0">
                <a:latin typeface="Century" panose="02040604050505020304" pitchFamily="18" charset="0"/>
              </a:rPr>
              <a:t>M</a:t>
            </a:r>
            <a:r>
              <a:rPr kumimoji="1" lang="en-US" altLang="ja-JP" dirty="0">
                <a:latin typeface="Century" panose="02040604050505020304" pitchFamily="18" charset="0"/>
              </a:rPr>
              <a:t>ortgage </a:t>
            </a:r>
            <a:r>
              <a:rPr kumimoji="1" lang="en-US" altLang="ja-JP" dirty="0" err="1">
                <a:latin typeface="Century" panose="02040604050505020304" pitchFamily="18" charset="0"/>
              </a:rPr>
              <a:t>Field</a:t>
            </a:r>
            <a:r>
              <a:rPr lang="en-US" altLang="ja-JP" dirty="0" err="1">
                <a:latin typeface="Century" panose="02040604050505020304" pitchFamily="18" charset="0"/>
              </a:rPr>
              <a:t>House</a:t>
            </a:r>
            <a:endParaRPr lang="en-US" altLang="ja-JP" dirty="0">
              <a:latin typeface="Century" panose="02040604050505020304" pitchFamily="18" charset="0"/>
            </a:endParaRPr>
          </a:p>
          <a:p>
            <a:r>
              <a:rPr lang="en-US" altLang="ja-JP" dirty="0">
                <a:latin typeface="Century" panose="02040604050505020304" pitchFamily="18" charset="0"/>
              </a:rPr>
              <a:t>Owner: Dan Gilbert</a:t>
            </a:r>
          </a:p>
          <a:p>
            <a:r>
              <a:rPr kumimoji="1" lang="en-US" altLang="ja-JP" dirty="0">
                <a:latin typeface="Century" panose="02040604050505020304" pitchFamily="18" charset="0"/>
              </a:rPr>
              <a:t>General Man</a:t>
            </a:r>
            <a:r>
              <a:rPr lang="en-US" altLang="ja-JP" dirty="0">
                <a:latin typeface="Century" panose="02040604050505020304" pitchFamily="18" charset="0"/>
              </a:rPr>
              <a:t>ager: Koby Altman</a:t>
            </a:r>
          </a:p>
          <a:p>
            <a:r>
              <a:rPr lang="en-US" altLang="ja-JP" dirty="0">
                <a:latin typeface="Century" panose="02040604050505020304" pitchFamily="18" charset="0"/>
              </a:rPr>
              <a:t>Sponsored by The Goodyear Tire &amp; Rubber Company</a:t>
            </a:r>
          </a:p>
        </p:txBody>
      </p:sp>
      <p:pic>
        <p:nvPicPr>
          <p:cNvPr id="4" name="図 3">
            <a:extLst>
              <a:ext uri="{FF2B5EF4-FFF2-40B4-BE49-F238E27FC236}">
                <a16:creationId xmlns:a16="http://schemas.microsoft.com/office/drawing/2014/main" id="{5AF3FC01-00F7-4E54-8508-F6B38CFFC025}"/>
              </a:ext>
            </a:extLst>
          </p:cNvPr>
          <p:cNvPicPr>
            <a:picLocks noChangeAspect="1"/>
          </p:cNvPicPr>
          <p:nvPr/>
        </p:nvPicPr>
        <p:blipFill>
          <a:blip r:embed="rId2"/>
          <a:stretch>
            <a:fillRect/>
          </a:stretch>
        </p:blipFill>
        <p:spPr>
          <a:xfrm>
            <a:off x="7410567" y="5748007"/>
            <a:ext cx="4459804" cy="831567"/>
          </a:xfrm>
          <a:prstGeom prst="rect">
            <a:avLst/>
          </a:prstGeom>
        </p:spPr>
      </p:pic>
      <p:pic>
        <p:nvPicPr>
          <p:cNvPr id="5" name="図 4">
            <a:extLst>
              <a:ext uri="{FF2B5EF4-FFF2-40B4-BE49-F238E27FC236}">
                <a16:creationId xmlns:a16="http://schemas.microsoft.com/office/drawing/2014/main" id="{95C4F303-1C2D-4856-B9E2-C49CD08A9EAB}"/>
              </a:ext>
            </a:extLst>
          </p:cNvPr>
          <p:cNvPicPr>
            <a:picLocks noChangeAspect="1"/>
          </p:cNvPicPr>
          <p:nvPr/>
        </p:nvPicPr>
        <p:blipFill>
          <a:blip r:embed="rId3"/>
          <a:stretch>
            <a:fillRect/>
          </a:stretch>
        </p:blipFill>
        <p:spPr>
          <a:xfrm>
            <a:off x="8551159" y="2897217"/>
            <a:ext cx="3319212" cy="2207405"/>
          </a:xfrm>
          <a:prstGeom prst="rect">
            <a:avLst/>
          </a:prstGeom>
        </p:spPr>
      </p:pic>
    </p:spTree>
    <p:extLst>
      <p:ext uri="{BB962C8B-B14F-4D97-AF65-F5344CB8AC3E}">
        <p14:creationId xmlns:p14="http://schemas.microsoft.com/office/powerpoint/2010/main" val="163964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76AD11-CF57-45CE-9AFE-AA5DBF03A452}"/>
              </a:ext>
            </a:extLst>
          </p:cNvPr>
          <p:cNvSpPr>
            <a:spLocks noGrp="1"/>
          </p:cNvSpPr>
          <p:nvPr>
            <p:ph type="title"/>
          </p:nvPr>
        </p:nvSpPr>
        <p:spPr/>
        <p:txBody>
          <a:bodyPr/>
          <a:lstStyle/>
          <a:p>
            <a:r>
              <a:rPr kumimoji="1" lang="en-US" altLang="ja-JP" dirty="0">
                <a:latin typeface="Century" panose="02040604050505020304" pitchFamily="18" charset="0"/>
              </a:rPr>
              <a:t>History</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0F8FD24E-5899-47FB-8898-453FEC8C6FE5}"/>
              </a:ext>
            </a:extLst>
          </p:cNvPr>
          <p:cNvSpPr>
            <a:spLocks noGrp="1"/>
          </p:cNvSpPr>
          <p:nvPr>
            <p:ph idx="1"/>
          </p:nvPr>
        </p:nvSpPr>
        <p:spPr/>
        <p:txBody>
          <a:bodyPr/>
          <a:lstStyle/>
          <a:p>
            <a:r>
              <a:rPr kumimoji="1" lang="en-US" altLang="ja-JP" dirty="0"/>
              <a:t>Founded in 1970</a:t>
            </a:r>
          </a:p>
          <a:p>
            <a:r>
              <a:rPr lang="en-US" altLang="ja-JP" dirty="0"/>
              <a:t>Championships 1 time (2016)</a:t>
            </a:r>
          </a:p>
          <a:p>
            <a:r>
              <a:rPr lang="en-US" altLang="ja-JP" dirty="0"/>
              <a:t>Conference titles 5 times (2007,2015,2016,2017,2018)</a:t>
            </a:r>
          </a:p>
          <a:p>
            <a:r>
              <a:rPr lang="en-US" altLang="ja-JP" dirty="0"/>
              <a:t>Division titles 7 times (1976,2009,2010,2015,2016,2017,2018)</a:t>
            </a:r>
          </a:p>
          <a:p>
            <a:r>
              <a:rPr lang="en-US" altLang="ja-JP" dirty="0"/>
              <a:t>2010-11 season 26-game losing steak(longest in NBA history)</a:t>
            </a:r>
          </a:p>
          <a:p>
            <a:r>
              <a:rPr lang="en-US" altLang="ja-JP" dirty="0"/>
              <a:t>Lost Lebron James and some other great players with many fans</a:t>
            </a:r>
          </a:p>
          <a:p>
            <a:endParaRPr kumimoji="1" lang="ja-JP" altLang="en-US" dirty="0"/>
          </a:p>
        </p:txBody>
      </p:sp>
    </p:spTree>
    <p:extLst>
      <p:ext uri="{BB962C8B-B14F-4D97-AF65-F5344CB8AC3E}">
        <p14:creationId xmlns:p14="http://schemas.microsoft.com/office/powerpoint/2010/main" val="337313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2146F-C6F3-4449-98D9-28C473C01F16}"/>
              </a:ext>
            </a:extLst>
          </p:cNvPr>
          <p:cNvSpPr>
            <a:spLocks noGrp="1"/>
          </p:cNvSpPr>
          <p:nvPr>
            <p:ph type="title"/>
          </p:nvPr>
        </p:nvSpPr>
        <p:spPr/>
        <p:txBody>
          <a:bodyPr/>
          <a:lstStyle/>
          <a:p>
            <a:r>
              <a:rPr kumimoji="1" lang="en-US" altLang="ja-JP" dirty="0">
                <a:latin typeface="Century" panose="02040604050505020304" pitchFamily="18" charset="0"/>
              </a:rPr>
              <a:t>Marketing Strategy</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9F3FA402-B854-456F-B827-854862B819CB}"/>
              </a:ext>
            </a:extLst>
          </p:cNvPr>
          <p:cNvSpPr>
            <a:spLocks noGrp="1"/>
          </p:cNvSpPr>
          <p:nvPr>
            <p:ph idx="1"/>
          </p:nvPr>
        </p:nvSpPr>
        <p:spPr/>
        <p:txBody>
          <a:bodyPr/>
          <a:lstStyle/>
          <a:p>
            <a:pPr marL="0" indent="0">
              <a:buNone/>
            </a:pPr>
            <a:r>
              <a:rPr kumimoji="1" lang="en-US" altLang="ja-JP" dirty="0">
                <a:latin typeface="Century" panose="02040604050505020304" pitchFamily="18" charset="0"/>
              </a:rPr>
              <a:t>The Cleveland Cavaliers will bring back many fans by winning the games.</a:t>
            </a:r>
            <a:r>
              <a:rPr lang="ja-JP" altLang="en-US" dirty="0">
                <a:latin typeface="Century" panose="02040604050505020304" pitchFamily="18" charset="0"/>
              </a:rPr>
              <a:t> </a:t>
            </a:r>
            <a:r>
              <a:rPr lang="en-US" altLang="ja-JP" dirty="0">
                <a:latin typeface="Century" panose="02040604050505020304" pitchFamily="18" charset="0"/>
              </a:rPr>
              <a:t>In order to achieve this, we will make a whole new different team then before. </a:t>
            </a:r>
            <a:r>
              <a:rPr lang="en" altLang="ja-JP" dirty="0">
                <a:latin typeface="Century" panose="02040604050505020304" pitchFamily="18" charset="0"/>
              </a:rPr>
              <a:t>Our organization will continue to draft young and exciting players that will benefit the team immediately. </a:t>
            </a:r>
            <a:r>
              <a:rPr lang="en-US" altLang="ja-JP" dirty="0">
                <a:latin typeface="Century" panose="02040604050505020304" pitchFamily="18" charset="0"/>
              </a:rPr>
              <a:t>We will change the playstyle of our team then before.</a:t>
            </a:r>
            <a:r>
              <a:rPr lang="en" altLang="ja-JP" dirty="0">
                <a:latin typeface="Century" panose="02040604050505020304" pitchFamily="18" charset="0"/>
              </a:rPr>
              <a:t> </a:t>
            </a:r>
            <a:r>
              <a:rPr lang="en-US" altLang="ja-JP" dirty="0">
                <a:latin typeface="Century" panose="02040604050505020304" pitchFamily="18" charset="0"/>
              </a:rPr>
              <a:t>Also we have a renovated arena that will put fans first. Using this arena, we will make many basketball fans to come and like this arena.</a:t>
            </a:r>
          </a:p>
          <a:p>
            <a:pPr marL="0" indent="0">
              <a:buNone/>
            </a:pPr>
            <a:r>
              <a:rPr lang="en-US" altLang="ja-JP" dirty="0">
                <a:latin typeface="Century" panose="02040604050505020304" pitchFamily="18" charset="0"/>
              </a:rPr>
              <a:t>We will make the people feel pride in living in Cleveland and being a fan of Cavs.</a:t>
            </a:r>
            <a:endParaRPr kumimoji="1" lang="en-US" altLang="ja-JP" dirty="0">
              <a:latin typeface="Century" panose="02040604050505020304" pitchFamily="18" charset="0"/>
            </a:endParaRPr>
          </a:p>
        </p:txBody>
      </p:sp>
    </p:spTree>
    <p:extLst>
      <p:ext uri="{BB962C8B-B14F-4D97-AF65-F5344CB8AC3E}">
        <p14:creationId xmlns:p14="http://schemas.microsoft.com/office/powerpoint/2010/main" val="162986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543DA6-50F5-4CB3-9520-4222610CD230}"/>
              </a:ext>
            </a:extLst>
          </p:cNvPr>
          <p:cNvSpPr>
            <a:spLocks noGrp="1"/>
          </p:cNvSpPr>
          <p:nvPr>
            <p:ph type="title"/>
          </p:nvPr>
        </p:nvSpPr>
        <p:spPr/>
        <p:txBody>
          <a:bodyPr/>
          <a:lstStyle/>
          <a:p>
            <a:r>
              <a:rPr kumimoji="1" lang="en-US" altLang="ja-JP" dirty="0">
                <a:latin typeface="Century" panose="02040604050505020304" pitchFamily="18" charset="0"/>
              </a:rPr>
              <a:t>Marketing Objectives</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C293C251-EC59-45CE-A87B-EEA0CA08B4BA}"/>
              </a:ext>
            </a:extLst>
          </p:cNvPr>
          <p:cNvSpPr>
            <a:spLocks noGrp="1"/>
          </p:cNvSpPr>
          <p:nvPr>
            <p:ph idx="1"/>
          </p:nvPr>
        </p:nvSpPr>
        <p:spPr>
          <a:xfrm>
            <a:off x="680321" y="2336873"/>
            <a:ext cx="9613861" cy="4400516"/>
          </a:xfrm>
        </p:spPr>
        <p:txBody>
          <a:bodyPr>
            <a:normAutofit/>
          </a:bodyPr>
          <a:lstStyle/>
          <a:p>
            <a:r>
              <a:rPr kumimoji="1" lang="en-US" altLang="ja-JP" dirty="0">
                <a:latin typeface="Century" panose="02040604050505020304" pitchFamily="18" charset="0"/>
              </a:rPr>
              <a:t>Increase ticket sales</a:t>
            </a:r>
          </a:p>
          <a:p>
            <a:pPr marL="0" indent="0">
              <a:buNone/>
            </a:pPr>
            <a:r>
              <a:rPr kumimoji="1" lang="en-US" altLang="ja-JP" sz="1800" dirty="0">
                <a:latin typeface="Century" panose="02040604050505020304" pitchFamily="18" charset="0"/>
              </a:rPr>
              <a:t>The Cavs’ attendance is down 7.1%, and ranks 17</a:t>
            </a:r>
            <a:r>
              <a:rPr kumimoji="1" lang="en-US" altLang="ja-JP" sz="1800" baseline="30000" dirty="0">
                <a:latin typeface="Century" panose="02040604050505020304" pitchFamily="18" charset="0"/>
              </a:rPr>
              <a:t>th</a:t>
            </a:r>
            <a:r>
              <a:rPr kumimoji="1" lang="en-US" altLang="ja-JP" sz="1800" dirty="0">
                <a:latin typeface="Century" panose="02040604050505020304" pitchFamily="18" charset="0"/>
              </a:rPr>
              <a:t> in the league. </a:t>
            </a:r>
            <a:r>
              <a:rPr lang="en-US" altLang="ja-JP" sz="1800" dirty="0">
                <a:latin typeface="Century" panose="02040604050505020304" pitchFamily="18" charset="0"/>
              </a:rPr>
              <a:t>By making more fans to come to the game, we need to Increase ticket sales.</a:t>
            </a:r>
          </a:p>
          <a:p>
            <a:r>
              <a:rPr lang="en-US" altLang="ja-JP" dirty="0">
                <a:latin typeface="Century" panose="02040604050505020304" pitchFamily="18" charset="0"/>
              </a:rPr>
              <a:t>More fan service using the new arena</a:t>
            </a:r>
          </a:p>
          <a:p>
            <a:pPr marL="0" indent="0">
              <a:buNone/>
            </a:pPr>
            <a:r>
              <a:rPr lang="en-US" altLang="ja-JP" sz="1800" dirty="0">
                <a:latin typeface="Century" panose="02040604050505020304" pitchFamily="18" charset="0"/>
              </a:rPr>
              <a:t>To collect more fans, the players should meet with the fans especially little children, and </a:t>
            </a:r>
            <a:r>
              <a:rPr lang="en-US" altLang="ja-JP" sz="1800" dirty="0" err="1">
                <a:latin typeface="Century" panose="02040604050505020304" pitchFamily="18" charset="0"/>
              </a:rPr>
              <a:t>familys</a:t>
            </a:r>
            <a:r>
              <a:rPr lang="en-US" altLang="ja-JP" sz="1800" dirty="0">
                <a:latin typeface="Century" panose="02040604050505020304" pitchFamily="18" charset="0"/>
              </a:rPr>
              <a:t> to get involved in the community in Cleveland.</a:t>
            </a:r>
          </a:p>
          <a:p>
            <a:r>
              <a:rPr lang="en-US" altLang="ja-JP" dirty="0">
                <a:latin typeface="Century" panose="02040604050505020304" pitchFamily="18" charset="0"/>
              </a:rPr>
              <a:t>Adjusting the team to a new play style</a:t>
            </a:r>
          </a:p>
          <a:p>
            <a:pPr marL="0" indent="0">
              <a:buNone/>
            </a:pPr>
            <a:r>
              <a:rPr lang="en-US" altLang="ja-JP" sz="1800" dirty="0">
                <a:latin typeface="Century" panose="02040604050505020304" pitchFamily="18" charset="0"/>
              </a:rPr>
              <a:t>The team has almost whole new starting members, and they need to play as a team to win because there are no big stars that could win by 1 on 1.</a:t>
            </a:r>
          </a:p>
          <a:p>
            <a:r>
              <a:rPr lang="en-US" altLang="ja-JP" dirty="0">
                <a:latin typeface="Century" panose="02040604050505020304" pitchFamily="18" charset="0"/>
              </a:rPr>
              <a:t>Bring a Big win home!</a:t>
            </a:r>
          </a:p>
          <a:p>
            <a:pPr marL="0" indent="0">
              <a:buNone/>
            </a:pPr>
            <a:r>
              <a:rPr lang="en-US" altLang="ja-JP" sz="1800" dirty="0">
                <a:latin typeface="Century" panose="02040604050505020304" pitchFamily="18" charset="0"/>
              </a:rPr>
              <a:t>If we bring a big win home like the championship title in 2016, there will be more fans in other states too.</a:t>
            </a:r>
          </a:p>
          <a:p>
            <a:pPr marL="0" indent="0">
              <a:buNone/>
            </a:pPr>
            <a:endParaRPr lang="en-US" altLang="ja-JP" sz="1800" dirty="0">
              <a:latin typeface="Century" panose="02040604050505020304" pitchFamily="18" charset="0"/>
            </a:endParaRPr>
          </a:p>
          <a:p>
            <a:pPr marL="0" indent="0">
              <a:buNone/>
            </a:pPr>
            <a:endParaRPr lang="en-US" altLang="ja-JP" sz="1800" dirty="0">
              <a:latin typeface="Century" panose="02040604050505020304" pitchFamily="18" charset="0"/>
            </a:endParaRPr>
          </a:p>
          <a:p>
            <a:pPr marL="0" indent="0">
              <a:buNone/>
            </a:pPr>
            <a:endParaRPr lang="en-US" altLang="ja-JP" sz="1800" dirty="0">
              <a:latin typeface="Century" panose="02040604050505020304" pitchFamily="18" charset="0"/>
            </a:endParaRPr>
          </a:p>
          <a:p>
            <a:pPr marL="0" indent="0">
              <a:buNone/>
            </a:pPr>
            <a:endParaRPr kumimoji="1" lang="ja-JP" altLang="en-US" sz="1800" dirty="0">
              <a:latin typeface="Century" panose="02040604050505020304" pitchFamily="18" charset="0"/>
            </a:endParaRPr>
          </a:p>
        </p:txBody>
      </p:sp>
    </p:spTree>
    <p:extLst>
      <p:ext uri="{BB962C8B-B14F-4D97-AF65-F5344CB8AC3E}">
        <p14:creationId xmlns:p14="http://schemas.microsoft.com/office/powerpoint/2010/main" val="419174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337853-4A8C-46A4-BD8E-C87D1518B250}"/>
              </a:ext>
            </a:extLst>
          </p:cNvPr>
          <p:cNvSpPr>
            <a:spLocks noGrp="1"/>
          </p:cNvSpPr>
          <p:nvPr>
            <p:ph type="title"/>
          </p:nvPr>
        </p:nvSpPr>
        <p:spPr/>
        <p:txBody>
          <a:bodyPr/>
          <a:lstStyle/>
          <a:p>
            <a:r>
              <a:rPr kumimoji="1" lang="en-US" altLang="ja-JP" dirty="0">
                <a:latin typeface="Century" panose="02040604050505020304" pitchFamily="18" charset="0"/>
              </a:rPr>
              <a:t>Target Marketing</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2D573FE3-178B-489A-B95F-C98479487537}"/>
              </a:ext>
            </a:extLst>
          </p:cNvPr>
          <p:cNvSpPr>
            <a:spLocks noGrp="1"/>
          </p:cNvSpPr>
          <p:nvPr>
            <p:ph idx="1"/>
          </p:nvPr>
        </p:nvSpPr>
        <p:spPr/>
        <p:txBody>
          <a:bodyPr>
            <a:normAutofit lnSpcReduction="10000"/>
          </a:bodyPr>
          <a:lstStyle/>
          <a:p>
            <a:pPr marL="0" indent="0">
              <a:buNone/>
            </a:pPr>
            <a:r>
              <a:rPr kumimoji="1" lang="en-US" altLang="ja-JP" dirty="0">
                <a:latin typeface="Century" panose="02040604050505020304" pitchFamily="18" charset="0"/>
              </a:rPr>
              <a:t>The target of this marketing is th</a:t>
            </a:r>
            <a:r>
              <a:rPr lang="en-US" altLang="ja-JP" dirty="0">
                <a:latin typeface="Century" panose="02040604050505020304" pitchFamily="18" charset="0"/>
              </a:rPr>
              <a:t>e population in Ohio State.</a:t>
            </a:r>
          </a:p>
          <a:p>
            <a:r>
              <a:rPr lang="en-US" altLang="ja-JP" sz="1800" dirty="0">
                <a:latin typeface="Century" panose="02040604050505020304" pitchFamily="18" charset="0"/>
              </a:rPr>
              <a:t>We want everyone to feel at home watching the game</a:t>
            </a:r>
          </a:p>
          <a:p>
            <a:r>
              <a:rPr lang="en-US" altLang="ja-JP" sz="1800" dirty="0">
                <a:latin typeface="Century" panose="02040604050505020304" pitchFamily="18" charset="0"/>
              </a:rPr>
              <a:t>Our main objective is family's and children</a:t>
            </a:r>
          </a:p>
          <a:p>
            <a:pPr marL="0" indent="0">
              <a:buNone/>
            </a:pPr>
            <a:r>
              <a:rPr lang="en-US" altLang="ja-JP" sz="1800" dirty="0">
                <a:latin typeface="Century" panose="02040604050505020304" pitchFamily="18" charset="0"/>
              </a:rPr>
              <a:t>   Children can be the newest and longest fan in the future</a:t>
            </a:r>
          </a:p>
          <a:p>
            <a:r>
              <a:rPr kumimoji="1" lang="en-US" altLang="ja-JP" sz="1800" dirty="0">
                <a:latin typeface="Century" panose="02040604050505020304" pitchFamily="18" charset="0"/>
              </a:rPr>
              <a:t>We want everyone to be excited to come to the arena and attend the game</a:t>
            </a:r>
          </a:p>
          <a:p>
            <a:r>
              <a:rPr lang="en-US" altLang="ja-JP" sz="1800" dirty="0">
                <a:latin typeface="Century" panose="02040604050505020304" pitchFamily="18" charset="0"/>
              </a:rPr>
              <a:t>We want to</a:t>
            </a:r>
            <a:r>
              <a:rPr lang="ja-JP" altLang="en-US" sz="1800" dirty="0">
                <a:latin typeface="Century" panose="02040604050505020304" pitchFamily="18" charset="0"/>
              </a:rPr>
              <a:t> </a:t>
            </a:r>
            <a:r>
              <a:rPr lang="en-US" altLang="ja-JP" sz="1800" dirty="0">
                <a:latin typeface="Century" panose="02040604050505020304" pitchFamily="18" charset="0"/>
              </a:rPr>
              <a:t>sell</a:t>
            </a:r>
            <a:r>
              <a:rPr lang="ja-JP" altLang="en-US" sz="1800" dirty="0">
                <a:latin typeface="Century" panose="02040604050505020304" pitchFamily="18" charset="0"/>
              </a:rPr>
              <a:t> </a:t>
            </a:r>
            <a:r>
              <a:rPr lang="en-US" altLang="ja-JP" sz="1800" dirty="0">
                <a:latin typeface="Century" panose="02040604050505020304" pitchFamily="18" charset="0"/>
              </a:rPr>
              <a:t>out</a:t>
            </a:r>
            <a:r>
              <a:rPr lang="ja-JP" altLang="en-US" sz="1800" dirty="0">
                <a:latin typeface="Century" panose="02040604050505020304" pitchFamily="18" charset="0"/>
              </a:rPr>
              <a:t> </a:t>
            </a:r>
            <a:r>
              <a:rPr lang="en-US" altLang="ja-JP" sz="1800" dirty="0">
                <a:latin typeface="Century" panose="02040604050505020304" pitchFamily="18" charset="0"/>
              </a:rPr>
              <a:t>the renovated arena</a:t>
            </a:r>
          </a:p>
          <a:p>
            <a:r>
              <a:rPr lang="en-US" altLang="ja-JP" sz="1800" dirty="0">
                <a:latin typeface="Century" panose="02040604050505020304" pitchFamily="18" charset="0"/>
              </a:rPr>
              <a:t>The more people we bring to the arena the more people will recognize the change of the team</a:t>
            </a:r>
          </a:p>
          <a:p>
            <a:pPr marL="0" indent="0">
              <a:buNone/>
            </a:pPr>
            <a:r>
              <a:rPr lang="en-US" altLang="ja-JP" sz="1800" dirty="0">
                <a:latin typeface="Century" panose="02040604050505020304" pitchFamily="18" charset="0"/>
              </a:rPr>
              <a:t>   Then this will increase more people to be one of a fan for this team</a:t>
            </a:r>
          </a:p>
          <a:p>
            <a:pPr marL="0" indent="0">
              <a:buNone/>
            </a:pPr>
            <a:r>
              <a:rPr lang="en-US" altLang="ja-JP" sz="1800" dirty="0">
                <a:latin typeface="Century" panose="02040604050505020304" pitchFamily="18" charset="0"/>
              </a:rPr>
              <a:t>   Those people will buy and wear jerseys and then more people will know about the team</a:t>
            </a:r>
          </a:p>
        </p:txBody>
      </p:sp>
    </p:spTree>
    <p:extLst>
      <p:ext uri="{BB962C8B-B14F-4D97-AF65-F5344CB8AC3E}">
        <p14:creationId xmlns:p14="http://schemas.microsoft.com/office/powerpoint/2010/main" val="303063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C82259-C635-49D2-A14F-10D65306F548}"/>
              </a:ext>
            </a:extLst>
          </p:cNvPr>
          <p:cNvSpPr>
            <a:spLocks noGrp="1"/>
          </p:cNvSpPr>
          <p:nvPr>
            <p:ph type="title"/>
          </p:nvPr>
        </p:nvSpPr>
        <p:spPr/>
        <p:txBody>
          <a:bodyPr/>
          <a:lstStyle/>
          <a:p>
            <a:r>
              <a:rPr kumimoji="1" lang="en-US" altLang="ja-JP" dirty="0">
                <a:latin typeface="Century" panose="02040604050505020304" pitchFamily="18" charset="0"/>
              </a:rPr>
              <a:t>Strengths</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88532428-6FFF-49D3-A7F7-E79A12A8EAF2}"/>
              </a:ext>
            </a:extLst>
          </p:cNvPr>
          <p:cNvSpPr>
            <a:spLocks noGrp="1"/>
          </p:cNvSpPr>
          <p:nvPr>
            <p:ph idx="1"/>
          </p:nvPr>
        </p:nvSpPr>
        <p:spPr>
          <a:xfrm>
            <a:off x="680322" y="2336873"/>
            <a:ext cx="6791954" cy="3599316"/>
          </a:xfrm>
        </p:spPr>
        <p:txBody>
          <a:bodyPr/>
          <a:lstStyle/>
          <a:p>
            <a:r>
              <a:rPr lang="en-US" altLang="ja-JP" dirty="0">
                <a:latin typeface="Century" panose="02040604050505020304" pitchFamily="18" charset="0"/>
              </a:rPr>
              <a:t>Renovated</a:t>
            </a:r>
            <a:r>
              <a:rPr kumimoji="1" lang="en-US" altLang="ja-JP" dirty="0">
                <a:latin typeface="Century" panose="02040604050505020304" pitchFamily="18" charset="0"/>
              </a:rPr>
              <a:t> arena</a:t>
            </a:r>
          </a:p>
          <a:p>
            <a:pPr marL="0" indent="0">
              <a:buNone/>
            </a:pPr>
            <a:r>
              <a:rPr lang="en-US" altLang="ja-JP" sz="1800" dirty="0">
                <a:latin typeface="Century" panose="02040604050505020304" pitchFamily="18" charset="0"/>
              </a:rPr>
              <a:t>Rocket Mortgage </a:t>
            </a:r>
            <a:r>
              <a:rPr lang="en-US" altLang="ja-JP" sz="1800" dirty="0" err="1">
                <a:latin typeface="Century" panose="02040604050505020304" pitchFamily="18" charset="0"/>
              </a:rPr>
              <a:t>FieldHouse</a:t>
            </a:r>
            <a:r>
              <a:rPr lang="en-US" altLang="ja-JP" sz="1800" dirty="0">
                <a:latin typeface="Century" panose="02040604050505020304" pitchFamily="18" charset="0"/>
              </a:rPr>
              <a:t> </a:t>
            </a:r>
          </a:p>
          <a:p>
            <a:r>
              <a:rPr kumimoji="1" lang="en-US" altLang="ja-JP" dirty="0">
                <a:latin typeface="Century" panose="02040604050505020304" pitchFamily="18" charset="0"/>
              </a:rPr>
              <a:t>Many </a:t>
            </a:r>
            <a:r>
              <a:rPr lang="en-US" altLang="ja-JP" dirty="0">
                <a:latin typeface="Century" panose="02040604050505020304" pitchFamily="18" charset="0"/>
              </a:rPr>
              <a:t>three point shooters</a:t>
            </a:r>
          </a:p>
          <a:p>
            <a:pPr marL="0" indent="0">
              <a:buNone/>
            </a:pPr>
            <a:r>
              <a:rPr lang="en-US" altLang="ja-JP" sz="1800" dirty="0">
                <a:latin typeface="Century" panose="02040604050505020304" pitchFamily="18" charset="0"/>
              </a:rPr>
              <a:t>J.R. Smith (43.1%), Kyle Korver(43.1%), George Hill (38.3%), Kevin Love (37.0%), Rodney Hood(43.1%)</a:t>
            </a:r>
          </a:p>
          <a:p>
            <a:r>
              <a:rPr kumimoji="1" lang="en-US" altLang="ja-JP" dirty="0">
                <a:latin typeface="Century" panose="02040604050505020304" pitchFamily="18" charset="0"/>
              </a:rPr>
              <a:t>Rookies</a:t>
            </a:r>
          </a:p>
          <a:p>
            <a:pPr marL="0" indent="0">
              <a:buNone/>
            </a:pPr>
            <a:r>
              <a:rPr kumimoji="1" lang="en-US" altLang="ja-JP" sz="1800" dirty="0">
                <a:latin typeface="Century" panose="02040604050505020304" pitchFamily="18" charset="0"/>
              </a:rPr>
              <a:t>Collin Sexton, Kevin Porter Jr., Dylan </a:t>
            </a:r>
            <a:r>
              <a:rPr kumimoji="1" lang="en-US" altLang="ja-JP" sz="1800" dirty="0" err="1">
                <a:latin typeface="Century" panose="02040604050505020304" pitchFamily="18" charset="0"/>
              </a:rPr>
              <a:t>Windler</a:t>
            </a:r>
            <a:endParaRPr kumimoji="1" lang="en-US" altLang="ja-JP" sz="1800" dirty="0">
              <a:latin typeface="Century" panose="02040604050505020304" pitchFamily="18" charset="0"/>
            </a:endParaRPr>
          </a:p>
          <a:p>
            <a:pPr marL="0" indent="0">
              <a:buNone/>
            </a:pPr>
            <a:endParaRPr kumimoji="1" lang="en-US" altLang="ja-JP" dirty="0">
              <a:latin typeface="Century" panose="02040604050505020304" pitchFamily="18" charset="0"/>
            </a:endParaRPr>
          </a:p>
          <a:p>
            <a:pPr marL="0" indent="0">
              <a:buNone/>
            </a:pPr>
            <a:endParaRPr kumimoji="1" lang="en-US" altLang="ja-JP" sz="1800" dirty="0">
              <a:latin typeface="Century" panose="02040604050505020304" pitchFamily="18" charset="0"/>
            </a:endParaRPr>
          </a:p>
          <a:p>
            <a:endParaRPr kumimoji="1" lang="ja-JP" altLang="en-US" dirty="0">
              <a:latin typeface="Century" panose="02040604050505020304" pitchFamily="18" charset="0"/>
            </a:endParaRPr>
          </a:p>
        </p:txBody>
      </p:sp>
      <p:pic>
        <p:nvPicPr>
          <p:cNvPr id="4" name="図 3">
            <a:extLst>
              <a:ext uri="{FF2B5EF4-FFF2-40B4-BE49-F238E27FC236}">
                <a16:creationId xmlns:a16="http://schemas.microsoft.com/office/drawing/2014/main" id="{EFF4D5BC-3854-4673-90C2-EE636B3BCAFA}"/>
              </a:ext>
            </a:extLst>
          </p:cNvPr>
          <p:cNvPicPr>
            <a:picLocks noChangeAspect="1"/>
          </p:cNvPicPr>
          <p:nvPr/>
        </p:nvPicPr>
        <p:blipFill>
          <a:blip r:embed="rId2"/>
          <a:stretch>
            <a:fillRect/>
          </a:stretch>
        </p:blipFill>
        <p:spPr>
          <a:xfrm>
            <a:off x="7405032" y="3504728"/>
            <a:ext cx="4555095" cy="3038213"/>
          </a:xfrm>
          <a:prstGeom prst="rect">
            <a:avLst/>
          </a:prstGeom>
        </p:spPr>
      </p:pic>
    </p:spTree>
    <p:extLst>
      <p:ext uri="{BB962C8B-B14F-4D97-AF65-F5344CB8AC3E}">
        <p14:creationId xmlns:p14="http://schemas.microsoft.com/office/powerpoint/2010/main" val="4525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442FEE-FFA6-47FB-867A-C94217DCDE6D}"/>
              </a:ext>
            </a:extLst>
          </p:cNvPr>
          <p:cNvSpPr>
            <a:spLocks noGrp="1"/>
          </p:cNvSpPr>
          <p:nvPr>
            <p:ph type="title"/>
          </p:nvPr>
        </p:nvSpPr>
        <p:spPr/>
        <p:txBody>
          <a:bodyPr/>
          <a:lstStyle/>
          <a:p>
            <a:r>
              <a:rPr kumimoji="1" lang="en-US" altLang="ja-JP" dirty="0">
                <a:latin typeface="Century" panose="02040604050505020304" pitchFamily="18" charset="0"/>
              </a:rPr>
              <a:t>Weakness</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96C3BD6A-9ED3-43D7-BED1-735CC33094EE}"/>
              </a:ext>
            </a:extLst>
          </p:cNvPr>
          <p:cNvSpPr>
            <a:spLocks noGrp="1"/>
          </p:cNvSpPr>
          <p:nvPr>
            <p:ph idx="1"/>
          </p:nvPr>
        </p:nvSpPr>
        <p:spPr/>
        <p:txBody>
          <a:bodyPr/>
          <a:lstStyle/>
          <a:p>
            <a:r>
              <a:rPr kumimoji="1" lang="en-US" altLang="ja-JP" dirty="0">
                <a:latin typeface="Century" panose="02040604050505020304" pitchFamily="18" charset="0"/>
              </a:rPr>
              <a:t>Lose of LeBron James</a:t>
            </a:r>
          </a:p>
          <a:p>
            <a:r>
              <a:rPr kumimoji="1" lang="en-US" altLang="ja-JP" dirty="0">
                <a:latin typeface="Century" panose="02040604050505020304" pitchFamily="18" charset="0"/>
              </a:rPr>
              <a:t>No player that can control the ball and plays during the game</a:t>
            </a:r>
          </a:p>
          <a:p>
            <a:r>
              <a:rPr kumimoji="1" lang="en-US" altLang="ja-JP" dirty="0">
                <a:latin typeface="Century" panose="02040604050505020304" pitchFamily="18" charset="0"/>
              </a:rPr>
              <a:t>Many players that are not famous in NBA</a:t>
            </a:r>
            <a:endParaRPr kumimoji="1" lang="ja-JP" altLang="en-US" dirty="0">
              <a:latin typeface="Century" panose="02040604050505020304" pitchFamily="18" charset="0"/>
            </a:endParaRPr>
          </a:p>
        </p:txBody>
      </p:sp>
      <p:pic>
        <p:nvPicPr>
          <p:cNvPr id="4" name="図 3">
            <a:extLst>
              <a:ext uri="{FF2B5EF4-FFF2-40B4-BE49-F238E27FC236}">
                <a16:creationId xmlns:a16="http://schemas.microsoft.com/office/drawing/2014/main" id="{4B570649-CD9D-4905-9268-76C8C78DDE8C}"/>
              </a:ext>
            </a:extLst>
          </p:cNvPr>
          <p:cNvPicPr>
            <a:picLocks noChangeAspect="1"/>
          </p:cNvPicPr>
          <p:nvPr/>
        </p:nvPicPr>
        <p:blipFill>
          <a:blip r:embed="rId2"/>
          <a:stretch>
            <a:fillRect/>
          </a:stretch>
        </p:blipFill>
        <p:spPr>
          <a:xfrm>
            <a:off x="8052600" y="3714853"/>
            <a:ext cx="2976300" cy="2806558"/>
          </a:xfrm>
          <a:prstGeom prst="rect">
            <a:avLst/>
          </a:prstGeom>
        </p:spPr>
      </p:pic>
    </p:spTree>
    <p:extLst>
      <p:ext uri="{BB962C8B-B14F-4D97-AF65-F5344CB8AC3E}">
        <p14:creationId xmlns:p14="http://schemas.microsoft.com/office/powerpoint/2010/main" val="1069651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B6DD2-8FB1-4C6C-855A-2F9EAD25336D}"/>
              </a:ext>
            </a:extLst>
          </p:cNvPr>
          <p:cNvSpPr>
            <a:spLocks noGrp="1"/>
          </p:cNvSpPr>
          <p:nvPr>
            <p:ph type="title"/>
          </p:nvPr>
        </p:nvSpPr>
        <p:spPr/>
        <p:txBody>
          <a:bodyPr/>
          <a:lstStyle/>
          <a:p>
            <a:r>
              <a:rPr kumimoji="1" lang="en-US" altLang="ja-JP" dirty="0">
                <a:latin typeface="Century" panose="02040604050505020304" pitchFamily="18" charset="0"/>
              </a:rPr>
              <a:t>Opportunities</a:t>
            </a:r>
            <a:endParaRPr kumimoji="1" lang="ja-JP" altLang="en-US" dirty="0">
              <a:latin typeface="Century" panose="02040604050505020304" pitchFamily="18" charset="0"/>
            </a:endParaRPr>
          </a:p>
        </p:txBody>
      </p:sp>
      <p:sp>
        <p:nvSpPr>
          <p:cNvPr id="3" name="コンテンツ プレースホルダー 2">
            <a:extLst>
              <a:ext uri="{FF2B5EF4-FFF2-40B4-BE49-F238E27FC236}">
                <a16:creationId xmlns:a16="http://schemas.microsoft.com/office/drawing/2014/main" id="{A846F198-8232-45E5-B7C0-B5B554EACC0D}"/>
              </a:ext>
            </a:extLst>
          </p:cNvPr>
          <p:cNvSpPr>
            <a:spLocks noGrp="1"/>
          </p:cNvSpPr>
          <p:nvPr>
            <p:ph idx="1"/>
          </p:nvPr>
        </p:nvSpPr>
        <p:spPr/>
        <p:txBody>
          <a:bodyPr/>
          <a:lstStyle/>
          <a:p>
            <a:r>
              <a:rPr lang="en-US" altLang="ja-JP" dirty="0">
                <a:latin typeface="Century" panose="02040604050505020304" pitchFamily="18" charset="0"/>
              </a:rPr>
              <a:t>Renovated Arena with more space</a:t>
            </a:r>
          </a:p>
          <a:p>
            <a:pPr marL="0" indent="0">
              <a:buNone/>
            </a:pPr>
            <a:r>
              <a:rPr kumimoji="1" lang="en-US" altLang="ja-JP" sz="1800" dirty="0">
                <a:latin typeface="Century" panose="02040604050505020304" pitchFamily="18" charset="0"/>
              </a:rPr>
              <a:t>The new arena built has more space for fans to watch and the are opportunities for anyone to buy it.</a:t>
            </a:r>
          </a:p>
          <a:p>
            <a:r>
              <a:rPr lang="en-US" altLang="ja-JP" dirty="0">
                <a:latin typeface="Century" panose="02040604050505020304" pitchFamily="18" charset="0"/>
              </a:rPr>
              <a:t>Kevin Love is one of the All Star members</a:t>
            </a:r>
          </a:p>
          <a:p>
            <a:pPr marL="0" indent="0">
              <a:buNone/>
            </a:pPr>
            <a:r>
              <a:rPr kumimoji="1" lang="en-US" altLang="ja-JP" sz="1800" dirty="0">
                <a:latin typeface="Century" panose="02040604050505020304" pitchFamily="18" charset="0"/>
              </a:rPr>
              <a:t>Kevin Love is an All Star player so there are many fans for him. We could make those fans to look at the rookies and tell them how great they are. </a:t>
            </a:r>
            <a:r>
              <a:rPr lang="en-US" altLang="ja-JP" sz="1800" dirty="0">
                <a:latin typeface="Century" panose="02040604050505020304" pitchFamily="18" charset="0"/>
              </a:rPr>
              <a:t>Then they will be able to make fans in Cleveland to watch the game.</a:t>
            </a:r>
          </a:p>
          <a:p>
            <a:r>
              <a:rPr kumimoji="1" lang="en-US" altLang="ja-JP" dirty="0">
                <a:latin typeface="Century" panose="02040604050505020304" pitchFamily="18" charset="0"/>
              </a:rPr>
              <a:t>LeBron is gone so th</a:t>
            </a:r>
            <a:r>
              <a:rPr lang="en-US" altLang="ja-JP" dirty="0">
                <a:latin typeface="Century" panose="02040604050505020304" pitchFamily="18" charset="0"/>
              </a:rPr>
              <a:t>e wealth will spread</a:t>
            </a:r>
          </a:p>
          <a:p>
            <a:pPr marL="0" indent="0">
              <a:buNone/>
            </a:pPr>
            <a:r>
              <a:rPr lang="en-US" altLang="ja-JP" sz="1800" dirty="0">
                <a:latin typeface="Century" panose="02040604050505020304" pitchFamily="18" charset="0"/>
              </a:rPr>
              <a:t>To play as a team to win, there will be more ball-movement, more shooting, and more scoring for each player.</a:t>
            </a:r>
            <a:endParaRPr kumimoji="1" lang="ja-JP" altLang="en-US" sz="1800" dirty="0">
              <a:latin typeface="Century" panose="02040604050505020304" pitchFamily="18" charset="0"/>
            </a:endParaRPr>
          </a:p>
        </p:txBody>
      </p:sp>
    </p:spTree>
    <p:extLst>
      <p:ext uri="{BB962C8B-B14F-4D97-AF65-F5344CB8AC3E}">
        <p14:creationId xmlns:p14="http://schemas.microsoft.com/office/powerpoint/2010/main" val="2339613534"/>
      </p:ext>
    </p:extLst>
  </p:cSld>
  <p:clrMapOvr>
    <a:masterClrMapping/>
  </p:clrMapOvr>
</p:sld>
</file>

<file path=ppt/theme/theme1.xml><?xml version="1.0" encoding="utf-8"?>
<a:theme xmlns:a="http://schemas.openxmlformats.org/drawingml/2006/main" name="ベルリン">
  <a:themeElements>
    <a:clrScheme name="ベルリン">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ベルリン">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ベルリン">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TM04033917[[fn=ベルリン]]</Template>
  <TotalTime>1738</TotalTime>
  <Words>1228</Words>
  <Application>Microsoft Macintosh PowerPoint</Application>
  <PresentationFormat>Widescreen</PresentationFormat>
  <Paragraphs>101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Century</vt:lpstr>
      <vt:lpstr>Trebuchet MS</vt:lpstr>
      <vt:lpstr>ベルリン</vt:lpstr>
      <vt:lpstr>Cleveland Cavaliers Sports Marketing Plan</vt:lpstr>
      <vt:lpstr>Introduction</vt:lpstr>
      <vt:lpstr>History</vt:lpstr>
      <vt:lpstr>Marketing Strategy</vt:lpstr>
      <vt:lpstr>Marketing Objectives</vt:lpstr>
      <vt:lpstr>Target Marketing</vt:lpstr>
      <vt:lpstr>Strengths</vt:lpstr>
      <vt:lpstr>Weakness</vt:lpstr>
      <vt:lpstr>Opportunities</vt:lpstr>
      <vt:lpstr>Threats</vt:lpstr>
      <vt:lpstr>Marketing Tactics</vt:lpstr>
      <vt:lpstr>Marketing Tactics</vt:lpstr>
      <vt:lpstr>Marketing Tactics</vt:lpstr>
      <vt:lpstr>Conclusion</vt:lpstr>
      <vt:lpstr>Sources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Cleveland Cavaliers Sports Marketing Plan</dc:title>
  <dc:creator>佑亮 柳沼</dc:creator>
  <cp:lastModifiedBy>Microsoft Office User</cp:lastModifiedBy>
  <cp:revision>25</cp:revision>
  <dcterms:created xsi:type="dcterms:W3CDTF">2020-06-15T01:38:11Z</dcterms:created>
  <dcterms:modified xsi:type="dcterms:W3CDTF">2020-06-17T06:05:58Z</dcterms:modified>
</cp:coreProperties>
</file>