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6" r:id="rId2"/>
  </p:sldMasterIdLst>
  <p:notesMasterIdLst>
    <p:notesMasterId r:id="rId25"/>
  </p:notesMasterIdLst>
  <p:handoutMasterIdLst>
    <p:handoutMasterId r:id="rId26"/>
  </p:handoutMasterIdLst>
  <p:sldIdLst>
    <p:sldId id="270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80" r:id="rId11"/>
    <p:sldId id="281" r:id="rId12"/>
    <p:sldId id="282" r:id="rId13"/>
    <p:sldId id="283" r:id="rId14"/>
    <p:sldId id="284" r:id="rId15"/>
    <p:sldId id="286" r:id="rId16"/>
    <p:sldId id="287" r:id="rId17"/>
    <p:sldId id="288" r:id="rId18"/>
    <p:sldId id="289" r:id="rId19"/>
    <p:sldId id="290" r:id="rId20"/>
    <p:sldId id="291" r:id="rId21"/>
    <p:sldId id="292" r:id="rId22"/>
    <p:sldId id="293" r:id="rId23"/>
    <p:sldId id="294" r:id="rId24"/>
  </p:sldIdLst>
  <p:sldSz cx="12192000" cy="6858000"/>
  <p:notesSz cx="6858000" cy="9144000"/>
  <p:custDataLst>
    <p:tags r:id="rId2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66BC"/>
    <a:srgbClr val="D7D7D7"/>
    <a:srgbClr val="069E51"/>
    <a:srgbClr val="6A6A6A"/>
    <a:srgbClr val="B93737"/>
    <a:srgbClr val="F49C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805" autoAdjust="0"/>
    <p:restoredTop sz="66691" autoAdjust="0"/>
  </p:normalViewPr>
  <p:slideViewPr>
    <p:cSldViewPr snapToGrid="0" snapToObjects="1">
      <p:cViewPr varScale="1">
        <p:scale>
          <a:sx n="76" d="100"/>
          <a:sy n="76" d="100"/>
        </p:scale>
        <p:origin x="1264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7A2C252-5688-44A0-BFF9-CFA8D34B8E5E}" type="datetimeFigureOut">
              <a:rPr lang="en-US" altLang="en-US"/>
              <a:pPr>
                <a:defRPr/>
              </a:pPr>
              <a:t>10/9/20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D254FF0-9A45-4C62-8064-44E4CC66855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96CCC59E-CCE7-404B-AA4E-0DEAD720DA9F}" type="datetimeFigureOut">
              <a:rPr lang="en-US" altLang="en-US"/>
              <a:pPr>
                <a:defRPr/>
              </a:pPr>
              <a:t>10/9/20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9D8F4014-75F9-474D-8DFA-11374318636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A968046-4B19-4D1A-9E33-3A7C8FA7C3F1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2302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AEDA1E4-4657-47F5-8591-5737055D8BB4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86440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b="0" dirty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6945032-2FA7-4917-A363-379571C4B935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9213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EFEA859-18B1-4752-B1FF-6B257B34B8D5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897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387158"/>
            <a:ext cx="9144000" cy="1866319"/>
          </a:xfrm>
          <a:prstGeom prst="rect">
            <a:avLst/>
          </a:prstGeom>
        </p:spPr>
        <p:txBody>
          <a:bodyPr anchor="t"/>
          <a:lstStyle>
            <a:lvl1pPr algn="ctr">
              <a:defRPr sz="6000" b="1" i="0" cap="all" baseline="0">
                <a:ln>
                  <a:noFill/>
                </a:ln>
                <a:solidFill>
                  <a:srgbClr val="3766BC"/>
                </a:solidFill>
                <a:latin typeface="Helvetica Neue Condense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75134"/>
            <a:ext cx="9144000" cy="412024"/>
          </a:xfrm>
        </p:spPr>
        <p:txBody>
          <a:bodyPr>
            <a:normAutofit/>
          </a:bodyPr>
          <a:lstStyle>
            <a:lvl1pPr marL="0" indent="0" algn="ctr">
              <a:buNone/>
              <a:defRPr sz="2200" cap="all" baseline="0">
                <a:solidFill>
                  <a:srgbClr val="6A6A6A"/>
                </a:solidFill>
                <a:latin typeface="Helvetica Neue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0" y="5845552"/>
            <a:ext cx="12192000" cy="457277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 baseline="0">
                <a:solidFill>
                  <a:srgbClr val="D7D7D7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0231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B519A-78B7-4C0F-8A15-E9B5323AC18E}" type="datetimeFigureOut">
              <a:rPr lang="en-US" altLang="en-US"/>
              <a:pPr>
                <a:defRPr/>
              </a:pPr>
              <a:t>10/9/20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AA1434-A6A6-46B9-BAF2-FED71B7A5B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0850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6E29B-72B0-4DFE-BAF8-4FA4CD0AE990}" type="datetimeFigureOut">
              <a:rPr lang="en-US" altLang="en-US"/>
              <a:pPr>
                <a:defRPr/>
              </a:pPr>
              <a:t>10/9/20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F52ED4-BC79-47BF-8A23-39D94FF7F8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90217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273E4-1673-4F49-A000-75434E831798}" type="datetimeFigureOut">
              <a:rPr lang="en-US" altLang="en-US"/>
              <a:pPr>
                <a:defRPr/>
              </a:pPr>
              <a:t>10/9/20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2C659B-36D2-41BC-8F83-C5BFD5B899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1682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97C10-F4CF-4AAF-9394-2137F383A334}" type="datetimeFigureOut">
              <a:rPr lang="en-US" altLang="en-US"/>
              <a:pPr>
                <a:defRPr/>
              </a:pPr>
              <a:t>10/9/20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10FCE6-E227-4E91-84F8-5EF6FA89DE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2175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66095-A1A3-4C98-A61E-8857A55537CF}" type="datetimeFigureOut">
              <a:rPr lang="en-US" altLang="en-US"/>
              <a:pPr>
                <a:defRPr/>
              </a:pPr>
              <a:t>10/9/20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A75FD8-31B5-4DD0-A600-3D54C457ED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6197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560"/>
            <a:ext cx="10515600" cy="40979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ctr">
              <a:defRPr sz="3800" b="1" i="0" cap="none" baseline="0">
                <a:solidFill>
                  <a:srgbClr val="3766BC"/>
                </a:solidFill>
                <a:latin typeface="Helvetica Neue Condense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7919"/>
            <a:ext cx="10515600" cy="4168338"/>
          </a:xfrm>
        </p:spPr>
        <p:txBody>
          <a:bodyPr>
            <a:noAutofit/>
          </a:bodyPr>
          <a:lstStyle>
            <a:lvl1pPr>
              <a:defRPr b="1" baseline="0">
                <a:latin typeface="Helvetica" pitchFamily="34" charset="0"/>
              </a:defRPr>
            </a:lvl1pPr>
            <a:lvl2pPr>
              <a:defRPr b="1" baseline="0">
                <a:latin typeface="Helvetica" pitchFamily="34" charset="0"/>
              </a:defRPr>
            </a:lvl2pPr>
            <a:lvl3pPr>
              <a:defRPr b="1">
                <a:latin typeface="Helvetica" pitchFamily="34" charset="0"/>
              </a:defRPr>
            </a:lvl3pPr>
            <a:lvl4pPr>
              <a:defRPr b="1" baseline="0">
                <a:latin typeface="Helvetica" pitchFamily="34" charset="0"/>
              </a:defRPr>
            </a:lvl4pPr>
            <a:lvl5pPr>
              <a:defRPr b="1">
                <a:latin typeface="Helvetic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3897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41954"/>
            <a:ext cx="5181600" cy="4134303"/>
          </a:xfrm>
        </p:spPr>
        <p:txBody>
          <a:bodyPr>
            <a:noAutofit/>
          </a:bodyPr>
          <a:lstStyle>
            <a:lvl1pPr>
              <a:defRPr b="1">
                <a:latin typeface="Helvetica" pitchFamily="34" charset="0"/>
              </a:defRPr>
            </a:lvl1pPr>
            <a:lvl2pPr>
              <a:defRPr b="1">
                <a:latin typeface="Helvetica" pitchFamily="34" charset="0"/>
              </a:defRPr>
            </a:lvl2pPr>
            <a:lvl3pPr>
              <a:defRPr b="1">
                <a:latin typeface="Helvetica" pitchFamily="34" charset="0"/>
              </a:defRPr>
            </a:lvl3pPr>
            <a:lvl4pPr>
              <a:defRPr b="1">
                <a:latin typeface="Helvetica" pitchFamily="34" charset="0"/>
              </a:defRPr>
            </a:lvl4pPr>
            <a:lvl5pPr>
              <a:defRPr b="1">
                <a:latin typeface="Helvetic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41953"/>
            <a:ext cx="5181600" cy="4134303"/>
          </a:xfrm>
        </p:spPr>
        <p:txBody>
          <a:bodyPr>
            <a:noAutofit/>
          </a:bodyPr>
          <a:lstStyle>
            <a:lvl1pPr>
              <a:defRPr b="1">
                <a:latin typeface="Helvetica" pitchFamily="34" charset="0"/>
              </a:defRPr>
            </a:lvl1pPr>
            <a:lvl2pPr>
              <a:defRPr b="1">
                <a:latin typeface="Helvetica" pitchFamily="34" charset="0"/>
              </a:defRPr>
            </a:lvl2pPr>
            <a:lvl3pPr>
              <a:defRPr b="1">
                <a:latin typeface="Helvetica" pitchFamily="34" charset="0"/>
              </a:defRPr>
            </a:lvl3pPr>
            <a:lvl4pPr>
              <a:defRPr b="1">
                <a:latin typeface="Helvetica" pitchFamily="34" charset="0"/>
              </a:defRPr>
            </a:lvl4pPr>
            <a:lvl5pPr>
              <a:defRPr b="1">
                <a:latin typeface="Helvetic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969560"/>
            <a:ext cx="10515600" cy="40979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ctr">
              <a:defRPr sz="3800" b="1" i="0" baseline="0">
                <a:solidFill>
                  <a:srgbClr val="3766BC"/>
                </a:solidFill>
                <a:latin typeface="Helvetica Neue Condensed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05059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7BA7D-B68D-4CAB-B007-9C48419216CD}" type="datetimeFigureOut">
              <a:rPr lang="en-US" altLang="en-US"/>
              <a:pPr>
                <a:defRPr/>
              </a:pPr>
              <a:t>10/9/20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474A3-2782-4698-B0C3-200C78EED7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4330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9FC19-6F6B-40BB-A551-5B23405E1A22}" type="datetimeFigureOut">
              <a:rPr lang="en-US" altLang="en-US"/>
              <a:pPr>
                <a:defRPr/>
              </a:pPr>
              <a:t>10/9/20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8DB88A-3BFC-43D6-A0B9-1F9382ED25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2760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8C940-C326-4E22-A072-F58D9986B6CC}" type="datetimeFigureOut">
              <a:rPr lang="en-US" altLang="en-US"/>
              <a:pPr>
                <a:defRPr/>
              </a:pPr>
              <a:t>10/9/20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C6C458-612D-410B-A23A-38C22B1AD2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5558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050E1-B9F5-47B8-8A5F-7ADCF818B579}" type="datetimeFigureOut">
              <a:rPr lang="en-US" altLang="en-US"/>
              <a:pPr>
                <a:defRPr/>
              </a:pPr>
              <a:t>10/9/20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8573AA-BCB7-4BEE-8B0C-22CEC8BA27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6376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6B03A-8A4D-4B18-85EA-C920101115C2}" type="datetimeFigureOut">
              <a:rPr lang="en-US" altLang="en-US"/>
              <a:pPr>
                <a:defRPr/>
              </a:pPr>
              <a:t>10/9/20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1E2BBD-6DFD-4051-B524-3C412915A2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5609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BF81C-7F74-4E4D-BD97-843E430D1755}" type="datetimeFigureOut">
              <a:rPr lang="en-US" altLang="en-US"/>
              <a:pPr>
                <a:defRPr/>
              </a:pPr>
              <a:t>10/9/20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81CFFC-F819-4CCF-95AB-0B72F07DC8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9133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Title Placeholder 8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BE4AE11F-9285-4F6F-A6B2-1A6388682792}" type="datetimeFigureOut">
              <a:rPr lang="en-US" altLang="en-US"/>
              <a:pPr>
                <a:defRPr/>
              </a:pPr>
              <a:t>10/9/20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8AA81F6-E4F9-4273-BDEA-24C02A580AF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kern="1200">
          <a:solidFill>
            <a:srgbClr val="3766BC"/>
          </a:solidFill>
          <a:latin typeface="Helvetica Neue Condensed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rgbClr val="3766BC"/>
          </a:solidFill>
          <a:latin typeface="Helvetica Neue Condensed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rgbClr val="3766BC"/>
          </a:solidFill>
          <a:latin typeface="Helvetica Neue Condensed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rgbClr val="3766BC"/>
          </a:solidFill>
          <a:latin typeface="Helvetica Neue Condensed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rgbClr val="3766BC"/>
          </a:solidFill>
          <a:latin typeface="Helvetica Neue Condensed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 Bold" charset="0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 Bold" charset="0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 Bold" charset="0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Helvetica Bold" charset="0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Helvetica Bold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1524000" y="2387600"/>
            <a:ext cx="9144000" cy="1865313"/>
          </a:xfrm>
        </p:spPr>
        <p:txBody>
          <a:bodyPr/>
          <a:lstStyle/>
          <a:p>
            <a:pPr eaLnBrk="1" hangingPunct="1"/>
            <a:r>
              <a:rPr lang="en-US" altLang="en-US" cap="none" dirty="0">
                <a:latin typeface="Helvetica Neue Condensed"/>
              </a:rPr>
              <a:t>Sport Marketing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74850"/>
            <a:ext cx="9144000" cy="41275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/>
              <a:t>Chapter 12</a:t>
            </a:r>
            <a:endParaRPr lang="en-US" b="1" dirty="0"/>
          </a:p>
        </p:txBody>
      </p:sp>
      <p:sp>
        <p:nvSpPr>
          <p:cNvPr id="6148" name="Content Placeholder 3"/>
          <p:cNvSpPr>
            <a:spLocks noGrp="1"/>
          </p:cNvSpPr>
          <p:nvPr>
            <p:ph sz="quarter" idx="10"/>
          </p:nvPr>
        </p:nvSpPr>
        <p:spPr>
          <a:xfrm>
            <a:off x="0" y="5845175"/>
            <a:ext cx="12192000" cy="457200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Ketra</a:t>
            </a:r>
            <a:r>
              <a:rPr lang="en-US" altLang="en-US" dirty="0"/>
              <a:t> L. Armstrong, Patrick Walsh, and Windy Dees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692727"/>
            <a:ext cx="10515600" cy="1115191"/>
          </a:xfrm>
        </p:spPr>
        <p:txBody>
          <a:bodyPr/>
          <a:lstStyle/>
          <a:p>
            <a:r>
              <a:rPr lang="en-US" altLang="en-US"/>
              <a:t>Branding</a:t>
            </a:r>
            <a:endParaRPr lang="en-US" altLang="en-US" sz="1400" b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Using a name, design, or symbol to differentiate a sport product</a:t>
            </a:r>
          </a:p>
          <a:p>
            <a:pPr lvl="1"/>
            <a:r>
              <a:rPr lang="en-US" altLang="en-US" dirty="0"/>
              <a:t>Brand awareness</a:t>
            </a:r>
          </a:p>
          <a:p>
            <a:pPr lvl="1"/>
            <a:r>
              <a:rPr lang="en-US" altLang="en-US" dirty="0"/>
              <a:t>Brand image</a:t>
            </a:r>
          </a:p>
          <a:p>
            <a:pPr lvl="1"/>
            <a:r>
              <a:rPr lang="en-US" altLang="en-US" dirty="0"/>
              <a:t>Brand equity</a:t>
            </a:r>
          </a:p>
          <a:p>
            <a:pPr lvl="1"/>
            <a:r>
              <a:rPr lang="en-US" altLang="en-US" dirty="0"/>
              <a:t>Brand loyalty</a:t>
            </a:r>
          </a:p>
        </p:txBody>
      </p:sp>
    </p:spTree>
    <p:extLst>
      <p:ext uri="{BB962C8B-B14F-4D97-AF65-F5344CB8AC3E}">
        <p14:creationId xmlns:p14="http://schemas.microsoft.com/office/powerpoint/2010/main" val="13081543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838200" y="623455"/>
            <a:ext cx="10515600" cy="1184463"/>
          </a:xfrm>
        </p:spPr>
        <p:txBody>
          <a:bodyPr/>
          <a:lstStyle/>
          <a:p>
            <a:r>
              <a:rPr lang="en-US" altLang="en-US" dirty="0"/>
              <a:t>Process for Developing a Sport Marketing Plan: Step 5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Segment and target consumer groups.</a:t>
            </a:r>
          </a:p>
          <a:p>
            <a:pPr lvl="1"/>
            <a:r>
              <a:rPr lang="en-US" altLang="en-US" dirty="0"/>
              <a:t>Analyzing and targeting consumers: grouping and selecting the right consumers</a:t>
            </a:r>
          </a:p>
          <a:p>
            <a:pPr lvl="1"/>
            <a:r>
              <a:rPr lang="en-US" altLang="en-US" dirty="0"/>
              <a:t>Market segmentation</a:t>
            </a:r>
          </a:p>
          <a:p>
            <a:pPr lvl="2"/>
            <a:r>
              <a:rPr lang="en-US" altLang="en-US" dirty="0"/>
              <a:t>Used to identify target audiences</a:t>
            </a:r>
          </a:p>
          <a:p>
            <a:pPr lvl="2"/>
            <a:r>
              <a:rPr lang="en-US" altLang="en-US" dirty="0"/>
              <a:t>Segmenting consumers into five areas: demographics, </a:t>
            </a:r>
            <a:r>
              <a:rPr lang="en-US" altLang="en-US" dirty="0" err="1"/>
              <a:t>geographics</a:t>
            </a:r>
            <a:r>
              <a:rPr lang="en-US" altLang="en-US" dirty="0"/>
              <a:t>, psychographics, product benefits, and purchasing behavior</a:t>
            </a:r>
          </a:p>
        </p:txBody>
      </p:sp>
    </p:spTree>
    <p:extLst>
      <p:ext uri="{BB962C8B-B14F-4D97-AF65-F5344CB8AC3E}">
        <p14:creationId xmlns:p14="http://schemas.microsoft.com/office/powerpoint/2010/main" val="964421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838200" y="637309"/>
            <a:ext cx="10515600" cy="1170609"/>
          </a:xfrm>
        </p:spPr>
        <p:txBody>
          <a:bodyPr/>
          <a:lstStyle/>
          <a:p>
            <a:r>
              <a:rPr lang="en-US" altLang="en-US" dirty="0"/>
              <a:t>Process for Developing a Sport Marketing Plan: Step 6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Package the sport product. </a:t>
            </a:r>
          </a:p>
          <a:p>
            <a:pPr lvl="1"/>
            <a:r>
              <a:rPr lang="en-US" altLang="en-US" dirty="0"/>
              <a:t>Presenting the product in the best possible manner</a:t>
            </a:r>
          </a:p>
          <a:p>
            <a:pPr lvl="1"/>
            <a:r>
              <a:rPr lang="en-US" altLang="en-US" dirty="0"/>
              <a:t>Packaging</a:t>
            </a:r>
          </a:p>
          <a:p>
            <a:pPr lvl="2"/>
            <a:r>
              <a:rPr lang="en-US" altLang="en-US" dirty="0"/>
              <a:t>Tangible sport product, core product, product extensions</a:t>
            </a:r>
          </a:p>
          <a:p>
            <a:pPr lvl="2"/>
            <a:r>
              <a:rPr lang="en-US" altLang="en-US" dirty="0"/>
              <a:t>Licensed merchandise and sport sponsorship</a:t>
            </a:r>
          </a:p>
        </p:txBody>
      </p:sp>
    </p:spTree>
    <p:extLst>
      <p:ext uri="{BB962C8B-B14F-4D97-AF65-F5344CB8AC3E}">
        <p14:creationId xmlns:p14="http://schemas.microsoft.com/office/powerpoint/2010/main" val="20849686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838200" y="637309"/>
            <a:ext cx="10515600" cy="1170609"/>
          </a:xfrm>
        </p:spPr>
        <p:txBody>
          <a:bodyPr/>
          <a:lstStyle/>
          <a:p>
            <a:r>
              <a:rPr lang="en-US" altLang="en-US" dirty="0"/>
              <a:t>Process for Developing a Sport Marketing Plan: Step 7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Price the sport product. </a:t>
            </a:r>
          </a:p>
          <a:p>
            <a:pPr lvl="1"/>
            <a:r>
              <a:rPr lang="en-US" altLang="en-US" dirty="0"/>
              <a:t>Price is the most visible and flexible element</a:t>
            </a:r>
          </a:p>
          <a:p>
            <a:pPr lvl="1"/>
            <a:r>
              <a:rPr lang="en-US" altLang="en-US" dirty="0"/>
              <a:t>Determining the value of the product</a:t>
            </a:r>
          </a:p>
          <a:p>
            <a:pPr lvl="1"/>
            <a:r>
              <a:rPr lang="en-US" altLang="en-US" dirty="0"/>
              <a:t>Factors to consider when developing pricing strategy</a:t>
            </a:r>
          </a:p>
          <a:p>
            <a:pPr lvl="1"/>
            <a:r>
              <a:rPr lang="en-US" altLang="en-US" dirty="0"/>
              <a:t>Unique aspects and complexity of sport pricing</a:t>
            </a:r>
          </a:p>
          <a:p>
            <a:r>
              <a:rPr lang="en-US" altLang="en-US" dirty="0"/>
              <a:t>Four factors to be consider in pricing </a:t>
            </a:r>
          </a:p>
          <a:p>
            <a:pPr lvl="1"/>
            <a:r>
              <a:rPr lang="en-US" altLang="en-US" dirty="0"/>
              <a:t>Consumer</a:t>
            </a:r>
          </a:p>
          <a:p>
            <a:pPr lvl="1"/>
            <a:r>
              <a:rPr lang="en-US" altLang="en-US" dirty="0"/>
              <a:t>Competitor</a:t>
            </a:r>
          </a:p>
          <a:p>
            <a:pPr lvl="1"/>
            <a:r>
              <a:rPr lang="en-US" altLang="en-US" dirty="0"/>
              <a:t>Company</a:t>
            </a:r>
          </a:p>
          <a:p>
            <a:pPr lvl="1"/>
            <a:r>
              <a:rPr lang="en-US" altLang="en-US" dirty="0"/>
              <a:t>Climate</a:t>
            </a:r>
          </a:p>
        </p:txBody>
      </p:sp>
    </p:spTree>
    <p:extLst>
      <p:ext uri="{BB962C8B-B14F-4D97-AF65-F5344CB8AC3E}">
        <p14:creationId xmlns:p14="http://schemas.microsoft.com/office/powerpoint/2010/main" val="5651180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838200" y="651165"/>
            <a:ext cx="10515600" cy="1156754"/>
          </a:xfrm>
        </p:spPr>
        <p:txBody>
          <a:bodyPr/>
          <a:lstStyle/>
          <a:p>
            <a:r>
              <a:rPr lang="en-US" altLang="en-US" dirty="0"/>
              <a:t>Process for Developing a Sport Marketing Plan: Step 8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Promote the sport product. </a:t>
            </a:r>
          </a:p>
          <a:p>
            <a:pPr lvl="1">
              <a:defRPr/>
            </a:pPr>
            <a:r>
              <a:rPr lang="en-US" dirty="0"/>
              <a:t>Communicating the desired image (see Renaming the Washington Bullets)</a:t>
            </a:r>
          </a:p>
          <a:p>
            <a:pPr lvl="1">
              <a:defRPr/>
            </a:pPr>
            <a:r>
              <a:rPr lang="en-US" dirty="0"/>
              <a:t>Educating and informing target audiences</a:t>
            </a:r>
          </a:p>
          <a:p>
            <a:pPr lvl="1">
              <a:defRPr/>
            </a:pPr>
            <a:r>
              <a:rPr lang="en-US" dirty="0"/>
              <a:t>Persuading target audiences to purchase</a:t>
            </a:r>
          </a:p>
        </p:txBody>
      </p:sp>
    </p:spTree>
    <p:extLst>
      <p:ext uri="{BB962C8B-B14F-4D97-AF65-F5344CB8AC3E}">
        <p14:creationId xmlns:p14="http://schemas.microsoft.com/office/powerpoint/2010/main" val="6721916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838200" y="651165"/>
            <a:ext cx="10515600" cy="1358610"/>
          </a:xfrm>
        </p:spPr>
        <p:txBody>
          <a:bodyPr/>
          <a:lstStyle/>
          <a:p>
            <a:r>
              <a:rPr lang="en-US" altLang="en-US" dirty="0"/>
              <a:t>Elements of Promotion Strategy</a:t>
            </a:r>
            <a:endParaRPr lang="en-US" altLang="en-US" sz="1400" dirty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838200" y="2009775"/>
            <a:ext cx="10515600" cy="3627438"/>
          </a:xfrm>
        </p:spPr>
        <p:txBody>
          <a:bodyPr/>
          <a:lstStyle/>
          <a:p>
            <a:r>
              <a:rPr lang="en-US" altLang="en-US" dirty="0"/>
              <a:t>Advertising</a:t>
            </a:r>
          </a:p>
          <a:p>
            <a:r>
              <a:rPr lang="en-US" altLang="en-US" dirty="0"/>
              <a:t>Publicity</a:t>
            </a:r>
          </a:p>
          <a:p>
            <a:r>
              <a:rPr lang="en-US" altLang="en-US" dirty="0"/>
              <a:t>Sales promotions</a:t>
            </a:r>
          </a:p>
          <a:p>
            <a:r>
              <a:rPr lang="en-US" altLang="en-US" dirty="0"/>
              <a:t>Public relations</a:t>
            </a:r>
          </a:p>
        </p:txBody>
      </p:sp>
      <p:sp>
        <p:nvSpPr>
          <p:cNvPr id="23556" name="TextBox 3"/>
          <p:cNvSpPr txBox="1">
            <a:spLocks noChangeArrowheads="1"/>
          </p:cNvSpPr>
          <p:nvPr/>
        </p:nvSpPr>
        <p:spPr bwMode="auto">
          <a:xfrm>
            <a:off x="10123488" y="5993000"/>
            <a:ext cx="123031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en-US" sz="1400" b="0" i="1"/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1855536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838200" y="651165"/>
            <a:ext cx="10515600" cy="1156754"/>
          </a:xfrm>
        </p:spPr>
        <p:txBody>
          <a:bodyPr/>
          <a:lstStyle/>
          <a:p>
            <a:r>
              <a:rPr lang="en-US" altLang="en-US" dirty="0"/>
              <a:t>Elements of Promotion Strategy </a:t>
            </a:r>
            <a:r>
              <a:rPr lang="en-US" altLang="en-US" sz="2400" i="1" dirty="0"/>
              <a:t>(continued)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Community relations</a:t>
            </a:r>
          </a:p>
          <a:p>
            <a:r>
              <a:rPr lang="en-US" altLang="en-US" dirty="0"/>
              <a:t>Media relations</a:t>
            </a:r>
          </a:p>
          <a:p>
            <a:r>
              <a:rPr lang="en-US" altLang="en-US" dirty="0"/>
              <a:t>Personal selling</a:t>
            </a:r>
          </a:p>
          <a:p>
            <a:r>
              <a:rPr lang="en-US" altLang="en-US" dirty="0"/>
              <a:t>Sponsorship</a:t>
            </a:r>
          </a:p>
        </p:txBody>
      </p:sp>
    </p:spTree>
    <p:extLst>
      <p:ext uri="{BB962C8B-B14F-4D97-AF65-F5344CB8AC3E}">
        <p14:creationId xmlns:p14="http://schemas.microsoft.com/office/powerpoint/2010/main" val="30029431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838200" y="623455"/>
            <a:ext cx="10515600" cy="1184463"/>
          </a:xfrm>
        </p:spPr>
        <p:txBody>
          <a:bodyPr/>
          <a:lstStyle/>
          <a:p>
            <a:r>
              <a:rPr lang="en-US" altLang="en-US" dirty="0"/>
              <a:t>Process for Developing a Sport Marketing Plan: Step 9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Distribute the sport product.</a:t>
            </a:r>
          </a:p>
          <a:p>
            <a:pPr lvl="1"/>
            <a:r>
              <a:rPr lang="en-US" altLang="en-US" dirty="0"/>
              <a:t>Product location</a:t>
            </a:r>
          </a:p>
          <a:p>
            <a:pPr lvl="1"/>
            <a:r>
              <a:rPr lang="en-US" altLang="en-US" dirty="0"/>
              <a:t>Distribution point of origin</a:t>
            </a:r>
          </a:p>
          <a:p>
            <a:pPr lvl="1"/>
            <a:r>
              <a:rPr lang="en-US" altLang="en-US" dirty="0"/>
              <a:t>Geographic location of target markets</a:t>
            </a:r>
          </a:p>
          <a:p>
            <a:pPr lvl="1"/>
            <a:r>
              <a:rPr lang="en-US" altLang="en-US" dirty="0"/>
              <a:t>Other channels</a:t>
            </a:r>
          </a:p>
        </p:txBody>
      </p:sp>
    </p:spTree>
    <p:extLst>
      <p:ext uri="{BB962C8B-B14F-4D97-AF65-F5344CB8AC3E}">
        <p14:creationId xmlns:p14="http://schemas.microsoft.com/office/powerpoint/2010/main" val="13113631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838200" y="623455"/>
            <a:ext cx="10515600" cy="1184463"/>
          </a:xfrm>
        </p:spPr>
        <p:txBody>
          <a:bodyPr/>
          <a:lstStyle/>
          <a:p>
            <a:r>
              <a:rPr lang="en-US" altLang="en-US" dirty="0"/>
              <a:t>Process for Developing a Sport Marketing Plan: Step 10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Evaluate the sport marketing plan. </a:t>
            </a:r>
          </a:p>
          <a:p>
            <a:pPr lvl="1"/>
            <a:r>
              <a:rPr lang="en-US" altLang="en-US" dirty="0"/>
              <a:t>Evaluating the extent to which the marketing plan met its objectives to help achieve the sport organization’s mission</a:t>
            </a:r>
          </a:p>
          <a:p>
            <a:pPr lvl="1"/>
            <a:r>
              <a:rPr lang="en-US" altLang="en-US" dirty="0"/>
              <a:t>Obtaining and analyzing feedback from internal and external sources</a:t>
            </a:r>
          </a:p>
        </p:txBody>
      </p:sp>
    </p:spTree>
    <p:extLst>
      <p:ext uri="{BB962C8B-B14F-4D97-AF65-F5344CB8AC3E}">
        <p14:creationId xmlns:p14="http://schemas.microsoft.com/office/powerpoint/2010/main" val="18950364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838200" y="665019"/>
            <a:ext cx="10515600" cy="1142900"/>
          </a:xfrm>
        </p:spPr>
        <p:txBody>
          <a:bodyPr/>
          <a:lstStyle/>
          <a:p>
            <a:r>
              <a:rPr lang="en-US" altLang="en-US" dirty="0"/>
              <a:t>Market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Information needed to develop a marketing plan</a:t>
            </a:r>
          </a:p>
          <a:p>
            <a:pPr lvl="1">
              <a:defRPr/>
            </a:pPr>
            <a:r>
              <a:rPr lang="en-US" dirty="0"/>
              <a:t>The product</a:t>
            </a:r>
          </a:p>
          <a:p>
            <a:pPr lvl="1">
              <a:defRPr/>
            </a:pPr>
            <a:r>
              <a:rPr lang="en-US" dirty="0"/>
              <a:t>Targeted consumers</a:t>
            </a:r>
          </a:p>
          <a:p>
            <a:pPr lvl="1">
              <a:defRPr/>
            </a:pPr>
            <a:r>
              <a:rPr lang="en-US" dirty="0"/>
              <a:t>Social, cultural, and economic trends</a:t>
            </a:r>
          </a:p>
          <a:p>
            <a:pPr lvl="1">
              <a:defRPr/>
            </a:pPr>
            <a:r>
              <a:rPr lang="en-US" dirty="0"/>
              <a:t>Direct and indirect competitors</a:t>
            </a:r>
          </a:p>
        </p:txBody>
      </p:sp>
    </p:spTree>
    <p:extLst>
      <p:ext uri="{BB962C8B-B14F-4D97-AF65-F5344CB8AC3E}">
        <p14:creationId xmlns:p14="http://schemas.microsoft.com/office/powerpoint/2010/main" val="2239908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838200" y="720437"/>
            <a:ext cx="10515600" cy="1087482"/>
          </a:xfrm>
        </p:spPr>
        <p:txBody>
          <a:bodyPr/>
          <a:lstStyle/>
          <a:p>
            <a:r>
              <a:rPr lang="en-US" altLang="en-US" dirty="0"/>
              <a:t>Introduction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Marketing is a complex function</a:t>
            </a:r>
          </a:p>
          <a:p>
            <a:r>
              <a:rPr lang="en-US" altLang="en-US" dirty="0"/>
              <a:t>Sport marketing defined</a:t>
            </a:r>
          </a:p>
          <a:p>
            <a:r>
              <a:rPr lang="en-US" altLang="en-US" dirty="0"/>
              <a:t>Unique characteristics of sport</a:t>
            </a:r>
          </a:p>
          <a:p>
            <a:pPr lvl="1"/>
            <a:r>
              <a:rPr lang="en-US" altLang="en-US" dirty="0"/>
              <a:t>Demands unique approach to marketing</a:t>
            </a:r>
          </a:p>
          <a:p>
            <a:pPr lvl="1"/>
            <a:r>
              <a:rPr lang="en-US" altLang="en-US" dirty="0"/>
              <a:t>Provides marketers with challenges and opportunities</a:t>
            </a:r>
          </a:p>
        </p:txBody>
      </p:sp>
    </p:spTree>
    <p:extLst>
      <p:ext uri="{BB962C8B-B14F-4D97-AF65-F5344CB8AC3E}">
        <p14:creationId xmlns:p14="http://schemas.microsoft.com/office/powerpoint/2010/main" val="41719881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838200" y="651165"/>
            <a:ext cx="10515600" cy="1156754"/>
          </a:xfrm>
        </p:spPr>
        <p:txBody>
          <a:bodyPr/>
          <a:lstStyle/>
          <a:p>
            <a:r>
              <a:rPr lang="en-US" altLang="en-US" dirty="0"/>
              <a:t>Table 12.1</a:t>
            </a: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26352"/>
            <a:ext cx="10515600" cy="3932396"/>
          </a:xfrm>
        </p:spPr>
      </p:pic>
    </p:spTree>
    <p:extLst>
      <p:ext uri="{BB962C8B-B14F-4D97-AF65-F5344CB8AC3E}">
        <p14:creationId xmlns:p14="http://schemas.microsoft.com/office/powerpoint/2010/main" val="30813690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838200" y="665018"/>
            <a:ext cx="10515600" cy="973282"/>
          </a:xfrm>
        </p:spPr>
        <p:txBody>
          <a:bodyPr/>
          <a:lstStyle/>
          <a:p>
            <a:r>
              <a:rPr lang="en-US" altLang="en-US" dirty="0"/>
              <a:t>Practical Application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838200" y="1638300"/>
            <a:ext cx="10515600" cy="4374573"/>
          </a:xfrm>
        </p:spPr>
        <p:txBody>
          <a:bodyPr/>
          <a:lstStyle/>
          <a:p>
            <a:r>
              <a:rPr lang="en-US" altLang="en-US" dirty="0"/>
              <a:t>Technology, social media, and sport marketing</a:t>
            </a:r>
          </a:p>
          <a:p>
            <a:r>
              <a:rPr lang="en-US" altLang="en-US" dirty="0"/>
              <a:t>Critical thinking in sport marketing</a:t>
            </a:r>
          </a:p>
          <a:p>
            <a:pPr lvl="1"/>
            <a:r>
              <a:rPr lang="en-US" altLang="en-US" dirty="0"/>
              <a:t>Infusion of hip-hop nuances into marketing plans</a:t>
            </a:r>
          </a:p>
          <a:p>
            <a:r>
              <a:rPr lang="en-US" altLang="en-US" dirty="0"/>
              <a:t>Ethics in sport marketing</a:t>
            </a:r>
          </a:p>
          <a:p>
            <a:pPr lvl="1"/>
            <a:r>
              <a:rPr lang="en-US" altLang="en-US" dirty="0"/>
              <a:t>Communicating honesty in images and integrity in messages</a:t>
            </a:r>
          </a:p>
          <a:p>
            <a:pPr lvl="1"/>
            <a:r>
              <a:rPr lang="en-US" altLang="en-US" dirty="0"/>
              <a:t>Increasing consumer diversity</a:t>
            </a:r>
          </a:p>
          <a:p>
            <a:pPr lvl="1"/>
            <a:r>
              <a:rPr lang="en-US" altLang="en-US" dirty="0"/>
              <a:t>Effects of technology on sport marketing practices</a:t>
            </a:r>
          </a:p>
        </p:txBody>
      </p:sp>
    </p:spTree>
    <p:extLst>
      <p:ext uri="{BB962C8B-B14F-4D97-AF65-F5344CB8AC3E}">
        <p14:creationId xmlns:p14="http://schemas.microsoft.com/office/powerpoint/2010/main" val="23427569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838200" y="706582"/>
            <a:ext cx="10515600" cy="1179368"/>
          </a:xfrm>
        </p:spPr>
        <p:txBody>
          <a:bodyPr/>
          <a:lstStyle/>
          <a:p>
            <a:r>
              <a:rPr lang="en-US" altLang="en-US" dirty="0"/>
              <a:t>Review Questions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838200" y="1885950"/>
            <a:ext cx="10515600" cy="4318000"/>
          </a:xfrm>
        </p:spPr>
        <p:txBody>
          <a:bodyPr/>
          <a:lstStyle/>
          <a:p>
            <a:r>
              <a:rPr lang="en-US" altLang="en-US" dirty="0"/>
              <a:t>Identify the elements of a SWOT and discuss how they may inform marketing plans?</a:t>
            </a:r>
          </a:p>
          <a:p>
            <a:r>
              <a:rPr lang="en-US" altLang="en-US" dirty="0"/>
              <a:t>What are the methods used to segment a market to identify viable target audiences for a sport product? </a:t>
            </a:r>
          </a:p>
          <a:p>
            <a:r>
              <a:rPr lang="en-US" altLang="en-US" dirty="0"/>
              <a:t>What are some things to consider when pricing sport?</a:t>
            </a:r>
          </a:p>
        </p:txBody>
      </p:sp>
    </p:spTree>
    <p:extLst>
      <p:ext uri="{BB962C8B-B14F-4D97-AF65-F5344CB8AC3E}">
        <p14:creationId xmlns:p14="http://schemas.microsoft.com/office/powerpoint/2010/main" val="2923539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838200" y="678873"/>
            <a:ext cx="10515600" cy="1043565"/>
          </a:xfrm>
        </p:spPr>
        <p:txBody>
          <a:bodyPr/>
          <a:lstStyle/>
          <a:p>
            <a:r>
              <a:rPr lang="en-US" altLang="en-US" dirty="0"/>
              <a:t>Unique Characteristics of Sport 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838200" y="1722438"/>
            <a:ext cx="10515600" cy="4318000"/>
          </a:xfrm>
        </p:spPr>
        <p:txBody>
          <a:bodyPr/>
          <a:lstStyle/>
          <a:p>
            <a:r>
              <a:rPr lang="en-US" altLang="en-US" dirty="0"/>
              <a:t>Aspects of sport are intangible.</a:t>
            </a:r>
          </a:p>
          <a:p>
            <a:r>
              <a:rPr lang="en-US" altLang="en-US" dirty="0"/>
              <a:t>Sport involves emotions.</a:t>
            </a:r>
          </a:p>
          <a:p>
            <a:r>
              <a:rPr lang="en-US" altLang="en-US" dirty="0"/>
              <a:t>Sport is subjective and heterogeneous.</a:t>
            </a:r>
          </a:p>
          <a:p>
            <a:r>
              <a:rPr lang="en-US" altLang="en-US" dirty="0"/>
              <a:t>Sport is generally socially consumed.</a:t>
            </a:r>
          </a:p>
          <a:p>
            <a:r>
              <a:rPr lang="en-US" altLang="en-US" dirty="0"/>
              <a:t>Sport experiences are inconsistent and unpredictable.</a:t>
            </a:r>
          </a:p>
          <a:p>
            <a:r>
              <a:rPr lang="en-US" altLang="en-US" dirty="0"/>
              <a:t>Sport is perishable. </a:t>
            </a:r>
          </a:p>
        </p:txBody>
      </p:sp>
    </p:spTree>
    <p:extLst>
      <p:ext uri="{BB962C8B-B14F-4D97-AF65-F5344CB8AC3E}">
        <p14:creationId xmlns:p14="http://schemas.microsoft.com/office/powerpoint/2010/main" val="4209057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838200" y="692727"/>
            <a:ext cx="10515600" cy="1115191"/>
          </a:xfrm>
        </p:spPr>
        <p:txBody>
          <a:bodyPr/>
          <a:lstStyle/>
          <a:p>
            <a:r>
              <a:rPr lang="en-US" altLang="en-US" dirty="0"/>
              <a:t>Developing a Sport Marketing Plan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Marketing plans</a:t>
            </a:r>
          </a:p>
          <a:p>
            <a:r>
              <a:rPr lang="en-US" altLang="en-US" dirty="0"/>
              <a:t>Marketing mix (four Ps)</a:t>
            </a:r>
          </a:p>
          <a:p>
            <a:pPr lvl="1"/>
            <a:r>
              <a:rPr lang="en-US" altLang="en-US" dirty="0"/>
              <a:t>Product</a:t>
            </a:r>
          </a:p>
          <a:p>
            <a:pPr lvl="1"/>
            <a:r>
              <a:rPr lang="en-US" altLang="en-US" dirty="0"/>
              <a:t>Price</a:t>
            </a:r>
          </a:p>
          <a:p>
            <a:pPr lvl="1"/>
            <a:r>
              <a:rPr lang="en-US" altLang="en-US" dirty="0"/>
              <a:t>Place</a:t>
            </a:r>
          </a:p>
          <a:p>
            <a:pPr lvl="1"/>
            <a:r>
              <a:rPr lang="en-US" altLang="en-US" dirty="0"/>
              <a:t>Promotion</a:t>
            </a:r>
          </a:p>
        </p:txBody>
      </p:sp>
    </p:spTree>
    <p:extLst>
      <p:ext uri="{BB962C8B-B14F-4D97-AF65-F5344CB8AC3E}">
        <p14:creationId xmlns:p14="http://schemas.microsoft.com/office/powerpoint/2010/main" val="3566738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838200" y="678873"/>
            <a:ext cx="10515600" cy="1129289"/>
          </a:xfrm>
        </p:spPr>
        <p:txBody>
          <a:bodyPr/>
          <a:lstStyle/>
          <a:p>
            <a:r>
              <a:rPr lang="en-US" altLang="en-US" dirty="0"/>
              <a:t>Four Ps</a:t>
            </a:r>
            <a:endParaRPr lang="en-US" altLang="en-US" sz="1400" b="0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318000"/>
          </a:xfrm>
        </p:spPr>
        <p:txBody>
          <a:bodyPr/>
          <a:lstStyle/>
          <a:p>
            <a:r>
              <a:rPr lang="en-US" altLang="en-US" dirty="0"/>
              <a:t>Central to the sport marketing plan.</a:t>
            </a:r>
          </a:p>
          <a:p>
            <a:r>
              <a:rPr lang="en-US" altLang="en-US" dirty="0"/>
              <a:t>Manipulated by sport marketers’ strategic and tactical plans.</a:t>
            </a:r>
          </a:p>
          <a:p>
            <a:r>
              <a:rPr lang="en-US" altLang="en-US" dirty="0"/>
              <a:t>Integrated with other elements for optimal success</a:t>
            </a:r>
          </a:p>
        </p:txBody>
      </p:sp>
    </p:spTree>
    <p:extLst>
      <p:ext uri="{BB962C8B-B14F-4D97-AF65-F5344CB8AC3E}">
        <p14:creationId xmlns:p14="http://schemas.microsoft.com/office/powerpoint/2010/main" val="3585088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838200" y="651165"/>
            <a:ext cx="10515600" cy="1156754"/>
          </a:xfrm>
        </p:spPr>
        <p:txBody>
          <a:bodyPr/>
          <a:lstStyle/>
          <a:p>
            <a:r>
              <a:rPr lang="en-US" altLang="en-US" dirty="0"/>
              <a:t>Process for Developing a Sport Marketing Plan: Steps 1 and 2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Identify the purpose of the sport marketing plan. </a:t>
            </a:r>
          </a:p>
          <a:p>
            <a:r>
              <a:rPr lang="en-US" altLang="en-US" dirty="0"/>
              <a:t>Analyze the sport product. </a:t>
            </a:r>
          </a:p>
          <a:p>
            <a:pPr lvl="1"/>
            <a:r>
              <a:rPr lang="en-US" altLang="en-US" dirty="0"/>
              <a:t>Dynamic and complex nature of the sport product</a:t>
            </a:r>
          </a:p>
          <a:p>
            <a:pPr lvl="1"/>
            <a:r>
              <a:rPr lang="en-US" altLang="en-US" dirty="0"/>
              <a:t>Dimensions of the sport product </a:t>
            </a:r>
          </a:p>
          <a:p>
            <a:pPr lvl="1"/>
            <a:r>
              <a:rPr lang="en-US" altLang="en-US" dirty="0"/>
              <a:t>Core product</a:t>
            </a:r>
          </a:p>
          <a:p>
            <a:pPr lvl="1"/>
            <a:r>
              <a:rPr lang="en-US" altLang="en-US" dirty="0"/>
              <a:t>Product extensions</a:t>
            </a:r>
          </a:p>
        </p:txBody>
      </p:sp>
    </p:spTree>
    <p:extLst>
      <p:ext uri="{BB962C8B-B14F-4D97-AF65-F5344CB8AC3E}">
        <p14:creationId xmlns:p14="http://schemas.microsoft.com/office/powerpoint/2010/main" val="226007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838200" y="665018"/>
            <a:ext cx="10515600" cy="1316182"/>
          </a:xfrm>
        </p:spPr>
        <p:txBody>
          <a:bodyPr/>
          <a:lstStyle/>
          <a:p>
            <a:r>
              <a:rPr lang="en-US" altLang="en-US" dirty="0"/>
              <a:t>Process for Developing a Sport Marketing Plan: Step 3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838200" y="1981200"/>
            <a:ext cx="10515600" cy="4045527"/>
          </a:xfrm>
        </p:spPr>
        <p:txBody>
          <a:bodyPr/>
          <a:lstStyle/>
          <a:p>
            <a:r>
              <a:rPr lang="en-US" altLang="en-US" dirty="0"/>
              <a:t>Analyze market conditions.</a:t>
            </a:r>
          </a:p>
          <a:p>
            <a:pPr lvl="1"/>
            <a:r>
              <a:rPr lang="en-US" altLang="en-US" dirty="0"/>
              <a:t>Influence of market conditions</a:t>
            </a:r>
          </a:p>
          <a:p>
            <a:pPr lvl="1"/>
            <a:r>
              <a:rPr lang="en-US" altLang="en-US" dirty="0"/>
              <a:t>Assessing the sport climate: examining internal and external factors </a:t>
            </a:r>
          </a:p>
        </p:txBody>
      </p:sp>
    </p:spTree>
    <p:extLst>
      <p:ext uri="{BB962C8B-B14F-4D97-AF65-F5344CB8AC3E}">
        <p14:creationId xmlns:p14="http://schemas.microsoft.com/office/powerpoint/2010/main" val="779159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838200" y="678873"/>
            <a:ext cx="10515600" cy="1129045"/>
          </a:xfrm>
        </p:spPr>
        <p:txBody>
          <a:bodyPr/>
          <a:lstStyle/>
          <a:p>
            <a:r>
              <a:rPr lang="en-US" altLang="en-US"/>
              <a:t>SWOT Analysis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Assessing internal strengths and weaknesses</a:t>
            </a:r>
          </a:p>
          <a:p>
            <a:r>
              <a:rPr lang="en-US" altLang="en-US" dirty="0"/>
              <a:t>Assessing external opportunities and threats</a:t>
            </a:r>
          </a:p>
          <a:p>
            <a:r>
              <a:rPr lang="en-US" altLang="en-US" dirty="0"/>
              <a:t>Marketing plans should</a:t>
            </a:r>
          </a:p>
          <a:p>
            <a:pPr lvl="1"/>
            <a:r>
              <a:rPr lang="en-US" altLang="en-US" dirty="0"/>
              <a:t>Maximize strengths and opportunities</a:t>
            </a:r>
          </a:p>
          <a:p>
            <a:pPr lvl="1"/>
            <a:r>
              <a:rPr lang="en-US" altLang="en-US" dirty="0"/>
              <a:t>Minimize weaknesses and threats</a:t>
            </a:r>
          </a:p>
          <a:p>
            <a:r>
              <a:rPr lang="en-US" altLang="en-US" dirty="0"/>
              <a:t>SWOT Analysis of Women’s Professional Basketball</a:t>
            </a:r>
          </a:p>
        </p:txBody>
      </p:sp>
    </p:spTree>
    <p:extLst>
      <p:ext uri="{BB962C8B-B14F-4D97-AF65-F5344CB8AC3E}">
        <p14:creationId xmlns:p14="http://schemas.microsoft.com/office/powerpoint/2010/main" val="740992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838200" y="651165"/>
            <a:ext cx="10515600" cy="1156754"/>
          </a:xfrm>
        </p:spPr>
        <p:txBody>
          <a:bodyPr/>
          <a:lstStyle/>
          <a:p>
            <a:r>
              <a:rPr lang="en-US" altLang="en-US" dirty="0"/>
              <a:t>Process for Developing a Sport Marketing Plan: Step 4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Position the sport product. </a:t>
            </a:r>
          </a:p>
          <a:p>
            <a:pPr lvl="1"/>
            <a:r>
              <a:rPr lang="en-US" altLang="en-US" dirty="0"/>
              <a:t>Differentiating the product from competing products</a:t>
            </a:r>
          </a:p>
          <a:p>
            <a:pPr lvl="1"/>
            <a:r>
              <a:rPr lang="en-US" altLang="en-US" dirty="0"/>
              <a:t>Creating a distinctive image of the product</a:t>
            </a:r>
          </a:p>
          <a:p>
            <a:pPr lvl="1"/>
            <a:r>
              <a:rPr lang="en-US" altLang="en-US" dirty="0"/>
              <a:t>Elements of effective communication practices</a:t>
            </a:r>
          </a:p>
          <a:p>
            <a:pPr lvl="2"/>
            <a:r>
              <a:rPr lang="en-US" altLang="en-US" dirty="0"/>
              <a:t>Using honest and inoffensive communication</a:t>
            </a:r>
            <a:endParaRPr lang="en-US" altLang="en-US" sz="1400" b="0" i="1" dirty="0"/>
          </a:p>
        </p:txBody>
      </p:sp>
    </p:spTree>
    <p:extLst>
      <p:ext uri="{BB962C8B-B14F-4D97-AF65-F5344CB8AC3E}">
        <p14:creationId xmlns:p14="http://schemas.microsoft.com/office/powerpoint/2010/main" val="38679797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70&quot;/&gt;&lt;/object&gt;&lt;object type=&quot;3&quot; unique_id=&quot;10004&quot;&gt;&lt;property id=&quot;20148&quot; value=&quot;5&quot;/&gt;&lt;property id=&quot;20300&quot; value=&quot;Slide 2&quot;/&gt;&lt;property id=&quot;20307&quot; value=&quot;269&quot;/&gt;&lt;/object&gt;&lt;/object&gt;&lt;object type=&quot;8&quot; unique_id=&quot;10008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482</TotalTime>
  <Words>677</Words>
  <Application>Microsoft Macintosh PowerPoint</Application>
  <PresentationFormat>Widescreen</PresentationFormat>
  <Paragraphs>129</Paragraphs>
  <Slides>22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4" baseType="lpstr">
      <vt:lpstr>Arial</vt:lpstr>
      <vt:lpstr>Calibri</vt:lpstr>
      <vt:lpstr>Calibri Light</vt:lpstr>
      <vt:lpstr>Franklin Gothic Book</vt:lpstr>
      <vt:lpstr>Franklin Gothic Medium</vt:lpstr>
      <vt:lpstr>Helvetica</vt:lpstr>
      <vt:lpstr>Helvetica Bold</vt:lpstr>
      <vt:lpstr>Helvetica Neue</vt:lpstr>
      <vt:lpstr>Helvetica Neue Condensed</vt:lpstr>
      <vt:lpstr>Times New Roman</vt:lpstr>
      <vt:lpstr>Office Theme</vt:lpstr>
      <vt:lpstr>Custom Design</vt:lpstr>
      <vt:lpstr>Sport Marketing</vt:lpstr>
      <vt:lpstr>Introduction</vt:lpstr>
      <vt:lpstr>Unique Characteristics of Sport </vt:lpstr>
      <vt:lpstr>Developing a Sport Marketing Plan</vt:lpstr>
      <vt:lpstr>Four Ps</vt:lpstr>
      <vt:lpstr>Process for Developing a Sport Marketing Plan: Steps 1 and 2</vt:lpstr>
      <vt:lpstr>Process for Developing a Sport Marketing Plan: Step 3</vt:lpstr>
      <vt:lpstr>SWOT Analysis</vt:lpstr>
      <vt:lpstr>Process for Developing a Sport Marketing Plan: Step 4</vt:lpstr>
      <vt:lpstr>Branding</vt:lpstr>
      <vt:lpstr>Process for Developing a Sport Marketing Plan: Step 5</vt:lpstr>
      <vt:lpstr>Process for Developing a Sport Marketing Plan: Step 6</vt:lpstr>
      <vt:lpstr>Process for Developing a Sport Marketing Plan: Step 7</vt:lpstr>
      <vt:lpstr>Process for Developing a Sport Marketing Plan: Step 8</vt:lpstr>
      <vt:lpstr>Elements of Promotion Strategy</vt:lpstr>
      <vt:lpstr>Elements of Promotion Strategy (continued)</vt:lpstr>
      <vt:lpstr>Process for Developing a Sport Marketing Plan: Step 9</vt:lpstr>
      <vt:lpstr>Process for Developing a Sport Marketing Plan: Step 10</vt:lpstr>
      <vt:lpstr>Market Research</vt:lpstr>
      <vt:lpstr>Table 12.1</vt:lpstr>
      <vt:lpstr>Practical Application</vt:lpstr>
      <vt:lpstr>Review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AGING</dc:title>
  <dc:creator>Microsoft Office User</dc:creator>
  <cp:lastModifiedBy>Microsoft Office User</cp:lastModifiedBy>
  <cp:revision>72</cp:revision>
  <cp:lastPrinted>2019-06-04T00:47:50Z</cp:lastPrinted>
  <dcterms:created xsi:type="dcterms:W3CDTF">2017-03-14T15:11:25Z</dcterms:created>
  <dcterms:modified xsi:type="dcterms:W3CDTF">2020-10-09T18:17:20Z</dcterms:modified>
</cp:coreProperties>
</file>