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20" r:id="rId2"/>
    <p:sldId id="321" r:id="rId3"/>
    <p:sldId id="256" r:id="rId4"/>
    <p:sldId id="258" r:id="rId5"/>
    <p:sldId id="287" r:id="rId6"/>
    <p:sldId id="259" r:id="rId7"/>
    <p:sldId id="313" r:id="rId8"/>
    <p:sldId id="288" r:id="rId9"/>
    <p:sldId id="289" r:id="rId10"/>
    <p:sldId id="311" r:id="rId11"/>
    <p:sldId id="312" r:id="rId12"/>
    <p:sldId id="305" r:id="rId13"/>
    <p:sldId id="306" r:id="rId14"/>
    <p:sldId id="293" r:id="rId15"/>
    <p:sldId id="307" r:id="rId16"/>
    <p:sldId id="295" r:id="rId17"/>
    <p:sldId id="296" r:id="rId18"/>
    <p:sldId id="297" r:id="rId19"/>
    <p:sldId id="308" r:id="rId20"/>
    <p:sldId id="309" r:id="rId21"/>
    <p:sldId id="310" r:id="rId22"/>
    <p:sldId id="298" r:id="rId23"/>
    <p:sldId id="299" r:id="rId24"/>
    <p:sldId id="30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p:cViewPr varScale="1">
        <p:scale>
          <a:sx n="111" d="100"/>
          <a:sy n="111" d="100"/>
        </p:scale>
        <p:origin x="168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D8F4C0-3EE3-48AE-8FBE-38F6FEEAA461}" type="datetimeFigureOut">
              <a:rPr lang="en-US" smtClean="0"/>
              <a:pPr/>
              <a:t>10/9/20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44D000-2439-489B-AAB2-B94D33EE7D6A}" type="slidenum">
              <a:rPr lang="en-US" smtClean="0"/>
              <a:pPr/>
              <a:t>‹#›</a:t>
            </a:fld>
            <a:endParaRPr lang="en-US"/>
          </a:p>
        </p:txBody>
      </p:sp>
    </p:spTree>
    <p:extLst>
      <p:ext uri="{BB962C8B-B14F-4D97-AF65-F5344CB8AC3E}">
        <p14:creationId xmlns:p14="http://schemas.microsoft.com/office/powerpoint/2010/main" val="310603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3286A1E-3A05-46F1-91E0-459AE0CD89B9}" type="datetimeFigureOut">
              <a:rPr lang="en-US"/>
              <a:pPr>
                <a:defRPr/>
              </a:pPr>
              <a:t>10/9/20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17EA0FA-73DD-4A3C-8426-A0FA1F1FCBFE}" type="slidenum">
              <a:rPr lang="en-US"/>
              <a:pPr>
                <a:defRPr/>
              </a:pPr>
              <a:t>‹#›</a:t>
            </a:fld>
            <a:endParaRPr lang="en-US" dirty="0"/>
          </a:p>
        </p:txBody>
      </p:sp>
    </p:spTree>
    <p:extLst>
      <p:ext uri="{BB962C8B-B14F-4D97-AF65-F5344CB8AC3E}">
        <p14:creationId xmlns:p14="http://schemas.microsoft.com/office/powerpoint/2010/main" val="2601105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D6BDA2-1DF2-49EC-887D-93CD7A802435}" type="slidenum">
              <a:rPr lang="en-US"/>
              <a:pPr fontAlgn="base">
                <a:spcBef>
                  <a:spcPct val="0"/>
                </a:spcBef>
                <a:spcAft>
                  <a:spcPct val="0"/>
                </a:spcAft>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A47551-3E9F-49CE-8EC1-8E24E28E1091}" type="slidenum">
              <a:rPr lang="en-US"/>
              <a:pPr fontAlgn="base">
                <a:spcBef>
                  <a:spcPct val="0"/>
                </a:spcBef>
                <a:spcAft>
                  <a:spcPct val="0"/>
                </a:spcAft>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60DC6B-C378-42B6-B3DF-049E1523DD4B}" type="slidenum">
              <a:rPr lang="en-US"/>
              <a:pPr fontAlgn="base">
                <a:spcBef>
                  <a:spcPct val="0"/>
                </a:spcBef>
                <a:spcAft>
                  <a:spcPct val="0"/>
                </a:spcAft>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a:ea typeface="굴림" pitchFamily="50" charset="-127"/>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2814EF0D-63EC-4030-A129-2ED2EA850AC6}" type="slidenum">
              <a:rPr lang="ko-KR" altLang="en-US"/>
              <a:pPr/>
              <a:t>22</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96233" y="2206625"/>
            <a:ext cx="7561967" cy="1470025"/>
          </a:xfrm>
        </p:spPr>
        <p:txBody>
          <a:bodyPr/>
          <a:lstStyle/>
          <a:p>
            <a:r>
              <a:rPr lang="en-US" dirty="0"/>
              <a:t>Click to edit Master title style</a:t>
            </a:r>
          </a:p>
        </p:txBody>
      </p:sp>
      <p:sp>
        <p:nvSpPr>
          <p:cNvPr id="3" name="Subtitle 2"/>
          <p:cNvSpPr>
            <a:spLocks noGrp="1"/>
          </p:cNvSpPr>
          <p:nvPr>
            <p:ph type="subTitle" idx="1"/>
          </p:nvPr>
        </p:nvSpPr>
        <p:spPr>
          <a:xfrm>
            <a:off x="1295400" y="3962400"/>
            <a:ext cx="7048500" cy="68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19404D-9A97-4FC0-8172-2F352FF24CCA}" type="datetimeFigureOut">
              <a:rPr lang="en-US"/>
              <a:pPr>
                <a:defRPr/>
              </a:pPr>
              <a:t>10/9/20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0A683C-5D4A-4D5E-87A9-41BA317113C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DF962A-0FE1-43B2-A703-4AF861F1DB66}" type="datetimeFigureOut">
              <a:rPr lang="en-US"/>
              <a:pPr>
                <a:defRPr/>
              </a:pPr>
              <a:t>10/9/20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DD66B9-0CBB-44BC-9FE9-C00386DE17D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7" descr="radio.gif"/>
          <p:cNvPicPr>
            <a:picLocks noChangeAspect="1"/>
          </p:cNvPicPr>
          <p:nvPr userDrawn="1"/>
        </p:nvPicPr>
        <p:blipFill>
          <a:blip r:embed="rId2" cstate="print"/>
          <a:srcRect l="21796" r="32635"/>
          <a:stretch>
            <a:fillRect/>
          </a:stretch>
        </p:blipFill>
        <p:spPr bwMode="auto">
          <a:xfrm>
            <a:off x="1447800" y="5854700"/>
            <a:ext cx="457200" cy="1003300"/>
          </a:xfrm>
          <a:prstGeom prst="rect">
            <a:avLst/>
          </a:prstGeom>
          <a:noFill/>
          <a:ln w="9525">
            <a:noFill/>
            <a:miter lim="800000"/>
            <a:headEnd/>
            <a:tailEnd/>
          </a:ln>
        </p:spPr>
      </p:pic>
      <p:pic>
        <p:nvPicPr>
          <p:cNvPr id="5" name="Picture 18" descr="sports page.jpg"/>
          <p:cNvPicPr>
            <a:picLocks noChangeAspect="1"/>
          </p:cNvPicPr>
          <p:nvPr userDrawn="1"/>
        </p:nvPicPr>
        <p:blipFill>
          <a:blip r:embed="rId3" cstate="print"/>
          <a:srcRect/>
          <a:stretch>
            <a:fillRect/>
          </a:stretch>
        </p:blipFill>
        <p:spPr bwMode="auto">
          <a:xfrm>
            <a:off x="0" y="5772150"/>
            <a:ext cx="1447800" cy="1085850"/>
          </a:xfrm>
          <a:prstGeom prst="rect">
            <a:avLst/>
          </a:prstGeom>
          <a:noFill/>
          <a:ln w="9525">
            <a:noFill/>
            <a:miter lim="800000"/>
            <a:headEnd/>
            <a:tailEnd/>
          </a:ln>
        </p:spPr>
      </p:pic>
      <p:pic>
        <p:nvPicPr>
          <p:cNvPr id="6" name="Picture 3" descr="C:\Users\Heather\AppData\Local\Microsoft\Windows\Temporary Internet Files\Content.IE5\ZPDSUAPE\MPj04243890000[1].jpg"/>
          <p:cNvPicPr>
            <a:picLocks noChangeAspect="1" noChangeArrowheads="1"/>
          </p:cNvPicPr>
          <p:nvPr userDrawn="1"/>
        </p:nvPicPr>
        <p:blipFill>
          <a:blip r:embed="rId4" cstate="print"/>
          <a:srcRect/>
          <a:stretch>
            <a:fillRect/>
          </a:stretch>
        </p:blipFill>
        <p:spPr bwMode="auto">
          <a:xfrm>
            <a:off x="5943600" y="5907088"/>
            <a:ext cx="1447800" cy="950912"/>
          </a:xfrm>
          <a:prstGeom prst="rect">
            <a:avLst/>
          </a:prstGeom>
          <a:noFill/>
          <a:ln w="9525">
            <a:noFill/>
            <a:miter lim="800000"/>
            <a:headEnd/>
            <a:tailEnd/>
          </a:ln>
        </p:spPr>
      </p:pic>
      <p:pic>
        <p:nvPicPr>
          <p:cNvPr id="7" name="Picture 4" descr="C:\Users\Heather\AppData\Local\Microsoft\Windows\Temporary Internet Files\Content.IE5\CIGL03V5\MCj03968940000[1].wmf"/>
          <p:cNvPicPr>
            <a:picLocks noChangeAspect="1" noChangeArrowheads="1"/>
          </p:cNvPicPr>
          <p:nvPr userDrawn="1"/>
        </p:nvPicPr>
        <p:blipFill>
          <a:blip r:embed="rId5" cstate="print"/>
          <a:srcRect/>
          <a:stretch>
            <a:fillRect/>
          </a:stretch>
        </p:blipFill>
        <p:spPr bwMode="auto">
          <a:xfrm>
            <a:off x="4772025" y="5873750"/>
            <a:ext cx="1171575" cy="984250"/>
          </a:xfrm>
          <a:prstGeom prst="rect">
            <a:avLst/>
          </a:prstGeom>
          <a:noFill/>
          <a:ln w="9525">
            <a:noFill/>
            <a:miter lim="800000"/>
            <a:headEnd/>
            <a:tailEnd/>
          </a:ln>
        </p:spPr>
      </p:pic>
      <p:pic>
        <p:nvPicPr>
          <p:cNvPr id="8" name="Picture 5" descr="C:\Users\Heather\AppData\Local\Microsoft\Windows\Temporary Internet Files\Content.IE5\TA4OGO18\MCj04402590000[1].wmf"/>
          <p:cNvPicPr>
            <a:picLocks noChangeAspect="1" noChangeArrowheads="1"/>
          </p:cNvPicPr>
          <p:nvPr userDrawn="1"/>
        </p:nvPicPr>
        <p:blipFill>
          <a:blip r:embed="rId6" cstate="print"/>
          <a:srcRect/>
          <a:stretch>
            <a:fillRect/>
          </a:stretch>
        </p:blipFill>
        <p:spPr bwMode="auto">
          <a:xfrm>
            <a:off x="7437438" y="5930900"/>
            <a:ext cx="914400" cy="927100"/>
          </a:xfrm>
          <a:prstGeom prst="rect">
            <a:avLst/>
          </a:prstGeom>
          <a:noFill/>
          <a:ln w="9525">
            <a:noFill/>
            <a:miter lim="800000"/>
            <a:headEnd/>
            <a:tailEnd/>
          </a:ln>
        </p:spPr>
      </p:pic>
      <p:pic>
        <p:nvPicPr>
          <p:cNvPr id="9" name="Picture 7" descr="C:\Users\Heather\AppData\Local\Microsoft\Windows\Temporary Internet Files\Content.IE5\PKBHTSYN\MPj03140860000[1].jpg"/>
          <p:cNvPicPr>
            <a:picLocks noChangeAspect="1" noChangeArrowheads="1"/>
          </p:cNvPicPr>
          <p:nvPr userDrawn="1"/>
        </p:nvPicPr>
        <p:blipFill>
          <a:blip r:embed="rId7" cstate="print"/>
          <a:srcRect l="5179" t="7594" r="11963"/>
          <a:stretch>
            <a:fillRect/>
          </a:stretch>
        </p:blipFill>
        <p:spPr bwMode="auto">
          <a:xfrm>
            <a:off x="1900238" y="6159500"/>
            <a:ext cx="919162" cy="698500"/>
          </a:xfrm>
          <a:prstGeom prst="rect">
            <a:avLst/>
          </a:prstGeom>
          <a:noFill/>
          <a:ln w="9525">
            <a:noFill/>
            <a:miter lim="800000"/>
            <a:headEnd/>
            <a:tailEnd/>
          </a:ln>
        </p:spPr>
      </p:pic>
      <p:pic>
        <p:nvPicPr>
          <p:cNvPr id="10" name="Picture 23" descr="mags.jpg"/>
          <p:cNvPicPr>
            <a:picLocks noChangeAspect="1"/>
          </p:cNvPicPr>
          <p:nvPr userDrawn="1"/>
        </p:nvPicPr>
        <p:blipFill>
          <a:blip r:embed="rId8" cstate="print"/>
          <a:srcRect/>
          <a:stretch>
            <a:fillRect/>
          </a:stretch>
        </p:blipFill>
        <p:spPr bwMode="auto">
          <a:xfrm>
            <a:off x="2743200" y="5791200"/>
            <a:ext cx="914400" cy="1066800"/>
          </a:xfrm>
          <a:prstGeom prst="rect">
            <a:avLst/>
          </a:prstGeom>
          <a:noFill/>
          <a:ln w="9525">
            <a:noFill/>
            <a:miter lim="800000"/>
            <a:headEnd/>
            <a:tailEnd/>
          </a:ln>
        </p:spPr>
      </p:pic>
      <p:pic>
        <p:nvPicPr>
          <p:cNvPr id="11" name="Picture 8" descr="C:\Users\Heather\AppData\Local\Microsoft\Windows\Temporary Internet Files\Content.IE5\CIGL03V5\MCj04242400000[1].wmf"/>
          <p:cNvPicPr>
            <a:picLocks noChangeAspect="1" noChangeArrowheads="1"/>
          </p:cNvPicPr>
          <p:nvPr userDrawn="1"/>
        </p:nvPicPr>
        <p:blipFill>
          <a:blip r:embed="rId9" cstate="print"/>
          <a:srcRect/>
          <a:stretch>
            <a:fillRect/>
          </a:stretch>
        </p:blipFill>
        <p:spPr bwMode="auto">
          <a:xfrm>
            <a:off x="8351838" y="5956300"/>
            <a:ext cx="792162" cy="901700"/>
          </a:xfrm>
          <a:prstGeom prst="rect">
            <a:avLst/>
          </a:prstGeom>
          <a:noFill/>
          <a:ln w="9525">
            <a:noFill/>
            <a:miter lim="800000"/>
            <a:headEnd/>
            <a:tailEnd/>
          </a:ln>
        </p:spPr>
      </p:pic>
      <p:pic>
        <p:nvPicPr>
          <p:cNvPr id="12" name="Picture 25" descr="tv2.png"/>
          <p:cNvPicPr>
            <a:picLocks noChangeAspect="1"/>
          </p:cNvPicPr>
          <p:nvPr userDrawn="1"/>
        </p:nvPicPr>
        <p:blipFill>
          <a:blip r:embed="rId10" cstate="print"/>
          <a:srcRect/>
          <a:stretch>
            <a:fillRect/>
          </a:stretch>
        </p:blipFill>
        <p:spPr bwMode="auto">
          <a:xfrm>
            <a:off x="3684588" y="5715000"/>
            <a:ext cx="1039812" cy="1143000"/>
          </a:xfrm>
          <a:prstGeom prst="rect">
            <a:avLst/>
          </a:prstGeom>
          <a:noFill/>
          <a:ln w="9525">
            <a:noFill/>
            <a:miter lim="800000"/>
            <a:headEnd/>
            <a:tailEnd/>
          </a:ln>
        </p:spPr>
      </p:pic>
      <p:sp>
        <p:nvSpPr>
          <p:cNvPr id="13" name="Rounded Rectangle 26"/>
          <p:cNvSpPr/>
          <p:nvPr userDrawn="1"/>
        </p:nvSpPr>
        <p:spPr>
          <a:xfrm>
            <a:off x="228600" y="304800"/>
            <a:ext cx="8686800" cy="5257800"/>
          </a:xfrm>
          <a:prstGeom prst="roundRect">
            <a:avLst/>
          </a:prstGeom>
          <a:ln w="22860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457200"/>
            <a:ext cx="8229600" cy="960438"/>
          </a:xfrm>
        </p:spPr>
        <p:txBody>
          <a:bodyPr/>
          <a:lstStyle/>
          <a:p>
            <a:r>
              <a:rPr lang="en-US" dirty="0"/>
              <a:t>Click to edit Master title style</a:t>
            </a:r>
          </a:p>
        </p:txBody>
      </p:sp>
      <p:sp>
        <p:nvSpPr>
          <p:cNvPr id="3" name="Content Placeholder 2"/>
          <p:cNvSpPr>
            <a:spLocks noGrp="1"/>
          </p:cNvSpPr>
          <p:nvPr>
            <p:ph idx="1"/>
          </p:nvPr>
        </p:nvSpPr>
        <p:spPr>
          <a:xfrm>
            <a:off x="457200" y="1524000"/>
            <a:ext cx="8229600" cy="3733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69F2FF-B6ED-4622-B53D-86323BDB0288}" type="datetimeFigureOut">
              <a:rPr lang="en-US"/>
              <a:pPr>
                <a:defRPr/>
              </a:pPr>
              <a:t>10/9/20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607446-16FE-4138-8CC4-E4595275338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2B6E9A-7970-47ED-B5C3-BC84C3737016}" type="datetimeFigureOut">
              <a:rPr lang="en-US"/>
              <a:pPr>
                <a:defRPr/>
              </a:pPr>
              <a:t>10/9/20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E3FF14-8BD9-42C1-A15B-ED811538247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84872C4-18A3-436D-B3D1-A99FFAEF432A}" type="datetimeFigureOut">
              <a:rPr lang="en-US"/>
              <a:pPr>
                <a:defRPr/>
              </a:pPr>
              <a:t>10/9/20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88310D8-2088-4DFF-BCB9-2D50EF66E7D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7A5498E-085D-4F7F-B659-1024B818B21A}" type="datetimeFigureOut">
              <a:rPr lang="en-US"/>
              <a:pPr>
                <a:defRPr/>
              </a:pPr>
              <a:t>10/9/20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46F6B2A-2EC6-4D70-98C8-35BED214F13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7EAB38-A2A6-4D8D-8963-BCC84EC2D21B}" type="datetimeFigureOut">
              <a:rPr lang="en-US"/>
              <a:pPr>
                <a:defRPr/>
              </a:pPr>
              <a:t>10/9/20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0F28140-B48B-4F49-8261-B40A4D65AD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C7E4D3-FC30-439E-91C3-D397D9C4CBCD}" type="datetimeFigureOut">
              <a:rPr lang="en-US"/>
              <a:pPr>
                <a:defRPr/>
              </a:pPr>
              <a:t>10/9/20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089906-571A-49BB-8BD7-A0320739B1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D039E8-A391-484B-AC68-C897D471A87C}" type="datetimeFigureOut">
              <a:rPr lang="en-US"/>
              <a:pPr>
                <a:defRPr/>
              </a:pPr>
              <a:t>10/9/20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46FC90-79EA-4150-B76F-4DD99F6F263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2B82E3E-256D-48CC-8658-EA0DCDB4F440}" type="datetimeFigureOut">
              <a:rPr lang="en-US"/>
              <a:pPr>
                <a:defRPr/>
              </a:pPr>
              <a:t>10/9/20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B74BEA3-1967-4645-82D6-372F56BC46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rebuchet MS" pitchFamily="34" charset="0"/>
        </a:defRPr>
      </a:lvl2pPr>
      <a:lvl3pPr algn="ctr" rtl="0" fontAlgn="base">
        <a:spcBef>
          <a:spcPct val="0"/>
        </a:spcBef>
        <a:spcAft>
          <a:spcPct val="0"/>
        </a:spcAft>
        <a:defRPr sz="4400">
          <a:solidFill>
            <a:schemeClr val="tx1"/>
          </a:solidFill>
          <a:latin typeface="Trebuchet MS" pitchFamily="34" charset="0"/>
        </a:defRPr>
      </a:lvl3pPr>
      <a:lvl4pPr algn="ctr" rtl="0" fontAlgn="base">
        <a:spcBef>
          <a:spcPct val="0"/>
        </a:spcBef>
        <a:spcAft>
          <a:spcPct val="0"/>
        </a:spcAft>
        <a:defRPr sz="4400">
          <a:solidFill>
            <a:schemeClr val="tx1"/>
          </a:solidFill>
          <a:latin typeface="Trebuchet MS" pitchFamily="34" charset="0"/>
        </a:defRPr>
      </a:lvl4pPr>
      <a:lvl5pPr algn="ctr" rtl="0" fontAlgn="base">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vk6jYT7PB0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ucziOp19i7k&amp;feature=PlayList&amp;p=39929FFDD4AAA4B0&amp;playnext=1&amp;playnext_from=PL&amp;index=1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FA7ty2LQwc0&amp;feature=fvw" TargetMode="External"/><Relationship Id="rId2" Type="http://schemas.openxmlformats.org/officeDocument/2006/relationships/hyperlink" Target="http://www.youtube.com/watch?v=kwLszCGc8V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BYrUZfNbie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nySProefTHc&amp;t=7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152400"/>
            <a:ext cx="8686799" cy="6400801"/>
          </a:xfrm>
        </p:spPr>
        <p:txBody>
          <a:bodyPr/>
          <a:lstStyle/>
          <a:p>
            <a:r>
              <a:rPr lang="en-US" sz="2800" b="1" dirty="0">
                <a:latin typeface="Arial Black" pitchFamily="34" charset="0"/>
              </a:rPr>
              <a:t>DR. SUNGICK MIN</a:t>
            </a:r>
            <a:br>
              <a:rPr lang="en-US" sz="2800" b="1" dirty="0">
                <a:latin typeface="Arial Black" pitchFamily="34" charset="0"/>
              </a:rPr>
            </a:br>
            <a:r>
              <a:rPr lang="en-US" sz="2000" b="1" dirty="0">
                <a:latin typeface="Arial Black" pitchFamily="34" charset="0"/>
              </a:rPr>
              <a:t>Associate Professor</a:t>
            </a:r>
            <a:br>
              <a:rPr lang="en-US" sz="2000" b="1" dirty="0">
                <a:latin typeface="Arial Black" pitchFamily="34" charset="0"/>
              </a:rPr>
            </a:br>
            <a:r>
              <a:rPr lang="en-US" sz="2000" b="1" dirty="0">
                <a:latin typeface="Arial Black" pitchFamily="34" charset="0"/>
              </a:rPr>
              <a:t>The State University of New York at Fredonia</a:t>
            </a:r>
            <a:br>
              <a:rPr lang="en-US" sz="2000" b="1" dirty="0">
                <a:latin typeface="Arial Black" pitchFamily="34" charset="0"/>
              </a:rPr>
            </a:br>
            <a:br>
              <a:rPr lang="en-US" sz="2800" b="1" dirty="0">
                <a:latin typeface="Arial Black" pitchFamily="34" charset="0"/>
              </a:rPr>
            </a:br>
            <a:r>
              <a:rPr lang="en-US" sz="2000" b="1" dirty="0">
                <a:latin typeface="Arial Black" pitchFamily="34" charset="0"/>
              </a:rPr>
              <a:t>University of Northern Colorado</a:t>
            </a:r>
            <a:br>
              <a:rPr lang="en-US" sz="2000" b="1" dirty="0">
                <a:latin typeface="Arial Black" pitchFamily="34" charset="0"/>
              </a:rPr>
            </a:br>
            <a:r>
              <a:rPr lang="en-US" sz="2000" b="1" i="1" dirty="0">
                <a:latin typeface="Arial Black" pitchFamily="34" charset="0"/>
              </a:rPr>
              <a:t>Doctor of Philosophy Degree, </a:t>
            </a:r>
            <a:br>
              <a:rPr lang="en-US" sz="2000" b="1" i="1" dirty="0">
                <a:latin typeface="Arial Black" pitchFamily="34" charset="0"/>
              </a:rPr>
            </a:br>
            <a:r>
              <a:rPr lang="en-US" sz="2000" b="1" i="1" dirty="0">
                <a:latin typeface="Arial Black" pitchFamily="34" charset="0"/>
              </a:rPr>
              <a:t>Sport Administration</a:t>
            </a:r>
            <a:r>
              <a:rPr lang="en-US" sz="2000" dirty="0">
                <a:latin typeface="Arial Black" pitchFamily="34" charset="0"/>
              </a:rPr>
              <a:t>  </a:t>
            </a:r>
            <a:r>
              <a:rPr lang="en-US" sz="2000" i="1" dirty="0">
                <a:latin typeface="Arial Black" pitchFamily="34" charset="0"/>
              </a:rPr>
              <a:t>(2009)</a:t>
            </a:r>
            <a:br>
              <a:rPr lang="en-US" sz="2000" dirty="0">
                <a:latin typeface="Arial Black" pitchFamily="34" charset="0"/>
              </a:rPr>
            </a:br>
            <a:r>
              <a:rPr lang="en-US" sz="2000" i="1" dirty="0">
                <a:latin typeface="Arial Black" pitchFamily="34" charset="0"/>
              </a:rPr>
              <a:t>Doctoral Minor</a:t>
            </a:r>
            <a:r>
              <a:rPr lang="en-US" sz="2000" b="1" i="1" dirty="0">
                <a:latin typeface="Arial Black" pitchFamily="34" charset="0"/>
              </a:rPr>
              <a:t>, Applied statistics and research methods (2009)</a:t>
            </a:r>
            <a:br>
              <a:rPr lang="en-US" sz="2000" dirty="0">
                <a:latin typeface="Arial Black" pitchFamily="34" charset="0"/>
              </a:rPr>
            </a:br>
            <a:r>
              <a:rPr lang="en-US" sz="2000" b="1" i="1" dirty="0">
                <a:latin typeface="Arial Black" pitchFamily="34" charset="0"/>
              </a:rPr>
              <a:t> </a:t>
            </a:r>
            <a:br>
              <a:rPr lang="en-US" sz="2000" dirty="0">
                <a:latin typeface="Arial Black" pitchFamily="34" charset="0"/>
              </a:rPr>
            </a:br>
            <a:r>
              <a:rPr lang="en-US" sz="2000" b="1" i="1" dirty="0">
                <a:latin typeface="Arial Black" pitchFamily="34" charset="0"/>
              </a:rPr>
              <a:t>Dissertation : An analysis of sport reporters’ perceptions of the effectiveness of sport public relations practitioners’ influence practices in South Korea</a:t>
            </a:r>
            <a:br>
              <a:rPr lang="en-US" sz="2400" dirty="0"/>
            </a:br>
            <a:endParaRPr lang="en-US" sz="2400" dirty="0">
              <a:latin typeface="Arial Black" pitchFamily="34" charset="0"/>
            </a:endParaRPr>
          </a:p>
        </p:txBody>
      </p:sp>
    </p:spTree>
    <p:extLst>
      <p:ext uri="{BB962C8B-B14F-4D97-AF65-F5344CB8AC3E}">
        <p14:creationId xmlns:p14="http://schemas.microsoft.com/office/powerpoint/2010/main" val="246533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Delivering the announcement</a:t>
            </a:r>
          </a:p>
        </p:txBody>
      </p:sp>
      <p:sp>
        <p:nvSpPr>
          <p:cNvPr id="3" name="Content Placeholder 2"/>
          <p:cNvSpPr>
            <a:spLocks noGrp="1"/>
          </p:cNvSpPr>
          <p:nvPr>
            <p:ph idx="1"/>
          </p:nvPr>
        </p:nvSpPr>
        <p:spPr/>
        <p:txBody>
          <a:bodyPr/>
          <a:lstStyle/>
          <a:p>
            <a:r>
              <a:rPr lang="en-US" dirty="0"/>
              <a:t>By holding press conferences</a:t>
            </a:r>
          </a:p>
          <a:p>
            <a:r>
              <a:rPr lang="en-US" dirty="0">
                <a:hlinkClick r:id="rId2"/>
              </a:rPr>
              <a:t>https://www.youtube.com/watch?v=vk6jYT7PB0Y</a:t>
            </a:r>
            <a:endParaRPr lang="en-US" dirty="0"/>
          </a:p>
          <a:p>
            <a:r>
              <a:rPr lang="en-US" dirty="0"/>
              <a:t>By sending press releases through the mail, via e-mail, or by fax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990600"/>
          </a:xfrm>
        </p:spPr>
        <p:txBody>
          <a:bodyPr/>
          <a:lstStyle/>
          <a:p>
            <a:pPr eaLnBrk="1" hangingPunct="1"/>
            <a:r>
              <a:rPr lang="en-US" altLang="ko-KR" sz="4000" dirty="0">
                <a:latin typeface="Arial Black" pitchFamily="34" charset="0"/>
                <a:ea typeface="굴림" pitchFamily="50" charset="-127"/>
              </a:rPr>
              <a:t>Press Conferences</a:t>
            </a:r>
          </a:p>
        </p:txBody>
      </p:sp>
      <p:sp>
        <p:nvSpPr>
          <p:cNvPr id="8195" name="Content Placeholder 2"/>
          <p:cNvSpPr>
            <a:spLocks noGrp="1"/>
          </p:cNvSpPr>
          <p:nvPr>
            <p:ph idx="1"/>
          </p:nvPr>
        </p:nvSpPr>
        <p:spPr>
          <a:xfrm>
            <a:off x="304800" y="1219200"/>
            <a:ext cx="8458200" cy="4267200"/>
          </a:xfrm>
        </p:spPr>
        <p:txBody>
          <a:bodyPr/>
          <a:lstStyle/>
          <a:p>
            <a:pPr eaLnBrk="1" hangingPunct="1"/>
            <a:r>
              <a:rPr lang="en-US" altLang="ko-KR" dirty="0">
                <a:latin typeface="Arial" charset="0"/>
                <a:ea typeface="굴림" pitchFamily="50" charset="-127"/>
                <a:cs typeface="Times New Roman" charset="0"/>
              </a:rPr>
              <a:t>Valid reasons for calling a press conference</a:t>
            </a:r>
          </a:p>
          <a:p>
            <a:pPr eaLnBrk="1" hangingPunct="1">
              <a:buFont typeface="Wingdings 2" pitchFamily="18" charset="2"/>
              <a:buNone/>
            </a:pPr>
            <a:r>
              <a:rPr lang="en-US" altLang="ko-KR" dirty="0">
                <a:latin typeface="Arial" charset="0"/>
                <a:ea typeface="굴림" pitchFamily="50" charset="-127"/>
                <a:cs typeface="Times New Roman" charset="0"/>
              </a:rPr>
              <a:t>	- A major change in personnel including </a:t>
            </a:r>
          </a:p>
          <a:p>
            <a:pPr eaLnBrk="1" hangingPunct="1">
              <a:buFont typeface="Wingdings 2" pitchFamily="18" charset="2"/>
              <a:buNone/>
            </a:pPr>
            <a:r>
              <a:rPr lang="en-US" altLang="ko-KR" dirty="0">
                <a:latin typeface="Arial" charset="0"/>
                <a:ea typeface="굴림" pitchFamily="50" charset="-127"/>
                <a:cs typeface="Times New Roman" charset="0"/>
              </a:rPr>
              <a:t>	  players, coach, owners, or management</a:t>
            </a:r>
          </a:p>
          <a:p>
            <a:pPr eaLnBrk="1" hangingPunct="1">
              <a:buFont typeface="Wingdings 2" pitchFamily="18" charset="2"/>
              <a:buNone/>
            </a:pPr>
            <a:r>
              <a:rPr lang="en-US" b="1" dirty="0"/>
              <a:t>**A.J. Burnett press conference**</a:t>
            </a:r>
          </a:p>
          <a:p>
            <a:pPr eaLnBrk="1" hangingPunct="1">
              <a:buFont typeface="Wingdings 2" pitchFamily="18" charset="2"/>
              <a:buNone/>
            </a:pPr>
            <a:r>
              <a:rPr lang="en-US" altLang="ko-KR" dirty="0">
                <a:latin typeface="Arial" charset="0"/>
                <a:ea typeface="굴림" pitchFamily="50" charset="-127"/>
                <a:cs typeface="Times New Roman" charset="0"/>
                <a:hlinkClick r:id="rId2"/>
              </a:rPr>
              <a:t>http://www.youtube.com/watch?v=ucziOp19i7k&amp;feature=PlayList&amp;p=39929FFDD4AAA4B0&amp;playnext=1&amp;playnext_from=PL&amp;index=17</a:t>
            </a:r>
            <a:endParaRPr lang="en-US" altLang="ko-KR" dirty="0">
              <a:latin typeface="Arial" charset="0"/>
              <a:ea typeface="굴림" pitchFamily="50" charset="-127"/>
              <a:cs typeface="Times New Roman" charset="0"/>
            </a:endParaRPr>
          </a:p>
          <a:p>
            <a:pPr eaLnBrk="1" hangingPunct="1">
              <a:buFont typeface="Wingdings 2" pitchFamily="18" charset="2"/>
              <a:buNone/>
            </a:pPr>
            <a:r>
              <a:rPr lang="en-US" altLang="ko-KR" dirty="0">
                <a:latin typeface="Arial" charset="0"/>
                <a:ea typeface="굴림" pitchFamily="50" charset="-127"/>
                <a:cs typeface="Times New Roman"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ox(in)">
                                      <p:cBhvr>
                                        <p:cTn id="7" dur="500"/>
                                        <p:tgtEl>
                                          <p:spTgt spid="8195">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box(in)">
                                      <p:cBhvr>
                                        <p:cTn id="10" dur="500"/>
                                        <p:tgtEl>
                                          <p:spTgt spid="8195">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Effect transition="in" filter="box(in)">
                                      <p:cBhvr>
                                        <p:cTn id="13" dur="500"/>
                                        <p:tgtEl>
                                          <p:spTgt spid="8195">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8195">
                                            <p:txEl>
                                              <p:pRg st="4" end="4"/>
                                            </p:txEl>
                                          </p:spTgt>
                                        </p:tgtEl>
                                        <p:attrNameLst>
                                          <p:attrName>style.visibility</p:attrName>
                                        </p:attrNameLst>
                                      </p:cBhvr>
                                      <p:to>
                                        <p:strVal val="visible"/>
                                      </p:to>
                                    </p:set>
                                    <p:animEffect transition="in" filter="box(in)">
                                      <p:cBhvr>
                                        <p:cTn id="16" dur="500"/>
                                        <p:tgtEl>
                                          <p:spTgt spid="8195">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animEffect transition="in" filter="box(in)">
                                      <p:cBhvr>
                                        <p:cTn id="19"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latin typeface="Arial Black" pitchFamily="34" charset="0"/>
                <a:ea typeface="굴림" pitchFamily="50" charset="-127"/>
              </a:rPr>
              <a:t>Press Conferences</a:t>
            </a:r>
            <a:endParaRPr lang="en-US" dirty="0"/>
          </a:p>
        </p:txBody>
      </p:sp>
      <p:sp>
        <p:nvSpPr>
          <p:cNvPr id="3" name="Content Placeholder 2"/>
          <p:cNvSpPr>
            <a:spLocks noGrp="1"/>
          </p:cNvSpPr>
          <p:nvPr>
            <p:ph idx="1"/>
          </p:nvPr>
        </p:nvSpPr>
        <p:spPr/>
        <p:txBody>
          <a:bodyPr/>
          <a:lstStyle/>
          <a:p>
            <a:pPr eaLnBrk="1" hangingPunct="1">
              <a:buFont typeface="Wingdings 2" pitchFamily="18" charset="2"/>
              <a:buNone/>
            </a:pPr>
            <a:r>
              <a:rPr lang="en-US" altLang="ko-KR" dirty="0">
                <a:latin typeface="Arial" charset="0"/>
                <a:ea typeface="굴림" pitchFamily="50" charset="-127"/>
                <a:cs typeface="Times New Roman" charset="0"/>
              </a:rPr>
              <a:t>	- Scheduling of an important event</a:t>
            </a:r>
          </a:p>
          <a:p>
            <a:pPr eaLnBrk="1" hangingPunct="1">
              <a:buFont typeface="Wingdings 2" pitchFamily="18" charset="2"/>
              <a:buNone/>
            </a:pPr>
            <a:r>
              <a:rPr lang="en-US" altLang="ko-KR" dirty="0">
                <a:latin typeface="Arial" charset="0"/>
                <a:ea typeface="굴림" pitchFamily="50" charset="-127"/>
                <a:cs typeface="Times New Roman" charset="0"/>
              </a:rPr>
              <a:t>	- A change in facility location or name</a:t>
            </a:r>
          </a:p>
          <a:p>
            <a:pPr eaLnBrk="1" hangingPunct="1">
              <a:buFont typeface="Wingdings 2" pitchFamily="18" charset="2"/>
              <a:buNone/>
            </a:pPr>
            <a:r>
              <a:rPr lang="en-US" altLang="ko-KR" dirty="0">
                <a:latin typeface="Arial" charset="0"/>
                <a:ea typeface="굴림" pitchFamily="50" charset="-127"/>
                <a:cs typeface="Times New Roman" charset="0"/>
              </a:rPr>
              <a:t>   - Introduction of a new or revised product </a:t>
            </a:r>
          </a:p>
          <a:p>
            <a:pPr eaLnBrk="1" hangingPunct="1">
              <a:buFont typeface="Wingdings 2" pitchFamily="18" charset="2"/>
              <a:buNone/>
            </a:pPr>
            <a:r>
              <a:rPr lang="en-US" altLang="ko-KR" dirty="0">
                <a:latin typeface="Arial" charset="0"/>
                <a:ea typeface="굴림" pitchFamily="50" charset="-127"/>
                <a:cs typeface="Times New Roman" charset="0"/>
              </a:rPr>
              <a:t>	  such as new uniforms or logo</a:t>
            </a:r>
          </a:p>
          <a:p>
            <a:pPr eaLnBrk="1" hangingPunct="1">
              <a:buFont typeface="Wingdings 2" pitchFamily="18" charset="2"/>
              <a:buNone/>
            </a:pPr>
            <a:r>
              <a:rPr lang="en-US" altLang="ko-KR" dirty="0">
                <a:latin typeface="Arial" charset="0"/>
                <a:ea typeface="굴림" pitchFamily="50" charset="-127"/>
                <a:cs typeface="Times New Roman" charset="0"/>
              </a:rPr>
              <a:t>	- Presentation or display of award</a:t>
            </a:r>
          </a:p>
          <a:p>
            <a:pPr>
              <a:buNone/>
            </a:pPr>
            <a:r>
              <a:rPr lang="en-US" altLang="ko-KR" dirty="0">
                <a:latin typeface="Arial" charset="0"/>
                <a:ea typeface="굴림" pitchFamily="50" charset="-127"/>
                <a:cs typeface="Times New Roman" charset="0"/>
              </a:rPr>
              <a:t>   - Announcement of a new rule or policy</a:t>
            </a:r>
          </a:p>
          <a:p>
            <a:pPr eaLnBrk="1" hangingPunct="1">
              <a:buFont typeface="Wingdings 2" pitchFamily="18" charset="2"/>
              <a:buNone/>
            </a:pPr>
            <a:endParaRPr lang="en-US" altLang="ko-KR" dirty="0">
              <a:latin typeface="Arial" charset="0"/>
              <a:ea typeface="굴림" pitchFamily="50" charset="-127"/>
              <a:cs typeface="Times New Roman" charset="0"/>
            </a:endParaRPr>
          </a:p>
          <a:p>
            <a:pPr eaLnBrk="1" hangingPunct="1">
              <a:buFont typeface="Wingdings 2" pitchFamily="18" charset="2"/>
              <a:buNone/>
            </a:pPr>
            <a:r>
              <a:rPr lang="en-US" altLang="ko-KR" dirty="0">
                <a:latin typeface="Arial" charset="0"/>
                <a:ea typeface="굴림" pitchFamily="50" charset="-127"/>
                <a:cs typeface="Times New Roman" charset="0"/>
              </a:rPr>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00600"/>
          </a:xfrm>
        </p:spPr>
        <p:txBody>
          <a:bodyPr/>
          <a:lstStyle/>
          <a:p>
            <a:pPr eaLnBrk="1" hangingPunct="1">
              <a:buFont typeface="Wingdings 2" pitchFamily="18" charset="2"/>
              <a:buNone/>
            </a:pPr>
            <a:r>
              <a:rPr lang="en-US" altLang="ko-KR" dirty="0">
                <a:latin typeface="Arial" charset="0"/>
                <a:ea typeface="굴림" pitchFamily="50" charset="-127"/>
                <a:cs typeface="Times New Roman" charset="0"/>
              </a:rPr>
              <a:t>- Announcement of a major sponsor/</a:t>
            </a:r>
          </a:p>
          <a:p>
            <a:pPr eaLnBrk="1" hangingPunct="1">
              <a:buFont typeface="Wingdings 2" pitchFamily="18" charset="2"/>
              <a:buNone/>
            </a:pPr>
            <a:r>
              <a:rPr lang="en-US" altLang="ko-KR" dirty="0">
                <a:latin typeface="Arial" charset="0"/>
                <a:ea typeface="굴림" pitchFamily="50" charset="-127"/>
                <a:cs typeface="Times New Roman" charset="0"/>
              </a:rPr>
              <a:t>	partnership agreement</a:t>
            </a:r>
          </a:p>
          <a:p>
            <a:pPr eaLnBrk="1" hangingPunct="1">
              <a:buNone/>
            </a:pPr>
            <a:r>
              <a:rPr lang="en-US" altLang="ko-KR" dirty="0">
                <a:latin typeface="Arial" charset="0"/>
                <a:ea typeface="굴림" pitchFamily="50" charset="-127"/>
                <a:cs typeface="Times New Roman" charset="0"/>
              </a:rPr>
              <a:t>- Announcement of an infraction or rule violation</a:t>
            </a:r>
          </a:p>
          <a:p>
            <a:pPr eaLnBrk="1" hangingPunct="1">
              <a:buNone/>
            </a:pPr>
            <a:r>
              <a:rPr lang="en-US" altLang="ko-KR" dirty="0">
                <a:latin typeface="Arial" charset="0"/>
                <a:ea typeface="굴림" pitchFamily="50" charset="-127"/>
                <a:cs typeface="Times New Roman" charset="0"/>
              </a:rPr>
              <a:t>***A-Rod Press Conference***</a:t>
            </a:r>
          </a:p>
          <a:p>
            <a:pPr eaLnBrk="1" hangingPunct="1">
              <a:buNone/>
            </a:pPr>
            <a:r>
              <a:rPr lang="en-US" dirty="0">
                <a:hlinkClick r:id="rId2"/>
              </a:rPr>
              <a:t>http://www.youtube.com/watch?v=kwLszCGc8Vg</a:t>
            </a:r>
            <a:endParaRPr lang="en-US" dirty="0"/>
          </a:p>
          <a:p>
            <a:pPr eaLnBrk="1" hangingPunct="1">
              <a:buNone/>
            </a:pPr>
            <a:r>
              <a:rPr lang="en-US" dirty="0">
                <a:hlinkClick r:id="rId3"/>
              </a:rPr>
              <a:t>http://www.youtube.com/watch?v=FA7ty2LQwc0&amp;feature=fvw</a:t>
            </a:r>
            <a:endParaRPr lang="en-US" dirty="0"/>
          </a:p>
        </p:txBody>
      </p:sp>
      <p:sp>
        <p:nvSpPr>
          <p:cNvPr id="4" name="Title 1"/>
          <p:cNvSpPr>
            <a:spLocks noGrp="1"/>
          </p:cNvSpPr>
          <p:nvPr>
            <p:ph type="title"/>
          </p:nvPr>
        </p:nvSpPr>
        <p:spPr>
          <a:xfrm>
            <a:off x="457200" y="0"/>
            <a:ext cx="8229600" cy="1066800"/>
          </a:xfrm>
        </p:spPr>
        <p:txBody>
          <a:bodyPr/>
          <a:lstStyle/>
          <a:p>
            <a:r>
              <a:rPr lang="en-US" altLang="ko-KR" dirty="0">
                <a:latin typeface="Arial Black" pitchFamily="34" charset="0"/>
                <a:ea typeface="굴림" pitchFamily="50" charset="-127"/>
              </a:rPr>
              <a:t>Press Conferences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
            <a:ext cx="8229600" cy="914400"/>
          </a:xfrm>
        </p:spPr>
        <p:txBody>
          <a:bodyPr/>
          <a:lstStyle/>
          <a:p>
            <a:pPr eaLnBrk="1" hangingPunct="1"/>
            <a:r>
              <a:rPr lang="en-US" altLang="ko-KR" sz="4000" dirty="0">
                <a:latin typeface="Arial Black" pitchFamily="34" charset="0"/>
                <a:ea typeface="굴림" pitchFamily="50" charset="-127"/>
              </a:rPr>
              <a:t>Press releases</a:t>
            </a:r>
          </a:p>
        </p:txBody>
      </p:sp>
      <p:sp>
        <p:nvSpPr>
          <p:cNvPr id="7171" name="Content Placeholder 2"/>
          <p:cNvSpPr>
            <a:spLocks noGrp="1"/>
          </p:cNvSpPr>
          <p:nvPr>
            <p:ph idx="1"/>
          </p:nvPr>
        </p:nvSpPr>
        <p:spPr>
          <a:xfrm>
            <a:off x="0" y="1295400"/>
            <a:ext cx="8991600" cy="4114800"/>
          </a:xfrm>
        </p:spPr>
        <p:txBody>
          <a:bodyPr/>
          <a:lstStyle/>
          <a:p>
            <a:pPr eaLnBrk="1" hangingPunct="1"/>
            <a:r>
              <a:rPr lang="en-US" altLang="ko-KR" dirty="0">
                <a:latin typeface="Arial" charset="0"/>
                <a:ea typeface="굴림" pitchFamily="50" charset="-127"/>
                <a:cs typeface="Times New Roman" charset="0"/>
              </a:rPr>
              <a:t>Standard press release criteria</a:t>
            </a:r>
          </a:p>
          <a:p>
            <a:pPr eaLnBrk="1" hangingPunct="1">
              <a:buFont typeface="Wingdings 2" pitchFamily="18" charset="2"/>
              <a:buNone/>
            </a:pPr>
            <a:r>
              <a:rPr lang="en-US" altLang="ko-KR" dirty="0">
                <a:latin typeface="Arial" charset="0"/>
                <a:ea typeface="굴림" pitchFamily="50" charset="-127"/>
                <a:cs typeface="Times New Roman" charset="0"/>
              </a:rPr>
              <a:t>	- Double-space content on 8.5-by-11-inch </a:t>
            </a:r>
          </a:p>
          <a:p>
            <a:pPr eaLnBrk="1" hangingPunct="1">
              <a:buFont typeface="Wingdings 2" pitchFamily="18" charset="2"/>
              <a:buNone/>
            </a:pPr>
            <a:r>
              <a:rPr lang="en-US" altLang="ko-KR" dirty="0">
                <a:latin typeface="Arial" charset="0"/>
                <a:ea typeface="굴림" pitchFamily="50" charset="-127"/>
                <a:cs typeface="Times New Roman" charset="0"/>
              </a:rPr>
              <a:t>	  paper using only one side of each sheet</a:t>
            </a:r>
          </a:p>
          <a:p>
            <a:pPr eaLnBrk="1" hangingPunct="1">
              <a:buFont typeface="Wingdings 2" pitchFamily="18" charset="2"/>
              <a:buNone/>
            </a:pPr>
            <a:r>
              <a:rPr lang="en-US" altLang="ko-KR" dirty="0">
                <a:latin typeface="Arial" charset="0"/>
                <a:ea typeface="굴림" pitchFamily="50" charset="-127"/>
                <a:cs typeface="Times New Roman" charset="0"/>
              </a:rPr>
              <a:t>	- Side margins should be 1 inch/bottom 2 </a:t>
            </a:r>
          </a:p>
          <a:p>
            <a:pPr eaLnBrk="1" hangingPunct="1">
              <a:buFont typeface="Wingdings 2" pitchFamily="18" charset="2"/>
              <a:buNone/>
            </a:pPr>
            <a:r>
              <a:rPr lang="en-US" altLang="ko-KR" dirty="0">
                <a:latin typeface="Arial" charset="0"/>
                <a:ea typeface="굴림" pitchFamily="50" charset="-127"/>
                <a:cs typeface="Times New Roman" charset="0"/>
              </a:rPr>
              <a:t>	  inches</a:t>
            </a:r>
          </a:p>
          <a:p>
            <a:pPr eaLnBrk="1" hangingPunct="1">
              <a:buFont typeface="Wingdings 2" pitchFamily="18" charset="2"/>
              <a:buNone/>
            </a:pPr>
            <a:r>
              <a:rPr lang="en-US" altLang="ko-KR" dirty="0">
                <a:latin typeface="Arial" charset="0"/>
                <a:ea typeface="굴림" pitchFamily="50" charset="-127"/>
                <a:cs typeface="Times New Roman" charset="0"/>
              </a:rPr>
              <a:t>	- The supplier’s name, address, and contact </a:t>
            </a:r>
          </a:p>
          <a:p>
            <a:pPr eaLnBrk="1" hangingPunct="1">
              <a:buFont typeface="Wingdings 2" pitchFamily="18" charset="2"/>
              <a:buNone/>
            </a:pPr>
            <a:r>
              <a:rPr lang="en-US" altLang="ko-KR" dirty="0">
                <a:latin typeface="Arial" charset="0"/>
                <a:ea typeface="굴림" pitchFamily="50" charset="-127"/>
                <a:cs typeface="Times New Roman" charset="0"/>
              </a:rPr>
              <a:t>	  information</a:t>
            </a:r>
          </a:p>
          <a:p>
            <a:pPr eaLnBrk="1" hangingPunct="1">
              <a:buFont typeface="Wingdings 2" pitchFamily="18" charset="2"/>
              <a:buNone/>
            </a:pPr>
            <a:r>
              <a:rPr lang="en-US" altLang="ko-KR" dirty="0">
                <a:latin typeface="Arial" charset="0"/>
                <a:ea typeface="굴림" pitchFamily="50" charset="-127"/>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 calcmode="lin" valueType="num">
                                      <p:cBhvr additive="base">
                                        <p:cTn id="3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endParaRPr lang="en-US" dirty="0"/>
          </a:p>
        </p:txBody>
      </p:sp>
      <p:sp>
        <p:nvSpPr>
          <p:cNvPr id="3" name="Content Placeholder 2"/>
          <p:cNvSpPr>
            <a:spLocks noGrp="1"/>
          </p:cNvSpPr>
          <p:nvPr>
            <p:ph idx="1"/>
          </p:nvPr>
        </p:nvSpPr>
        <p:spPr>
          <a:xfrm>
            <a:off x="457200" y="914400"/>
            <a:ext cx="8229600" cy="4495800"/>
          </a:xfrm>
        </p:spPr>
        <p:txBody>
          <a:bodyPr/>
          <a:lstStyle/>
          <a:p>
            <a:pPr eaLnBrk="1" hangingPunct="1">
              <a:buFont typeface="Wingdings 2" pitchFamily="18" charset="2"/>
              <a:buNone/>
            </a:pPr>
            <a:r>
              <a:rPr lang="en-US" altLang="ko-KR" dirty="0">
                <a:latin typeface="Arial" charset="0"/>
                <a:ea typeface="굴림" pitchFamily="50" charset="-127"/>
                <a:cs typeface="Times New Roman" charset="0"/>
              </a:rPr>
              <a:t>	</a:t>
            </a:r>
            <a:r>
              <a:rPr lang="en-US" altLang="ko-KR" sz="3600" dirty="0">
                <a:latin typeface="Arial" charset="0"/>
                <a:ea typeface="굴림" pitchFamily="50" charset="-127"/>
                <a:cs typeface="Times New Roman" charset="0"/>
              </a:rPr>
              <a:t>- </a:t>
            </a:r>
            <a:r>
              <a:rPr lang="en-US" altLang="ko-KR" sz="2800" dirty="0">
                <a:latin typeface="Arial" charset="0"/>
                <a:ea typeface="굴림" pitchFamily="50" charset="-127"/>
                <a:cs typeface="Times New Roman" charset="0"/>
              </a:rPr>
              <a:t>Arrange the material in descending order of </a:t>
            </a:r>
          </a:p>
          <a:p>
            <a:pPr eaLnBrk="1" hangingPunct="1">
              <a:buFont typeface="Wingdings 2" pitchFamily="18" charset="2"/>
              <a:buNone/>
            </a:pPr>
            <a:r>
              <a:rPr lang="en-US" altLang="ko-KR" sz="2800" dirty="0">
                <a:latin typeface="Arial" charset="0"/>
                <a:ea typeface="굴림" pitchFamily="50" charset="-127"/>
                <a:cs typeface="Times New Roman" charset="0"/>
              </a:rPr>
              <a:t>	  importance</a:t>
            </a:r>
          </a:p>
          <a:p>
            <a:pPr eaLnBrk="1" hangingPunct="1">
              <a:buFont typeface="Wingdings 2" pitchFamily="18" charset="2"/>
              <a:buNone/>
            </a:pPr>
            <a:r>
              <a:rPr lang="en-US" altLang="ko-KR" sz="2800" dirty="0">
                <a:latin typeface="Arial" charset="0"/>
                <a:ea typeface="굴림" pitchFamily="50" charset="-127"/>
                <a:cs typeface="Times New Roman" charset="0"/>
              </a:rPr>
              <a:t>	- Include the 5Ws (Who, What, When, Where, </a:t>
            </a:r>
          </a:p>
          <a:p>
            <a:pPr eaLnBrk="1" hangingPunct="1">
              <a:buFont typeface="Wingdings 2" pitchFamily="18" charset="2"/>
              <a:buNone/>
            </a:pPr>
            <a:r>
              <a:rPr lang="en-US" altLang="ko-KR" sz="2800" dirty="0">
                <a:latin typeface="Arial" charset="0"/>
                <a:ea typeface="굴림" pitchFamily="50" charset="-127"/>
                <a:cs typeface="Times New Roman" charset="0"/>
              </a:rPr>
              <a:t>	  and Why)</a:t>
            </a:r>
          </a:p>
          <a:p>
            <a:pPr eaLnBrk="1" hangingPunct="1">
              <a:buFont typeface="Wingdings 2" pitchFamily="18" charset="2"/>
              <a:buNone/>
            </a:pPr>
            <a:r>
              <a:rPr lang="en-US" altLang="ko-KR" sz="2800" dirty="0">
                <a:latin typeface="Arial" charset="0"/>
                <a:ea typeface="굴림" pitchFamily="50" charset="-127"/>
                <a:cs typeface="Times New Roman" charset="0"/>
              </a:rPr>
              <a:t>	- Utilize quotes from key personalities</a:t>
            </a:r>
          </a:p>
          <a:p>
            <a:pPr eaLnBrk="1" hangingPunct="1">
              <a:buFont typeface="Wingdings 2" pitchFamily="18" charset="2"/>
              <a:buNone/>
            </a:pPr>
            <a:r>
              <a:rPr lang="en-US" altLang="ko-KR" sz="2800" dirty="0">
                <a:latin typeface="Arial" charset="0"/>
                <a:ea typeface="굴림" pitchFamily="50" charset="-127"/>
                <a:cs typeface="Times New Roman" charset="0"/>
              </a:rPr>
              <a:t>	- Brevity is key; Sentences not exceed 17 words</a:t>
            </a:r>
          </a:p>
          <a:p>
            <a:pPr eaLnBrk="1" hangingPunct="1">
              <a:buFont typeface="Wingdings 2" pitchFamily="18" charset="2"/>
              <a:buNone/>
            </a:pPr>
            <a:r>
              <a:rPr lang="en-US" altLang="ko-KR" sz="2800" dirty="0">
                <a:latin typeface="Arial" charset="0"/>
                <a:ea typeface="굴림" pitchFamily="50" charset="-127"/>
                <a:cs typeface="Times New Roman" charset="0"/>
              </a:rPr>
              <a:t>	  and paragraphs 2-3 sentences</a:t>
            </a:r>
          </a:p>
          <a:p>
            <a:pPr eaLnBrk="1" hangingPunct="1">
              <a:buFont typeface="Wingdings 2" pitchFamily="18" charset="2"/>
              <a:buNone/>
            </a:pPr>
            <a:r>
              <a:rPr lang="en-US" altLang="ko-KR" sz="2800" dirty="0">
                <a:latin typeface="Arial" charset="0"/>
                <a:ea typeface="굴림" pitchFamily="50" charset="-127"/>
                <a:cs typeface="Times New Roman" charset="0"/>
              </a:rPr>
              <a:t>	- Mark the release’s conclusion with a series of </a:t>
            </a:r>
          </a:p>
          <a:p>
            <a:pPr eaLnBrk="1" hangingPunct="1">
              <a:buFont typeface="Wingdings 2" pitchFamily="18" charset="2"/>
              <a:buNone/>
            </a:pPr>
            <a:r>
              <a:rPr lang="en-US" altLang="ko-KR" sz="2800" dirty="0">
                <a:latin typeface="Arial" charset="0"/>
                <a:ea typeface="굴림" pitchFamily="50" charset="-127"/>
                <a:cs typeface="Times New Roman" charset="0"/>
              </a:rPr>
              <a:t>	  circled “###” or “End”</a:t>
            </a:r>
            <a:endParaRPr lang="en-US" altLang="ko-KR" sz="3600" dirty="0">
              <a:latin typeface="Arial" charset="0"/>
              <a:ea typeface="굴림" pitchFamily="50" charset="-127"/>
              <a:cs typeface="Times New Roman"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1143000"/>
          </a:xfrm>
        </p:spPr>
        <p:txBody>
          <a:bodyPr/>
          <a:lstStyle/>
          <a:p>
            <a:pPr eaLnBrk="1" hangingPunct="1"/>
            <a:r>
              <a:rPr lang="en-US" altLang="ko-KR" sz="4000" dirty="0">
                <a:latin typeface="Arial Black" pitchFamily="34" charset="0"/>
                <a:ea typeface="굴림" pitchFamily="50" charset="-127"/>
              </a:rPr>
              <a:t>Servicing the Media </a:t>
            </a:r>
            <a:br>
              <a:rPr lang="en-US" altLang="ko-KR" sz="4000" dirty="0">
                <a:latin typeface="Arial Black" pitchFamily="34" charset="0"/>
                <a:ea typeface="굴림" pitchFamily="50" charset="-127"/>
              </a:rPr>
            </a:br>
            <a:r>
              <a:rPr lang="en-US" altLang="ko-KR" sz="4000" dirty="0">
                <a:latin typeface="Arial Black" pitchFamily="34" charset="0"/>
                <a:ea typeface="굴림" pitchFamily="50" charset="-127"/>
              </a:rPr>
              <a:t>at the Event Site</a:t>
            </a:r>
          </a:p>
        </p:txBody>
      </p:sp>
      <p:sp>
        <p:nvSpPr>
          <p:cNvPr id="10243" name="Content Placeholder 2"/>
          <p:cNvSpPr>
            <a:spLocks noGrp="1"/>
          </p:cNvSpPr>
          <p:nvPr>
            <p:ph idx="1"/>
          </p:nvPr>
        </p:nvSpPr>
        <p:spPr>
          <a:xfrm>
            <a:off x="0" y="1752600"/>
            <a:ext cx="9144000" cy="4572000"/>
          </a:xfrm>
        </p:spPr>
        <p:txBody>
          <a:bodyPr/>
          <a:lstStyle/>
          <a:p>
            <a:pPr eaLnBrk="1" hangingPunct="1"/>
            <a:r>
              <a:rPr lang="en-US" altLang="ko-KR" sz="2800" dirty="0">
                <a:latin typeface="Arial" charset="0"/>
                <a:ea typeface="굴림" pitchFamily="50" charset="-127"/>
                <a:cs typeface="Times New Roman" charset="0"/>
              </a:rPr>
              <a:t>Media Guides</a:t>
            </a:r>
          </a:p>
          <a:p>
            <a:pPr eaLnBrk="1" hangingPunct="1">
              <a:buFont typeface="Wingdings 2" pitchFamily="18" charset="2"/>
              <a:buNone/>
            </a:pPr>
            <a:r>
              <a:rPr lang="en-US" altLang="ko-KR" sz="2800" dirty="0">
                <a:latin typeface="Arial" charset="0"/>
                <a:ea typeface="굴림" pitchFamily="50" charset="-127"/>
                <a:cs typeface="Times New Roman" charset="0"/>
              </a:rPr>
              <a:t>	- Typically developed as a preseason or </a:t>
            </a:r>
          </a:p>
          <a:p>
            <a:pPr eaLnBrk="1" hangingPunct="1">
              <a:buFont typeface="Wingdings 2" pitchFamily="18" charset="2"/>
              <a:buNone/>
            </a:pPr>
            <a:r>
              <a:rPr lang="en-US" altLang="ko-KR" sz="2800" dirty="0">
                <a:latin typeface="Arial" charset="0"/>
                <a:ea typeface="굴림" pitchFamily="50" charset="-127"/>
                <a:cs typeface="Times New Roman" charset="0"/>
              </a:rPr>
              <a:t>     pre-event content supply tool</a:t>
            </a:r>
          </a:p>
          <a:p>
            <a:pPr eaLnBrk="1" hangingPunct="1">
              <a:buFont typeface="Wingdings 2" pitchFamily="18" charset="2"/>
              <a:buNone/>
            </a:pPr>
            <a:r>
              <a:rPr lang="en-US" altLang="ko-KR" sz="2800" dirty="0">
                <a:latin typeface="Arial" charset="0"/>
                <a:ea typeface="굴림" pitchFamily="50" charset="-127"/>
                <a:cs typeface="Times New Roman" charset="0"/>
              </a:rPr>
              <a:t>	- a team media guide includes basic profiles and</a:t>
            </a:r>
          </a:p>
          <a:p>
            <a:pPr eaLnBrk="1" hangingPunct="1">
              <a:buFont typeface="Wingdings 2" pitchFamily="18" charset="2"/>
              <a:buNone/>
            </a:pPr>
            <a:r>
              <a:rPr lang="en-US" altLang="ko-KR" sz="2800" dirty="0">
                <a:latin typeface="Arial" charset="0"/>
                <a:ea typeface="굴림" pitchFamily="50" charset="-127"/>
                <a:cs typeface="Times New Roman" charset="0"/>
              </a:rPr>
              <a:t>     photographs of each player, coach, and </a:t>
            </a:r>
          </a:p>
          <a:p>
            <a:pPr eaLnBrk="1" hangingPunct="1">
              <a:buFont typeface="Wingdings 2" pitchFamily="18" charset="2"/>
              <a:buNone/>
            </a:pPr>
            <a:r>
              <a:rPr lang="en-US" altLang="ko-KR" sz="2800" dirty="0">
                <a:latin typeface="Arial" charset="0"/>
                <a:ea typeface="굴림" pitchFamily="50" charset="-127"/>
                <a:cs typeface="Times New Roman" charset="0"/>
              </a:rPr>
              <a:t>     selected members of the administration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43">
                                            <p:txEl>
                                              <p:pRg st="5" end="5"/>
                                            </p:txEl>
                                          </p:spTgt>
                                        </p:tgtEl>
                                        <p:attrNameLst>
                                          <p:attrName>style.visibility</p:attrName>
                                        </p:attrNameLst>
                                      </p:cBhvr>
                                      <p:to>
                                        <p:strVal val="visible"/>
                                      </p:to>
                                    </p:set>
                                    <p:anim calcmode="lin" valueType="num">
                                      <p:cBhvr additive="base">
                                        <p:cTn id="2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229600" cy="1143000"/>
          </a:xfrm>
        </p:spPr>
        <p:txBody>
          <a:bodyPr/>
          <a:lstStyle/>
          <a:p>
            <a:r>
              <a:rPr lang="en-US" altLang="ko-KR" sz="3600" dirty="0">
                <a:latin typeface="Arial Black" pitchFamily="34" charset="0"/>
                <a:ea typeface="굴림" pitchFamily="50" charset="-127"/>
              </a:rPr>
              <a:t>Servicing the Media </a:t>
            </a:r>
            <a:br>
              <a:rPr lang="en-US" altLang="ko-KR" sz="3600" dirty="0">
                <a:latin typeface="Arial Black" pitchFamily="34" charset="0"/>
                <a:ea typeface="굴림" pitchFamily="50" charset="-127"/>
              </a:rPr>
            </a:br>
            <a:r>
              <a:rPr lang="en-US" altLang="ko-KR" sz="3600" dirty="0">
                <a:latin typeface="Arial Black" pitchFamily="34" charset="0"/>
                <a:ea typeface="굴림" pitchFamily="50" charset="-127"/>
              </a:rPr>
              <a:t>at the Event Site (Continued)</a:t>
            </a:r>
            <a:endParaRPr lang="en-US" altLang="ko-KR" sz="3600" dirty="0">
              <a:ea typeface="굴림" pitchFamily="50" charset="-127"/>
            </a:endParaRPr>
          </a:p>
        </p:txBody>
      </p:sp>
      <p:sp>
        <p:nvSpPr>
          <p:cNvPr id="11267" name="Content Placeholder 2"/>
          <p:cNvSpPr>
            <a:spLocks noGrp="1"/>
          </p:cNvSpPr>
          <p:nvPr>
            <p:ph idx="1"/>
          </p:nvPr>
        </p:nvSpPr>
        <p:spPr>
          <a:xfrm>
            <a:off x="381000" y="1447800"/>
            <a:ext cx="8077200" cy="3962400"/>
          </a:xfrm>
        </p:spPr>
        <p:txBody>
          <a:bodyPr/>
          <a:lstStyle/>
          <a:p>
            <a:pPr eaLnBrk="1" hangingPunct="1"/>
            <a:r>
              <a:rPr lang="en-US" altLang="ko-KR" sz="2400" dirty="0">
                <a:latin typeface="Arial" charset="0"/>
                <a:ea typeface="굴림" pitchFamily="50" charset="-127"/>
                <a:cs typeface="Times New Roman" charset="0"/>
              </a:rPr>
              <a:t>Accreditation</a:t>
            </a:r>
          </a:p>
          <a:p>
            <a:pPr eaLnBrk="1" hangingPunct="1">
              <a:buFont typeface="Wingdings 2" pitchFamily="18" charset="2"/>
              <a:buNone/>
            </a:pPr>
            <a:r>
              <a:rPr lang="en-US" altLang="ko-KR" sz="2400" dirty="0">
                <a:latin typeface="Arial" charset="0"/>
                <a:ea typeface="굴림" pitchFamily="50" charset="-127"/>
                <a:cs typeface="Times New Roman" charset="0"/>
              </a:rPr>
              <a:t>	- Maintaining a safe, exclusive, and professional work </a:t>
            </a:r>
          </a:p>
          <a:p>
            <a:pPr eaLnBrk="1" hangingPunct="1">
              <a:buFont typeface="Wingdings 2" pitchFamily="18" charset="2"/>
              <a:buNone/>
            </a:pPr>
            <a:r>
              <a:rPr lang="en-US" altLang="ko-KR" sz="2400" dirty="0">
                <a:latin typeface="Arial" charset="0"/>
                <a:ea typeface="굴림" pitchFamily="50" charset="-127"/>
                <a:cs typeface="Times New Roman" charset="0"/>
              </a:rPr>
              <a:t>     environment for the media and to maintain a </a:t>
            </a:r>
          </a:p>
          <a:p>
            <a:pPr eaLnBrk="1" hangingPunct="1">
              <a:buFont typeface="Wingdings 2" pitchFamily="18" charset="2"/>
              <a:buNone/>
            </a:pPr>
            <a:r>
              <a:rPr lang="en-US" altLang="ko-KR" sz="2400" dirty="0">
                <a:latin typeface="Arial" charset="0"/>
                <a:ea typeface="굴림" pitchFamily="50" charset="-127"/>
                <a:cs typeface="Times New Roman" charset="0"/>
              </a:rPr>
              <a:t>     reasonable level of security for the athletes and </a:t>
            </a:r>
          </a:p>
          <a:p>
            <a:pPr eaLnBrk="1" hangingPunct="1">
              <a:buFont typeface="Wingdings 2" pitchFamily="18" charset="2"/>
              <a:buNone/>
            </a:pPr>
            <a:r>
              <a:rPr lang="en-US" altLang="ko-KR" sz="2400" dirty="0">
                <a:latin typeface="Arial" charset="0"/>
                <a:ea typeface="굴림" pitchFamily="50" charset="-127"/>
                <a:cs typeface="Times New Roman" charset="0"/>
              </a:rPr>
              <a:t>     others working in nonpublic areas</a:t>
            </a:r>
          </a:p>
          <a:p>
            <a:pPr eaLnBrk="1" hangingPunct="1">
              <a:buFont typeface="Wingdings 2" pitchFamily="18" charset="2"/>
              <a:buNone/>
            </a:pPr>
            <a:r>
              <a:rPr lang="en-US" altLang="ko-KR" sz="2400" dirty="0">
                <a:latin typeface="Arial" charset="0"/>
                <a:ea typeface="굴림" pitchFamily="50" charset="-127"/>
                <a:cs typeface="Times New Roman" charset="0"/>
              </a:rPr>
              <a:t>   - includes the design and distribution to authorized  </a:t>
            </a:r>
          </a:p>
          <a:p>
            <a:pPr eaLnBrk="1" hangingPunct="1">
              <a:buFont typeface="Wingdings 2" pitchFamily="18" charset="2"/>
              <a:buNone/>
            </a:pPr>
            <a:r>
              <a:rPr lang="en-US" altLang="ko-KR" sz="2400" dirty="0">
                <a:latin typeface="Arial" charset="0"/>
                <a:ea typeface="굴림" pitchFamily="50" charset="-127"/>
                <a:cs typeface="Times New Roman" charset="0"/>
              </a:rPr>
              <a:t>     personnel passes that visually identify the </a:t>
            </a:r>
          </a:p>
          <a:p>
            <a:pPr eaLnBrk="1" hangingPunct="1">
              <a:buFont typeface="Wingdings 2" pitchFamily="18" charset="2"/>
              <a:buNone/>
            </a:pPr>
            <a:r>
              <a:rPr lang="en-US" altLang="ko-KR" sz="2400" dirty="0">
                <a:latin typeface="Arial" charset="0"/>
                <a:ea typeface="굴림" pitchFamily="50" charset="-127"/>
                <a:cs typeface="Times New Roman" charset="0"/>
              </a:rPr>
              <a:t>     bearers/affiliation and permit them access to </a:t>
            </a:r>
          </a:p>
          <a:p>
            <a:pPr eaLnBrk="1" hangingPunct="1">
              <a:buFont typeface="Wingdings 2" pitchFamily="18" charset="2"/>
              <a:buNone/>
            </a:pPr>
            <a:r>
              <a:rPr lang="en-US" altLang="ko-KR" sz="2400" dirty="0">
                <a:latin typeface="Arial" charset="0"/>
                <a:ea typeface="굴림" pitchFamily="50" charset="-127"/>
                <a:cs typeface="Times New Roman" charset="0"/>
              </a:rPr>
              <a:t>     restricted areas</a:t>
            </a:r>
          </a:p>
          <a:p>
            <a:endParaRPr lang="en-US" altLang="ko-KR" dirty="0">
              <a:latin typeface="Arial" charset="0"/>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additive="base">
                                        <p:cTn id="21"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267">
                                            <p:txEl>
                                              <p:pRg st="5" end="5"/>
                                            </p:txEl>
                                          </p:spTgt>
                                        </p:tgtEl>
                                        <p:attrNameLst>
                                          <p:attrName>style.visibility</p:attrName>
                                        </p:attrNameLst>
                                      </p:cBhvr>
                                      <p:to>
                                        <p:strVal val="visible"/>
                                      </p:to>
                                    </p:set>
                                    <p:anim calcmode="lin" valueType="num">
                                      <p:cBhvr additive="base">
                                        <p:cTn id="29"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267">
                                            <p:txEl>
                                              <p:pRg st="6" end="6"/>
                                            </p:txEl>
                                          </p:spTgt>
                                        </p:tgtEl>
                                        <p:attrNameLst>
                                          <p:attrName>style.visibility</p:attrName>
                                        </p:attrNameLst>
                                      </p:cBhvr>
                                      <p:to>
                                        <p:strVal val="visible"/>
                                      </p:to>
                                    </p:set>
                                    <p:anim calcmode="lin" valueType="num">
                                      <p:cBhvr additive="base">
                                        <p:cTn id="3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 calcmode="lin" valueType="num">
                                      <p:cBhvr additive="base">
                                        <p:cTn id="37"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267">
                                            <p:txEl>
                                              <p:pRg st="8" end="8"/>
                                            </p:txEl>
                                          </p:spTgt>
                                        </p:tgtEl>
                                        <p:attrNameLst>
                                          <p:attrName>style.visibility</p:attrName>
                                        </p:attrNameLst>
                                      </p:cBhvr>
                                      <p:to>
                                        <p:strVal val="visible"/>
                                      </p:to>
                                    </p:set>
                                    <p:anim calcmode="lin" valueType="num">
                                      <p:cBhvr additive="base">
                                        <p:cTn id="41"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81000"/>
            <a:ext cx="8229600" cy="914400"/>
          </a:xfrm>
        </p:spPr>
        <p:txBody>
          <a:bodyPr/>
          <a:lstStyle/>
          <a:p>
            <a:pPr eaLnBrk="1" hangingPunct="1"/>
            <a:r>
              <a:rPr lang="en-US" altLang="ko-KR" dirty="0">
                <a:latin typeface="Arial Black" pitchFamily="34" charset="0"/>
                <a:ea typeface="굴림" pitchFamily="50" charset="-127"/>
              </a:rPr>
              <a:t>Media Center Facilities</a:t>
            </a:r>
          </a:p>
        </p:txBody>
      </p:sp>
      <p:sp>
        <p:nvSpPr>
          <p:cNvPr id="12291" name="Content Placeholder 2"/>
          <p:cNvSpPr>
            <a:spLocks noGrp="1"/>
          </p:cNvSpPr>
          <p:nvPr>
            <p:ph idx="1"/>
          </p:nvPr>
        </p:nvSpPr>
        <p:spPr>
          <a:xfrm>
            <a:off x="457200" y="1752600"/>
            <a:ext cx="8229600" cy="4572000"/>
          </a:xfrm>
        </p:spPr>
        <p:txBody>
          <a:bodyPr/>
          <a:lstStyle/>
          <a:p>
            <a:pPr eaLnBrk="1" hangingPunct="1"/>
            <a:r>
              <a:rPr lang="en-US" altLang="ko-KR" sz="2400" dirty="0">
                <a:latin typeface="Arial" charset="0"/>
                <a:ea typeface="굴림" pitchFamily="50" charset="-127"/>
                <a:cs typeface="Times New Roman" charset="0"/>
              </a:rPr>
              <a:t>Media workroom</a:t>
            </a:r>
          </a:p>
          <a:p>
            <a:pPr eaLnBrk="1" hangingPunct="1">
              <a:buFont typeface="Wingdings 2" pitchFamily="18" charset="2"/>
              <a:buNone/>
            </a:pPr>
            <a:r>
              <a:rPr lang="en-US" altLang="ko-KR" sz="2400" dirty="0">
                <a:latin typeface="Arial" charset="0"/>
                <a:ea typeface="굴림" pitchFamily="50" charset="-127"/>
                <a:cs typeface="Times New Roman" charset="0"/>
              </a:rPr>
              <a:t>	- seating with tabletops/multiple power outlets and surge </a:t>
            </a:r>
          </a:p>
          <a:p>
            <a:pPr eaLnBrk="1" hangingPunct="1">
              <a:buFont typeface="Wingdings 2" pitchFamily="18" charset="2"/>
              <a:buNone/>
            </a:pPr>
            <a:r>
              <a:rPr lang="en-US" altLang="ko-KR" sz="2400" dirty="0">
                <a:latin typeface="Arial" charset="0"/>
                <a:ea typeface="굴림" pitchFamily="50" charset="-127"/>
                <a:cs typeface="Times New Roman" charset="0"/>
              </a:rPr>
              <a:t>     protectors/telephones/high-speed data lines/workspace </a:t>
            </a:r>
          </a:p>
          <a:p>
            <a:pPr eaLnBrk="1" hangingPunct="1">
              <a:buFont typeface="Wingdings 2" pitchFamily="18" charset="2"/>
              <a:buNone/>
            </a:pPr>
            <a:r>
              <a:rPr lang="en-US" altLang="ko-KR" sz="2400" dirty="0">
                <a:latin typeface="Arial" charset="0"/>
                <a:ea typeface="굴림" pitchFamily="50" charset="-127"/>
                <a:cs typeface="Times New Roman" charset="0"/>
              </a:rPr>
              <a:t>     lightning/television monitors/fax machine/rosters and  </a:t>
            </a:r>
          </a:p>
          <a:p>
            <a:pPr eaLnBrk="1" hangingPunct="1">
              <a:buFont typeface="Wingdings 2" pitchFamily="18" charset="2"/>
              <a:buNone/>
            </a:pPr>
            <a:r>
              <a:rPr lang="en-US" altLang="ko-KR" sz="2400" dirty="0">
                <a:latin typeface="Arial" charset="0"/>
                <a:ea typeface="굴림" pitchFamily="50" charset="-127"/>
                <a:cs typeface="Times New Roman" charset="0"/>
              </a:rPr>
              <a:t>     line-ups/press releases/media guides</a:t>
            </a:r>
            <a:r>
              <a:rPr lang="en-US" altLang="ko-KR" dirty="0">
                <a:ea typeface="굴림" pitchFamily="50" charset="-127"/>
                <a:cs typeface="Times New Roman" charset="0"/>
              </a:rPr>
              <a:t>/</a:t>
            </a:r>
          </a:p>
          <a:p>
            <a:pPr eaLnBrk="1" hangingPunct="1">
              <a:buFont typeface="Wingdings 2" pitchFamily="18" charset="2"/>
              <a:buNone/>
            </a:pPr>
            <a:r>
              <a:rPr lang="en-US" altLang="ko-KR" dirty="0">
                <a:ea typeface="굴림" pitchFamily="50" charset="-127"/>
                <a:cs typeface="Times New Roman" charset="0"/>
                <a:hlinkClick r:id="rId2"/>
              </a:rPr>
              <a:t>http://www.youtube.com/watch?v=BYrUZfNbieg</a:t>
            </a:r>
            <a:endParaRPr lang="en-US" altLang="ko-KR" dirty="0">
              <a:ea typeface="굴림" pitchFamily="50" charset="-127"/>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additive="base">
                                        <p:cTn id="1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 calcmode="lin" valueType="num">
                                      <p:cBhvr additive="base">
                                        <p:cTn id="23"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29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 calcmode="lin" valueType="num">
                                      <p:cBhvr additive="base">
                                        <p:cTn id="2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Documents and Settings\Administrator\Desktop\야구장.jpg"/>
          <p:cNvPicPr>
            <a:picLocks noChangeAspect="1" noChangeArrowheads="1"/>
          </p:cNvPicPr>
          <p:nvPr/>
        </p:nvPicPr>
        <p:blipFill>
          <a:blip r:embed="rId2" cstate="print"/>
          <a:srcRect/>
          <a:stretch>
            <a:fillRect/>
          </a:stretch>
        </p:blipFill>
        <p:spPr bwMode="auto">
          <a:xfrm>
            <a:off x="533400" y="152400"/>
            <a:ext cx="8128000" cy="609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3999" cy="6324599"/>
          </a:xfrm>
        </p:spPr>
        <p:txBody>
          <a:bodyPr/>
          <a:lstStyle/>
          <a:p>
            <a:br>
              <a:rPr lang="en-US" sz="2000" dirty="0">
                <a:latin typeface="Arial Black" pitchFamily="34" charset="0"/>
              </a:rPr>
            </a:br>
            <a:r>
              <a:rPr lang="en-US" sz="2000" b="1" i="1" dirty="0">
                <a:latin typeface="Arial Black" pitchFamily="34" charset="0"/>
              </a:rPr>
              <a:t>	</a:t>
            </a:r>
            <a:br>
              <a:rPr lang="en-US" sz="2000" dirty="0">
                <a:latin typeface="Arial Black" pitchFamily="34" charset="0"/>
              </a:rPr>
            </a:br>
            <a:endParaRPr lang="en-US" sz="2400" dirty="0">
              <a:latin typeface="Arial Black" pitchFamily="34" charset="0"/>
            </a:endParaRPr>
          </a:p>
        </p:txBody>
      </p:sp>
      <p:sp>
        <p:nvSpPr>
          <p:cNvPr id="3" name="Rectangle 2"/>
          <p:cNvSpPr/>
          <p:nvPr/>
        </p:nvSpPr>
        <p:spPr>
          <a:xfrm>
            <a:off x="533400" y="1143000"/>
            <a:ext cx="8001000" cy="556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Arial Black" pitchFamily="34" charset="0"/>
              </a:rPr>
              <a:t>Florida Marlins </a:t>
            </a:r>
            <a:r>
              <a:rPr lang="en-US" altLang="ko-KR" sz="2800" i="1" dirty="0">
                <a:solidFill>
                  <a:schemeClr val="tx1"/>
                </a:solidFill>
                <a:latin typeface="Arial Black" pitchFamily="34" charset="0"/>
              </a:rPr>
              <a:t>(MLB/Miami Marlins)</a:t>
            </a:r>
            <a:endParaRPr lang="en-US" sz="2800" i="1" dirty="0">
              <a:solidFill>
                <a:schemeClr val="tx1"/>
              </a:solidFill>
              <a:latin typeface="Arial Black" pitchFamily="34" charset="0"/>
            </a:endParaRPr>
          </a:p>
          <a:p>
            <a:pPr algn="ctr"/>
            <a:r>
              <a:rPr lang="en-US" sz="2800" i="1" dirty="0">
                <a:solidFill>
                  <a:schemeClr val="tx1"/>
                </a:solidFill>
                <a:latin typeface="Arial Black" pitchFamily="34" charset="0"/>
              </a:rPr>
              <a:t>Miami Dolphins (NFL)</a:t>
            </a:r>
          </a:p>
          <a:p>
            <a:pPr algn="ctr"/>
            <a:r>
              <a:rPr lang="en-US" sz="2800" i="1" dirty="0">
                <a:solidFill>
                  <a:schemeClr val="tx1"/>
                </a:solidFill>
                <a:latin typeface="Arial Black" pitchFamily="34" charset="0"/>
              </a:rPr>
              <a:t>Miami Heat (NBA)</a:t>
            </a:r>
          </a:p>
          <a:p>
            <a:pPr algn="ctr"/>
            <a:r>
              <a:rPr lang="en-US" sz="2800" i="1" dirty="0">
                <a:solidFill>
                  <a:schemeClr val="tx1"/>
                </a:solidFill>
                <a:latin typeface="Arial Black" pitchFamily="34" charset="0"/>
              </a:rPr>
              <a:t>Orange Bowl Committee</a:t>
            </a:r>
          </a:p>
          <a:p>
            <a:pPr algn="ctr"/>
            <a:r>
              <a:rPr lang="en-US" sz="2800" i="1" dirty="0">
                <a:solidFill>
                  <a:schemeClr val="tx1"/>
                </a:solidFill>
                <a:latin typeface="Arial Black" pitchFamily="34" charset="0"/>
              </a:rPr>
              <a:t>Dolphins Stadium</a:t>
            </a:r>
          </a:p>
          <a:p>
            <a:pPr algn="ctr"/>
            <a:r>
              <a:rPr lang="en-US" sz="2800" i="1" dirty="0">
                <a:solidFill>
                  <a:schemeClr val="tx1"/>
                </a:solidFill>
                <a:latin typeface="Arial Black" pitchFamily="34" charset="0"/>
              </a:rPr>
              <a:t>American Airline Arena</a:t>
            </a:r>
          </a:p>
          <a:p>
            <a:pPr algn="ctr"/>
            <a:r>
              <a:rPr lang="en-US" sz="2800" i="1" dirty="0">
                <a:solidFill>
                  <a:schemeClr val="tx1"/>
                </a:solidFill>
                <a:latin typeface="Arial Black" pitchFamily="34" charset="0"/>
              </a:rPr>
              <a:t>World Baseball Classic</a:t>
            </a:r>
          </a:p>
          <a:p>
            <a:pPr algn="ctr"/>
            <a:r>
              <a:rPr lang="en-US" sz="2800" i="1" dirty="0">
                <a:solidFill>
                  <a:schemeClr val="tx1"/>
                </a:solidFill>
                <a:latin typeface="Arial Black" pitchFamily="34" charset="0"/>
              </a:rPr>
              <a:t>Ford Championship (PGA)</a:t>
            </a:r>
          </a:p>
          <a:p>
            <a:pPr algn="ctr"/>
            <a:r>
              <a:rPr lang="en-US" sz="2800" i="1" dirty="0">
                <a:solidFill>
                  <a:schemeClr val="tx1"/>
                </a:solidFill>
                <a:latin typeface="Arial Black" pitchFamily="34" charset="0"/>
              </a:rPr>
              <a:t>Grand Prix Americas</a:t>
            </a:r>
          </a:p>
          <a:p>
            <a:pPr algn="ctr"/>
            <a:r>
              <a:rPr lang="en-US" sz="2800" i="1" dirty="0">
                <a:solidFill>
                  <a:schemeClr val="tx1"/>
                </a:solidFill>
                <a:latin typeface="Arial Black" pitchFamily="34" charset="0"/>
              </a:rPr>
              <a:t>Colorado Rockies</a:t>
            </a:r>
          </a:p>
          <a:p>
            <a:pPr algn="ctr"/>
            <a:r>
              <a:rPr lang="en-US" sz="2800" i="1" dirty="0">
                <a:solidFill>
                  <a:schemeClr val="tx1"/>
                </a:solidFill>
                <a:latin typeface="Arial Black" pitchFamily="34" charset="0"/>
              </a:rPr>
              <a:t>Denver Nuggets</a:t>
            </a:r>
          </a:p>
          <a:p>
            <a:pPr algn="ctr"/>
            <a:r>
              <a:rPr lang="en-US" sz="2800" i="1" dirty="0">
                <a:solidFill>
                  <a:schemeClr val="tx1"/>
                </a:solidFill>
                <a:latin typeface="Arial Black" pitchFamily="34" charset="0"/>
              </a:rPr>
              <a:t>Colorado Avalanche (NHL)</a:t>
            </a:r>
          </a:p>
          <a:p>
            <a:pPr algn="ctr"/>
            <a:r>
              <a:rPr lang="en-US" sz="2800" i="1" dirty="0">
                <a:solidFill>
                  <a:schemeClr val="tx1"/>
                </a:solidFill>
                <a:latin typeface="Arial Black" pitchFamily="34" charset="0"/>
              </a:rPr>
              <a:t>USOC</a:t>
            </a:r>
          </a:p>
        </p:txBody>
      </p:sp>
      <p:sp>
        <p:nvSpPr>
          <p:cNvPr id="4" name="Rectangle 3"/>
          <p:cNvSpPr/>
          <p:nvPr/>
        </p:nvSpPr>
        <p:spPr>
          <a:xfrm>
            <a:off x="408708" y="304800"/>
            <a:ext cx="8201892"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Black" pitchFamily="34" charset="0"/>
              </a:rPr>
              <a:t>Practical / Research Experience</a:t>
            </a:r>
          </a:p>
        </p:txBody>
      </p:sp>
    </p:spTree>
    <p:extLst>
      <p:ext uri="{BB962C8B-B14F-4D97-AF65-F5344CB8AC3E}">
        <p14:creationId xmlns:p14="http://schemas.microsoft.com/office/powerpoint/2010/main" val="364485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Documents and Settings\Administrator\Desktop\IMG_0036.JPG"/>
          <p:cNvPicPr>
            <a:picLocks noChangeAspect="1" noChangeArrowheads="1"/>
          </p:cNvPicPr>
          <p:nvPr/>
        </p:nvPicPr>
        <p:blipFill>
          <a:blip r:embed="rId2" cstate="print"/>
          <a:srcRect/>
          <a:stretch>
            <a:fillRect/>
          </a:stretch>
        </p:blipFill>
        <p:spPr bwMode="auto">
          <a:xfrm>
            <a:off x="381000" y="152400"/>
            <a:ext cx="8128000" cy="6096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Documents and Settings\Administrator\Desktop\IMG_0041.JPG"/>
          <p:cNvPicPr>
            <a:picLocks noChangeAspect="1" noChangeArrowheads="1"/>
          </p:cNvPicPr>
          <p:nvPr/>
        </p:nvPicPr>
        <p:blipFill>
          <a:blip r:embed="rId2" cstate="print"/>
          <a:srcRect/>
          <a:stretch>
            <a:fillRect/>
          </a:stretch>
        </p:blipFill>
        <p:spPr bwMode="auto">
          <a:xfrm>
            <a:off x="457200" y="0"/>
            <a:ext cx="8128000" cy="6096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ko-KR" altLang="en-US">
              <a:ea typeface="굴림" pitchFamily="50" charset="-127"/>
            </a:endParaRPr>
          </a:p>
        </p:txBody>
      </p:sp>
      <p:pic>
        <p:nvPicPr>
          <p:cNvPr id="15363" name="Picture 6" descr="images1.jpg"/>
          <p:cNvPicPr>
            <a:picLocks noChangeAspect="1"/>
          </p:cNvPicPr>
          <p:nvPr/>
        </p:nvPicPr>
        <p:blipFill>
          <a:blip r:embed="rId3" cstate="print"/>
          <a:srcRect/>
          <a:stretch>
            <a:fillRect/>
          </a:stretch>
        </p:blipFill>
        <p:spPr bwMode="auto">
          <a:xfrm>
            <a:off x="4648200" y="0"/>
            <a:ext cx="4495800" cy="3200400"/>
          </a:xfrm>
          <a:prstGeom prst="rect">
            <a:avLst/>
          </a:prstGeom>
          <a:noFill/>
          <a:ln w="9525">
            <a:noFill/>
            <a:miter lim="800000"/>
            <a:headEnd/>
            <a:tailEnd/>
          </a:ln>
        </p:spPr>
      </p:pic>
      <p:pic>
        <p:nvPicPr>
          <p:cNvPr id="15364" name="Content Placeholder 5" descr="images.jpg"/>
          <p:cNvPicPr>
            <a:picLocks noGrp="1" noChangeAspect="1"/>
          </p:cNvPicPr>
          <p:nvPr>
            <p:ph idx="1"/>
          </p:nvPr>
        </p:nvPicPr>
        <p:blipFill>
          <a:blip r:embed="rId4" cstate="print"/>
          <a:srcRect/>
          <a:stretch>
            <a:fillRect/>
          </a:stretch>
        </p:blipFill>
        <p:spPr>
          <a:xfrm>
            <a:off x="0" y="0"/>
            <a:ext cx="4648200" cy="3192463"/>
          </a:xfrm>
        </p:spPr>
      </p:pic>
      <p:pic>
        <p:nvPicPr>
          <p:cNvPr id="15365" name="Picture 7" descr="images2.jpg"/>
          <p:cNvPicPr>
            <a:picLocks noChangeAspect="1"/>
          </p:cNvPicPr>
          <p:nvPr/>
        </p:nvPicPr>
        <p:blipFill>
          <a:blip r:embed="rId5" cstate="print"/>
          <a:srcRect/>
          <a:stretch>
            <a:fillRect/>
          </a:stretch>
        </p:blipFill>
        <p:spPr bwMode="auto">
          <a:xfrm>
            <a:off x="-1588" y="3200400"/>
            <a:ext cx="4649788" cy="3657600"/>
          </a:xfrm>
          <a:prstGeom prst="rect">
            <a:avLst/>
          </a:prstGeom>
          <a:noFill/>
          <a:ln w="9525">
            <a:noFill/>
            <a:miter lim="800000"/>
            <a:headEnd/>
            <a:tailEnd/>
          </a:ln>
        </p:spPr>
      </p:pic>
      <p:pic>
        <p:nvPicPr>
          <p:cNvPr id="15366" name="Picture 8" descr="images3.jpg"/>
          <p:cNvPicPr>
            <a:picLocks noChangeAspect="1"/>
          </p:cNvPicPr>
          <p:nvPr/>
        </p:nvPicPr>
        <p:blipFill>
          <a:blip r:embed="rId6" cstate="print"/>
          <a:srcRect/>
          <a:stretch>
            <a:fillRect/>
          </a:stretch>
        </p:blipFill>
        <p:spPr bwMode="auto">
          <a:xfrm>
            <a:off x="4648200" y="3200400"/>
            <a:ext cx="4495800" cy="3657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1143000"/>
          </a:xfrm>
        </p:spPr>
        <p:txBody>
          <a:bodyPr/>
          <a:lstStyle/>
          <a:p>
            <a:pPr algn="ctr"/>
            <a:r>
              <a:rPr lang="en-US" altLang="ko-KR">
                <a:latin typeface="Arial Black" pitchFamily="34" charset="0"/>
                <a:ea typeface="굴림" pitchFamily="50" charset="-127"/>
              </a:rPr>
              <a:t>Media Center Facilities</a:t>
            </a:r>
            <a:endParaRPr lang="en-US" altLang="ko-KR">
              <a:ea typeface="굴림" pitchFamily="50" charset="-127"/>
            </a:endParaRPr>
          </a:p>
        </p:txBody>
      </p:sp>
      <p:sp>
        <p:nvSpPr>
          <p:cNvPr id="14339" name="Content Placeholder 2"/>
          <p:cNvSpPr>
            <a:spLocks noGrp="1"/>
          </p:cNvSpPr>
          <p:nvPr>
            <p:ph idx="1"/>
          </p:nvPr>
        </p:nvSpPr>
        <p:spPr/>
        <p:txBody>
          <a:bodyPr/>
          <a:lstStyle/>
          <a:p>
            <a:pPr eaLnBrk="1" hangingPunct="1"/>
            <a:r>
              <a:rPr lang="en-US" altLang="ko-KR" sz="2800">
                <a:latin typeface="Arial" charset="0"/>
                <a:ea typeface="굴림" pitchFamily="50" charset="-127"/>
                <a:cs typeface="Times New Roman" charset="0"/>
              </a:rPr>
              <a:t>Media Lounge or Hospitality Area</a:t>
            </a:r>
          </a:p>
          <a:p>
            <a:pPr eaLnBrk="1" hangingPunct="1"/>
            <a:r>
              <a:rPr lang="en-US" altLang="ko-KR" sz="2800">
                <a:latin typeface="Arial" charset="0"/>
                <a:ea typeface="굴림" pitchFamily="50" charset="-127"/>
                <a:cs typeface="Times New Roman" charset="0"/>
              </a:rPr>
              <a:t>Media relations office</a:t>
            </a:r>
          </a:p>
          <a:p>
            <a:pPr eaLnBrk="1" hangingPunct="1">
              <a:buFont typeface="Wingdings 2" pitchFamily="18" charset="2"/>
              <a:buNone/>
            </a:pPr>
            <a:r>
              <a:rPr lang="en-US" altLang="ko-KR" sz="2800">
                <a:latin typeface="Arial" charset="0"/>
                <a:ea typeface="굴림" pitchFamily="50" charset="-127"/>
                <a:cs typeface="Times New Roman" charset="0"/>
              </a:rPr>
              <a:t>	- located within close proximity of the media </a:t>
            </a:r>
          </a:p>
          <a:p>
            <a:pPr eaLnBrk="1" hangingPunct="1">
              <a:buFont typeface="Wingdings 2" pitchFamily="18" charset="2"/>
              <a:buNone/>
            </a:pPr>
            <a:r>
              <a:rPr lang="en-US" altLang="ko-KR" sz="2800">
                <a:latin typeface="Arial" charset="0"/>
                <a:ea typeface="굴림" pitchFamily="50" charset="-127"/>
                <a:cs typeface="Times New Roman" charset="0"/>
              </a:rPr>
              <a:t>     workroom</a:t>
            </a:r>
          </a:p>
          <a:p>
            <a:pPr eaLnBrk="1" hangingPunct="1">
              <a:buFont typeface="Wingdings 2" pitchFamily="18" charset="2"/>
              <a:buNone/>
            </a:pPr>
            <a:r>
              <a:rPr lang="en-US" altLang="ko-KR" sz="2800">
                <a:latin typeface="Arial" charset="0"/>
                <a:ea typeface="굴림" pitchFamily="50" charset="-127"/>
                <a:cs typeface="Times New Roman" charset="0"/>
              </a:rPr>
              <a:t>	- the office should be staffed at all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amond(in)">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amond(in)">
                                      <p:cBhvr>
                                        <p:cTn id="12" dur="2000"/>
                                        <p:tgtEl>
                                          <p:spTgt spid="14339">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diamond(in)">
                                      <p:cBhvr>
                                        <p:cTn id="15" dur="2000"/>
                                        <p:tgtEl>
                                          <p:spTgt spid="14339">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4339">
                                            <p:txEl>
                                              <p:pRg st="3" end="3"/>
                                            </p:txEl>
                                          </p:spTgt>
                                        </p:tgtEl>
                                        <p:attrNameLst>
                                          <p:attrName>style.visibility</p:attrName>
                                        </p:attrNameLst>
                                      </p:cBhvr>
                                      <p:to>
                                        <p:strVal val="visible"/>
                                      </p:to>
                                    </p:set>
                                    <p:animEffect transition="in" filter="diamond(in)">
                                      <p:cBhvr>
                                        <p:cTn id="18" dur="2000"/>
                                        <p:tgtEl>
                                          <p:spTgt spid="14339">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Effect transition="in" filter="diamond(in)">
                                      <p:cBhvr>
                                        <p:cTn id="21"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81000"/>
            <a:ext cx="8229600" cy="762000"/>
          </a:xfrm>
        </p:spPr>
        <p:txBody>
          <a:bodyPr/>
          <a:lstStyle/>
          <a:p>
            <a:pPr algn="ctr"/>
            <a:r>
              <a:rPr lang="en-US" altLang="ko-KR" sz="4000" dirty="0">
                <a:latin typeface="Arial Black" pitchFamily="34" charset="0"/>
                <a:ea typeface="굴림" pitchFamily="50" charset="-127"/>
              </a:rPr>
              <a:t>Media Center Facilities</a:t>
            </a:r>
          </a:p>
        </p:txBody>
      </p:sp>
      <p:sp>
        <p:nvSpPr>
          <p:cNvPr id="15363" name="Content Placeholder 2"/>
          <p:cNvSpPr>
            <a:spLocks noGrp="1"/>
          </p:cNvSpPr>
          <p:nvPr>
            <p:ph idx="1"/>
          </p:nvPr>
        </p:nvSpPr>
        <p:spPr>
          <a:xfrm>
            <a:off x="457200" y="1447800"/>
            <a:ext cx="8229600" cy="4876800"/>
          </a:xfrm>
        </p:spPr>
        <p:txBody>
          <a:bodyPr/>
          <a:lstStyle/>
          <a:p>
            <a:pPr eaLnBrk="1" hangingPunct="1"/>
            <a:r>
              <a:rPr lang="en-US" altLang="ko-KR" sz="2800" dirty="0">
                <a:latin typeface="Arial" charset="0"/>
                <a:ea typeface="굴림" pitchFamily="50" charset="-127"/>
                <a:cs typeface="Times New Roman" charset="0"/>
              </a:rPr>
              <a:t>Press conference and interview facilities</a:t>
            </a:r>
          </a:p>
          <a:p>
            <a:pPr eaLnBrk="1" hangingPunct="1">
              <a:buFont typeface="Wingdings 2" pitchFamily="18" charset="2"/>
              <a:buNone/>
            </a:pPr>
            <a:r>
              <a:rPr lang="en-US" altLang="ko-KR" sz="2800" dirty="0">
                <a:latin typeface="Arial" charset="0"/>
                <a:ea typeface="굴림" pitchFamily="50" charset="-127"/>
                <a:cs typeface="Times New Roman" charset="0"/>
              </a:rPr>
              <a:t>	- quiet/limited access space</a:t>
            </a:r>
          </a:p>
          <a:p>
            <a:pPr eaLnBrk="1" hangingPunct="1">
              <a:buFont typeface="Wingdings 2" pitchFamily="18" charset="2"/>
              <a:buNone/>
            </a:pPr>
            <a:r>
              <a:rPr lang="en-US" altLang="ko-KR" sz="2800" dirty="0">
                <a:latin typeface="Arial" charset="0"/>
                <a:ea typeface="굴림" pitchFamily="50" charset="-127"/>
                <a:cs typeface="Times New Roman" charset="0"/>
              </a:rPr>
              <a:t>	- media seating</a:t>
            </a:r>
          </a:p>
          <a:p>
            <a:pPr eaLnBrk="1" hangingPunct="1">
              <a:buFont typeface="Wingdings 2" pitchFamily="18" charset="2"/>
              <a:buNone/>
            </a:pPr>
            <a:r>
              <a:rPr lang="en-US" altLang="ko-KR" sz="2800" dirty="0">
                <a:latin typeface="Arial" charset="0"/>
                <a:ea typeface="굴림" pitchFamily="50" charset="-127"/>
                <a:cs typeface="Times New Roman" charset="0"/>
              </a:rPr>
              <a:t>	- table microphones with flashes for interviewees</a:t>
            </a:r>
          </a:p>
          <a:p>
            <a:pPr eaLnBrk="1" hangingPunct="1">
              <a:buFont typeface="Wingdings 2" pitchFamily="18" charset="2"/>
              <a:buNone/>
            </a:pPr>
            <a:r>
              <a:rPr lang="en-US" altLang="ko-KR" sz="2800" dirty="0">
                <a:latin typeface="Arial" charset="0"/>
                <a:ea typeface="굴림" pitchFamily="50" charset="-127"/>
                <a:cs typeface="Times New Roman" charset="0"/>
              </a:rPr>
              <a:t>	- wireless microphones for moderator and </a:t>
            </a:r>
          </a:p>
          <a:p>
            <a:pPr eaLnBrk="1" hangingPunct="1">
              <a:buFont typeface="Wingdings 2" pitchFamily="18" charset="2"/>
              <a:buNone/>
            </a:pPr>
            <a:r>
              <a:rPr lang="en-US" altLang="ko-KR" sz="2800" dirty="0">
                <a:latin typeface="Arial" charset="0"/>
                <a:ea typeface="굴림" pitchFamily="50" charset="-127"/>
                <a:cs typeface="Times New Roman" charset="0"/>
              </a:rPr>
              <a:t>	  interviewer questions</a:t>
            </a:r>
          </a:p>
          <a:p>
            <a:pPr eaLnBrk="1" hangingPunct="1">
              <a:buFont typeface="Wingdings 2" pitchFamily="18" charset="2"/>
              <a:buNone/>
            </a:pPr>
            <a:r>
              <a:rPr lang="en-US" altLang="ko-KR" sz="2800" dirty="0">
                <a:latin typeface="Arial" charset="0"/>
                <a:ea typeface="굴림" pitchFamily="50" charset="-127"/>
                <a:cs typeface="Times New Roman" charset="0"/>
              </a:rPr>
              <a:t>	- camera/photographer riser</a:t>
            </a:r>
          </a:p>
          <a:p>
            <a:pPr eaLnBrk="1" hangingPunct="1">
              <a:buFont typeface="Wingdings 2" pitchFamily="18" charset="2"/>
              <a:buNone/>
            </a:pPr>
            <a:r>
              <a:rPr lang="en-US" altLang="ko-KR" sz="2800" dirty="0">
                <a:latin typeface="Arial" charset="0"/>
                <a:ea typeface="굴림" pitchFamily="50" charset="-127"/>
                <a:cs typeface="Times New Roman" charset="0"/>
              </a:rPr>
              <a:t>	- lightning for stage and podium</a:t>
            </a:r>
          </a:p>
          <a:p>
            <a:pPr>
              <a:buFont typeface="Wingdings 2" pitchFamily="18" charset="2"/>
              <a:buNone/>
            </a:pPr>
            <a:endParaRPr lang="en-US" altLang="ko-KR" dirty="0">
              <a:ea typeface="굴림" pitchFamily="50" charset="-127"/>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edge">
                                      <p:cBhvr>
                                        <p:cTn id="7" dur="2000"/>
                                        <p:tgtEl>
                                          <p:spTgt spid="1536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wedge">
                                      <p:cBhvr>
                                        <p:cTn id="10" dur="2000"/>
                                        <p:tgtEl>
                                          <p:spTgt spid="1536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wedge">
                                      <p:cBhvr>
                                        <p:cTn id="13" dur="2000"/>
                                        <p:tgtEl>
                                          <p:spTgt spid="15363">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wedge">
                                      <p:cBhvr>
                                        <p:cTn id="16" dur="2000"/>
                                        <p:tgtEl>
                                          <p:spTgt spid="15363">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wedge">
                                      <p:cBhvr>
                                        <p:cTn id="19" dur="2000"/>
                                        <p:tgtEl>
                                          <p:spTgt spid="15363">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wedge">
                                      <p:cBhvr>
                                        <p:cTn id="22" dur="2000"/>
                                        <p:tgtEl>
                                          <p:spTgt spid="15363">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animEffect transition="in" filter="wedge">
                                      <p:cBhvr>
                                        <p:cTn id="25" dur="2000"/>
                                        <p:tgtEl>
                                          <p:spTgt spid="15363">
                                            <p:txEl>
                                              <p:pRg st="6" end="6"/>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15363">
                                            <p:txEl>
                                              <p:pRg st="7" end="7"/>
                                            </p:txEl>
                                          </p:spTgt>
                                        </p:tgtEl>
                                        <p:attrNameLst>
                                          <p:attrName>style.visibility</p:attrName>
                                        </p:attrNameLst>
                                      </p:cBhvr>
                                      <p:to>
                                        <p:strVal val="visible"/>
                                      </p:to>
                                    </p:set>
                                    <p:animEffect transition="in" filter="wedge">
                                      <p:cBhvr>
                                        <p:cTn id="28" dur="2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5029200" y="1295399"/>
            <a:ext cx="3657600" cy="1924051"/>
          </a:xfrm>
        </p:spPr>
        <p:txBody>
          <a:bodyPr/>
          <a:lstStyle/>
          <a:p>
            <a:r>
              <a:rPr lang="en-US" sz="5400"/>
              <a:t>Sports </a:t>
            </a:r>
            <a:r>
              <a:rPr lang="en-US" sz="5400" dirty="0"/>
              <a:t>&amp; </a:t>
            </a:r>
            <a:br>
              <a:rPr lang="en-US" sz="5400" dirty="0"/>
            </a:br>
            <a:r>
              <a:rPr lang="en-US" sz="5400" dirty="0"/>
              <a:t>the Media:</a:t>
            </a:r>
          </a:p>
        </p:txBody>
      </p:sp>
      <p:sp>
        <p:nvSpPr>
          <p:cNvPr id="3" name="Subtitle 2"/>
          <p:cNvSpPr>
            <a:spLocks noGrp="1"/>
          </p:cNvSpPr>
          <p:nvPr>
            <p:ph type="subTitle" idx="1"/>
          </p:nvPr>
        </p:nvSpPr>
        <p:spPr>
          <a:xfrm>
            <a:off x="5029200" y="4343400"/>
            <a:ext cx="4114800" cy="1524000"/>
          </a:xfrm>
        </p:spPr>
        <p:txBody>
          <a:bodyPr rtlCol="0">
            <a:normAutofit fontScale="92500" lnSpcReduction="10000"/>
          </a:bodyPr>
          <a:lstStyle/>
          <a:p>
            <a:pPr fontAlgn="auto">
              <a:spcAft>
                <a:spcPts val="0"/>
              </a:spcAft>
              <a:buFont typeface="Arial" pitchFamily="34" charset="0"/>
              <a:buNone/>
              <a:defRPr/>
            </a:pPr>
            <a:r>
              <a:rPr lang="en-US" sz="2400" b="1" dirty="0">
                <a:ln>
                  <a:solidFill>
                    <a:schemeClr val="bg2"/>
                  </a:solidFill>
                </a:ln>
                <a:solidFill>
                  <a:schemeClr val="bg1"/>
                </a:solidFill>
                <a:effectLst>
                  <a:outerShdw blurRad="38100" dist="38100" dir="2700000" algn="tl">
                    <a:srgbClr val="000000">
                      <a:alpha val="43137"/>
                    </a:srgbClr>
                  </a:outerShdw>
                </a:effectLst>
              </a:rPr>
              <a:t>The State University of New York</a:t>
            </a:r>
          </a:p>
          <a:p>
            <a:pPr fontAlgn="auto">
              <a:spcAft>
                <a:spcPts val="0"/>
              </a:spcAft>
              <a:buFont typeface="Arial" pitchFamily="34" charset="0"/>
              <a:buNone/>
              <a:defRPr/>
            </a:pPr>
            <a:endParaRPr lang="en-US" sz="2400" b="1" dirty="0">
              <a:ln>
                <a:solidFill>
                  <a:schemeClr val="bg2"/>
                </a:solidFill>
              </a:ln>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2400" b="1" dirty="0">
                <a:ln>
                  <a:solidFill>
                    <a:schemeClr val="bg2"/>
                  </a:solidFill>
                </a:ln>
                <a:solidFill>
                  <a:schemeClr val="bg1"/>
                </a:solidFill>
                <a:effectLst>
                  <a:outerShdw blurRad="38100" dist="38100" dir="2700000" algn="tl">
                    <a:srgbClr val="000000">
                      <a:alpha val="43137"/>
                    </a:srgbClr>
                  </a:outerShdw>
                </a:effectLst>
              </a:rPr>
              <a:t>Dr. </a:t>
            </a:r>
            <a:r>
              <a:rPr lang="en-US" sz="2400" b="1" dirty="0" err="1">
                <a:ln>
                  <a:solidFill>
                    <a:schemeClr val="bg2"/>
                  </a:solidFill>
                </a:ln>
                <a:solidFill>
                  <a:schemeClr val="bg1"/>
                </a:solidFill>
                <a:effectLst>
                  <a:outerShdw blurRad="38100" dist="38100" dir="2700000" algn="tl">
                    <a:srgbClr val="000000">
                      <a:alpha val="43137"/>
                    </a:srgbClr>
                  </a:outerShdw>
                </a:effectLst>
              </a:rPr>
              <a:t>Sungick</a:t>
            </a:r>
            <a:r>
              <a:rPr lang="en-US" sz="2400" b="1" dirty="0">
                <a:ln>
                  <a:solidFill>
                    <a:schemeClr val="bg2"/>
                  </a:solidFill>
                </a:ln>
                <a:solidFill>
                  <a:schemeClr val="bg1"/>
                </a:solidFill>
                <a:effectLst>
                  <a:outerShdw blurRad="38100" dist="38100" dir="2700000" algn="tl">
                    <a:srgbClr val="000000">
                      <a:alpha val="43137"/>
                    </a:srgbClr>
                  </a:outerShdw>
                </a:effectLst>
              </a:rPr>
              <a:t> Min</a:t>
            </a:r>
          </a:p>
          <a:p>
            <a:pPr fontAlgn="auto">
              <a:spcAft>
                <a:spcPts val="0"/>
              </a:spcAft>
              <a:buFont typeface="Arial" pitchFamily="34" charset="0"/>
              <a:buNone/>
              <a:defRPr/>
            </a:pPr>
            <a:endParaRPr lang="en-US" dirty="0"/>
          </a:p>
        </p:txBody>
      </p:sp>
      <p:pic>
        <p:nvPicPr>
          <p:cNvPr id="4" name="Picture 3" descr="cartoon1.jpg"/>
          <p:cNvPicPr>
            <a:picLocks noChangeAspect="1"/>
          </p:cNvPicPr>
          <p:nvPr/>
        </p:nvPicPr>
        <p:blipFill>
          <a:blip r:embed="rId3" cstate="print"/>
          <a:stretch>
            <a:fillRect/>
          </a:stretch>
        </p:blipFill>
        <p:spPr>
          <a:xfrm>
            <a:off x="686942" y="990600"/>
            <a:ext cx="4027551" cy="4724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t>What is Mass Media?</a:t>
            </a:r>
          </a:p>
        </p:txBody>
      </p:sp>
      <p:sp>
        <p:nvSpPr>
          <p:cNvPr id="3" name="Content Placeholder 2"/>
          <p:cNvSpPr>
            <a:spLocks noGrp="1"/>
          </p:cNvSpPr>
          <p:nvPr>
            <p:ph idx="1"/>
          </p:nvPr>
        </p:nvSpPr>
        <p:spPr>
          <a:xfrm>
            <a:off x="457200" y="1524000"/>
            <a:ext cx="8229600" cy="3733800"/>
          </a:xfrm>
        </p:spPr>
        <p:txBody>
          <a:bodyPr rtlCol="0">
            <a:normAutofit fontScale="92500"/>
          </a:bodyPr>
          <a:lstStyle/>
          <a:p>
            <a:pPr fontAlgn="auto">
              <a:spcAft>
                <a:spcPts val="0"/>
              </a:spcAft>
              <a:buFont typeface="Arial" pitchFamily="34" charset="0"/>
              <a:buChar char="•"/>
              <a:defRPr/>
            </a:pPr>
            <a:r>
              <a:rPr lang="en-US" dirty="0"/>
              <a:t>“Means of public communication reaching a large audience”  </a:t>
            </a:r>
          </a:p>
          <a:p>
            <a:pPr lvl="3" fontAlgn="auto">
              <a:spcAft>
                <a:spcPts val="0"/>
              </a:spcAft>
              <a:buFont typeface="Arial" pitchFamily="34" charset="0"/>
              <a:buChar char="–"/>
              <a:defRPr/>
            </a:pPr>
            <a:r>
              <a:rPr lang="en-US" i="1" dirty="0"/>
              <a:t>American Heritage Dictionary</a:t>
            </a:r>
            <a:r>
              <a:rPr lang="en-US" dirty="0"/>
              <a:t>, 4th ed.</a:t>
            </a:r>
          </a:p>
          <a:p>
            <a:pPr fontAlgn="auto">
              <a:spcAft>
                <a:spcPts val="0"/>
              </a:spcAft>
              <a:buFont typeface="Arial" pitchFamily="34" charset="0"/>
              <a:buChar char="•"/>
              <a:defRPr/>
            </a:pPr>
            <a:r>
              <a:rPr lang="en-US" dirty="0"/>
              <a:t>“Newspapers, motion pictures, radio, television, and magazines, all of which have the technical capacity to deliver information to millions of people.”</a:t>
            </a:r>
          </a:p>
          <a:p>
            <a:pPr lvl="3" fontAlgn="auto">
              <a:spcAft>
                <a:spcPts val="0"/>
              </a:spcAft>
              <a:buFont typeface="Arial" pitchFamily="34" charset="0"/>
              <a:buChar char="–"/>
              <a:defRPr/>
            </a:pPr>
            <a:r>
              <a:rPr lang="en-US" i="1" dirty="0"/>
              <a:t>American Heritage Dictionary of Cultural Literacy</a:t>
            </a:r>
            <a:r>
              <a:rPr lang="en-US" dirty="0"/>
              <a:t>, 3rd 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4000" dirty="0">
                <a:latin typeface="Arial Black" pitchFamily="34" charset="0"/>
                <a:ea typeface="굴림" pitchFamily="50" charset="-127"/>
                <a:cs typeface="Times New Roman" charset="0"/>
              </a:rPr>
              <a:t>The purpose of the Media</a:t>
            </a:r>
            <a:endParaRPr lang="en-US" sz="4000" dirty="0"/>
          </a:p>
        </p:txBody>
      </p:sp>
      <p:sp>
        <p:nvSpPr>
          <p:cNvPr id="3" name="Content Placeholder 2"/>
          <p:cNvSpPr>
            <a:spLocks noGrp="1"/>
          </p:cNvSpPr>
          <p:nvPr>
            <p:ph idx="1"/>
          </p:nvPr>
        </p:nvSpPr>
        <p:spPr/>
        <p:txBody>
          <a:bodyPr/>
          <a:lstStyle/>
          <a:p>
            <a:pPr eaLnBrk="1" hangingPunct="1"/>
            <a:r>
              <a:rPr lang="en-US" altLang="ko-KR" dirty="0">
                <a:latin typeface="Arial" charset="0"/>
                <a:ea typeface="굴림" pitchFamily="50" charset="-127"/>
                <a:cs typeface="Times New Roman" charset="0"/>
              </a:rPr>
              <a:t>Primary purpose of the Media</a:t>
            </a:r>
          </a:p>
          <a:p>
            <a:pPr eaLnBrk="1" hangingPunct="1">
              <a:buFont typeface="Wingdings 2" pitchFamily="18" charset="2"/>
              <a:buNone/>
            </a:pPr>
            <a:r>
              <a:rPr lang="en-US" altLang="ko-KR" dirty="0">
                <a:latin typeface="Arial" charset="0"/>
                <a:ea typeface="굴림" pitchFamily="50" charset="-127"/>
                <a:cs typeface="Times New Roman" charset="0"/>
              </a:rPr>
              <a:t>	- </a:t>
            </a:r>
            <a:r>
              <a:rPr lang="en-US" altLang="ko-KR" dirty="0">
                <a:solidFill>
                  <a:srgbClr val="FF0000"/>
                </a:solidFill>
                <a:latin typeface="Arial" charset="0"/>
                <a:ea typeface="굴림" pitchFamily="50" charset="-127"/>
                <a:cs typeface="Times New Roman" charset="0"/>
              </a:rPr>
              <a:t>to transmit information of interest to its  </a:t>
            </a:r>
          </a:p>
          <a:p>
            <a:pPr eaLnBrk="1" hangingPunct="1">
              <a:buFont typeface="Wingdings 2" pitchFamily="18" charset="2"/>
              <a:buNone/>
            </a:pPr>
            <a:r>
              <a:rPr lang="en-US" altLang="ko-KR" dirty="0">
                <a:solidFill>
                  <a:srgbClr val="FF0000"/>
                </a:solidFill>
                <a:latin typeface="Arial" charset="0"/>
                <a:ea typeface="굴림" pitchFamily="50" charset="-127"/>
                <a:cs typeface="Times New Roman" charset="0"/>
              </a:rPr>
              <a:t>     specific target audience</a:t>
            </a:r>
          </a:p>
          <a:p>
            <a:pPr eaLnBrk="1" hangingPunct="1"/>
            <a:r>
              <a:rPr lang="en-US" altLang="ko-KR" dirty="0">
                <a:latin typeface="Arial" charset="0"/>
                <a:ea typeface="굴림" pitchFamily="50" charset="-127"/>
                <a:cs typeface="Times New Roman" charset="0"/>
              </a:rPr>
              <a:t>The media business is essential to give the editorial staff the freedom and funding needed to pursue their journalistic responsibilities.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t>Mass Media Structures</a:t>
            </a:r>
          </a:p>
        </p:txBody>
      </p:sp>
      <p:sp>
        <p:nvSpPr>
          <p:cNvPr id="3" name="Content Placeholder 2"/>
          <p:cNvSpPr>
            <a:spLocks noGrp="1"/>
          </p:cNvSpPr>
          <p:nvPr>
            <p:ph idx="1"/>
          </p:nvPr>
        </p:nvSpPr>
        <p:spPr>
          <a:xfrm>
            <a:off x="990600" y="1524000"/>
            <a:ext cx="7696200" cy="3733800"/>
          </a:xfrm>
        </p:spPr>
        <p:txBody>
          <a:bodyPr rtlCol="0">
            <a:normAutofit lnSpcReduction="10000"/>
          </a:bodyPr>
          <a:lstStyle/>
          <a:p>
            <a:pPr fontAlgn="auto">
              <a:spcAft>
                <a:spcPts val="0"/>
              </a:spcAft>
              <a:buFont typeface="Arial" pitchFamily="34" charset="0"/>
              <a:buChar char="•"/>
              <a:defRPr/>
            </a:pPr>
            <a:r>
              <a:rPr lang="en-US" dirty="0"/>
              <a:t>Print</a:t>
            </a:r>
          </a:p>
          <a:p>
            <a:pPr lvl="1" fontAlgn="auto">
              <a:spcAft>
                <a:spcPts val="0"/>
              </a:spcAft>
              <a:buFont typeface="Arial" pitchFamily="34" charset="0"/>
              <a:buChar char="–"/>
              <a:defRPr/>
            </a:pPr>
            <a:r>
              <a:rPr lang="en-US" dirty="0"/>
              <a:t>Newspapers</a:t>
            </a:r>
          </a:p>
          <a:p>
            <a:pPr lvl="1" fontAlgn="auto">
              <a:spcAft>
                <a:spcPts val="0"/>
              </a:spcAft>
              <a:buFont typeface="Arial" pitchFamily="34" charset="0"/>
              <a:buChar char="–"/>
              <a:defRPr/>
            </a:pPr>
            <a:r>
              <a:rPr lang="en-US" dirty="0"/>
              <a:t>Magazines</a:t>
            </a:r>
          </a:p>
          <a:p>
            <a:pPr fontAlgn="auto">
              <a:spcAft>
                <a:spcPts val="0"/>
              </a:spcAft>
              <a:buFont typeface="Arial" pitchFamily="34" charset="0"/>
              <a:buChar char="•"/>
              <a:defRPr/>
            </a:pPr>
            <a:r>
              <a:rPr lang="en-US" dirty="0"/>
              <a:t>Electronic</a:t>
            </a:r>
          </a:p>
          <a:p>
            <a:pPr lvl="1" fontAlgn="auto">
              <a:spcAft>
                <a:spcPts val="0"/>
              </a:spcAft>
              <a:buFont typeface="Arial" pitchFamily="34" charset="0"/>
              <a:buChar char="–"/>
              <a:defRPr/>
            </a:pPr>
            <a:r>
              <a:rPr lang="en-US" dirty="0"/>
              <a:t>Radio</a:t>
            </a:r>
          </a:p>
          <a:p>
            <a:pPr lvl="1" fontAlgn="auto">
              <a:spcAft>
                <a:spcPts val="0"/>
              </a:spcAft>
              <a:buFont typeface="Arial" pitchFamily="34" charset="0"/>
              <a:buChar char="–"/>
              <a:defRPr/>
            </a:pPr>
            <a:r>
              <a:rPr lang="en-US" dirty="0"/>
              <a:t>Television</a:t>
            </a:r>
          </a:p>
          <a:p>
            <a:pPr fontAlgn="auto">
              <a:spcAft>
                <a:spcPts val="0"/>
              </a:spcAft>
              <a:buFont typeface="Arial" pitchFamily="34" charset="0"/>
              <a:buChar char="•"/>
              <a:defRPr/>
            </a:pPr>
            <a:r>
              <a:rPr lang="en-US" dirty="0"/>
              <a:t>Internet</a:t>
            </a:r>
          </a:p>
        </p:txBody>
      </p:sp>
      <p:pic>
        <p:nvPicPr>
          <p:cNvPr id="6" name="Picture 5" descr="cartoon4.jpg"/>
          <p:cNvPicPr>
            <a:picLocks noChangeAspect="1"/>
          </p:cNvPicPr>
          <p:nvPr/>
        </p:nvPicPr>
        <p:blipFill>
          <a:blip r:embed="rId3" cstate="print"/>
          <a:stretch>
            <a:fillRect/>
          </a:stretch>
        </p:blipFill>
        <p:spPr>
          <a:xfrm>
            <a:off x="5105400" y="1447799"/>
            <a:ext cx="2895600" cy="3585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ox(in)">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41300" y="2611438"/>
            <a:ext cx="8534400" cy="1143000"/>
          </a:xfrm>
        </p:spPr>
        <p:txBody>
          <a:bodyPr/>
          <a:lstStyle/>
          <a:p>
            <a:r>
              <a:rPr lang="en-US">
                <a:latin typeface="Arial" charset="0"/>
              </a:rPr>
              <a:t>Table 13.1</a:t>
            </a:r>
          </a:p>
        </p:txBody>
      </p:sp>
      <p:pic>
        <p:nvPicPr>
          <p:cNvPr id="12291" name="Picture 4" descr="K:\Production - Ancillaries and Multimedia\1-Active\Pedersen-4E\PP-e5109\Tables\tab13_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6088" y="609600"/>
            <a:ext cx="8272462" cy="4191000"/>
          </a:xfrm>
          <a:noFill/>
        </p:spPr>
      </p:pic>
    </p:spTree>
    <p:extLst>
      <p:ext uri="{BB962C8B-B14F-4D97-AF65-F5344CB8AC3E}">
        <p14:creationId xmlns:p14="http://schemas.microsoft.com/office/powerpoint/2010/main" val="208000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228600"/>
            <a:ext cx="8229600" cy="838200"/>
          </a:xfrm>
        </p:spPr>
        <p:txBody>
          <a:bodyPr/>
          <a:lstStyle/>
          <a:p>
            <a:r>
              <a:rPr lang="en-US" altLang="ko-KR" sz="3200" dirty="0">
                <a:latin typeface="Arial Black" pitchFamily="34" charset="0"/>
                <a:ea typeface="굴림" pitchFamily="50" charset="-127"/>
              </a:rPr>
              <a:t>Positive Effects of Sport Media</a:t>
            </a:r>
          </a:p>
        </p:txBody>
      </p:sp>
      <p:sp>
        <p:nvSpPr>
          <p:cNvPr id="41987" name="Rectangle 3"/>
          <p:cNvSpPr>
            <a:spLocks noGrp="1"/>
          </p:cNvSpPr>
          <p:nvPr>
            <p:ph type="body" idx="1"/>
          </p:nvPr>
        </p:nvSpPr>
        <p:spPr>
          <a:xfrm>
            <a:off x="0" y="1219200"/>
            <a:ext cx="9144000" cy="5638800"/>
          </a:xfrm>
        </p:spPr>
        <p:txBody>
          <a:bodyPr/>
          <a:lstStyle/>
          <a:p>
            <a:r>
              <a:rPr lang="en-US" altLang="ko-KR" sz="2800" dirty="0">
                <a:latin typeface="Arial" charset="0"/>
                <a:ea typeface="굴림" pitchFamily="50" charset="-127"/>
              </a:rPr>
              <a:t>Create</a:t>
            </a:r>
            <a:r>
              <a:rPr lang="en-US" altLang="ko-KR" sz="2800" dirty="0">
                <a:solidFill>
                  <a:srgbClr val="FF0000"/>
                </a:solidFill>
                <a:latin typeface="Arial" charset="0"/>
                <a:ea typeface="굴림" pitchFamily="50" charset="-127"/>
              </a:rPr>
              <a:t> excitement </a:t>
            </a:r>
            <a:r>
              <a:rPr lang="en-US" altLang="ko-KR" sz="2800" dirty="0">
                <a:latin typeface="Arial" charset="0"/>
                <a:ea typeface="굴림" pitchFamily="50" charset="-127"/>
              </a:rPr>
              <a:t>leading up to sporting events by describing the action during the event.</a:t>
            </a:r>
          </a:p>
          <a:p>
            <a:r>
              <a:rPr lang="en-US" sz="1800" dirty="0">
                <a:hlinkClick r:id="rId2"/>
              </a:rPr>
              <a:t>https://www.youtube.com/watch?v=nySProefTHc&amp;t=7s</a:t>
            </a:r>
            <a:endParaRPr lang="en-US" altLang="ko-KR" sz="1800" dirty="0">
              <a:latin typeface="Arial" charset="0"/>
              <a:ea typeface="굴림" pitchFamily="50" charset="-127"/>
            </a:endParaRPr>
          </a:p>
          <a:p>
            <a:r>
              <a:rPr lang="en-US" altLang="ko-KR" sz="2800" dirty="0">
                <a:latin typeface="Arial" charset="0"/>
                <a:ea typeface="굴림" pitchFamily="50" charset="-127"/>
              </a:rPr>
              <a:t>Affect the </a:t>
            </a:r>
            <a:r>
              <a:rPr lang="en-US" altLang="ko-KR" sz="2800" dirty="0">
                <a:solidFill>
                  <a:srgbClr val="FF0000"/>
                </a:solidFill>
                <a:latin typeface="Arial" charset="0"/>
                <a:ea typeface="굴림" pitchFamily="50" charset="-127"/>
              </a:rPr>
              <a:t>popularity of sport</a:t>
            </a:r>
            <a:r>
              <a:rPr lang="en-US" altLang="ko-KR" sz="2800" dirty="0">
                <a:latin typeface="Arial" charset="0"/>
                <a:ea typeface="굴림" pitchFamily="50" charset="-127"/>
              </a:rPr>
              <a:t>, </a:t>
            </a:r>
          </a:p>
          <a:p>
            <a:r>
              <a:rPr lang="en-US" altLang="ko-KR" sz="2800" dirty="0">
                <a:latin typeface="Arial" charset="0"/>
                <a:ea typeface="굴림" pitchFamily="50" charset="-127"/>
              </a:rPr>
              <a:t>Provide </a:t>
            </a:r>
            <a:r>
              <a:rPr lang="en-US" altLang="ko-KR" sz="2800" dirty="0">
                <a:solidFill>
                  <a:srgbClr val="FF0000"/>
                </a:solidFill>
                <a:latin typeface="Arial" charset="0"/>
                <a:ea typeface="굴림" pitchFamily="50" charset="-127"/>
              </a:rPr>
              <a:t>free publicity</a:t>
            </a:r>
            <a:endParaRPr lang="en-US" altLang="ko-KR" sz="2800" dirty="0">
              <a:latin typeface="Arial" charset="0"/>
              <a:ea typeface="굴림" pitchFamily="50" charset="-127"/>
            </a:endParaRPr>
          </a:p>
          <a:p>
            <a:r>
              <a:rPr lang="en-US" altLang="ko-KR" sz="2800" dirty="0">
                <a:latin typeface="Arial" charset="0"/>
                <a:ea typeface="굴림" pitchFamily="50" charset="-127"/>
              </a:rPr>
              <a:t>Present </a:t>
            </a:r>
            <a:r>
              <a:rPr lang="en-US" altLang="ko-KR" sz="2800" dirty="0">
                <a:solidFill>
                  <a:srgbClr val="FF0000"/>
                </a:solidFill>
                <a:latin typeface="Arial" charset="0"/>
                <a:ea typeface="굴림" pitchFamily="50" charset="-127"/>
              </a:rPr>
              <a:t>player personalities </a:t>
            </a:r>
            <a:r>
              <a:rPr lang="en-US" altLang="ko-KR" sz="2800" dirty="0">
                <a:latin typeface="Arial" charset="0"/>
                <a:ea typeface="굴림" pitchFamily="50" charset="-127"/>
              </a:rPr>
              <a:t>and build fan allegiance to teams and individual players.</a:t>
            </a:r>
          </a:p>
          <a:p>
            <a:pPr eaLnBrk="1" hangingPunct="1">
              <a:buFont typeface="Wingdings 2" pitchFamily="18" charset="2"/>
              <a:buNone/>
            </a:pPr>
            <a:r>
              <a:rPr lang="en-US" altLang="ko-KR" sz="2800" dirty="0">
                <a:latin typeface="Arial" charset="0"/>
                <a:ea typeface="굴림" pitchFamily="50" charset="-127"/>
                <a:cs typeface="Times New Roman" charset="0"/>
              </a:rPr>
              <a:t>=&gt;</a:t>
            </a:r>
            <a:r>
              <a:rPr lang="en-US" altLang="ko-KR" sz="2800" dirty="0">
                <a:solidFill>
                  <a:srgbClr val="FF0000"/>
                </a:solidFill>
                <a:latin typeface="Arial" charset="0"/>
                <a:ea typeface="굴림" pitchFamily="50" charset="-127"/>
                <a:cs typeface="Times New Roman" charset="0"/>
              </a:rPr>
              <a:t>To attract an audience and participants</a:t>
            </a:r>
          </a:p>
          <a:p>
            <a:pPr>
              <a:buFont typeface="Wingdings 2" pitchFamily="18" charset="2"/>
              <a:buNone/>
            </a:pPr>
            <a:endParaRPr lang="en-US" altLang="ko-KR" sz="2500" dirty="0">
              <a:latin typeface="Arial" charset="0"/>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 calcmode="lin" valueType="num">
                                      <p:cBhvr additive="base">
                                        <p:cTn id="17"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anim calcmode="lin" valueType="num">
                                      <p:cBhvr additive="base">
                                        <p:cTn id="21"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98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anim calcmode="lin" valueType="num">
                                      <p:cBhvr additive="base">
                                        <p:cTn id="25"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987">
                                            <p:txEl>
                                              <p:pRg st="5" end="5"/>
                                            </p:txEl>
                                          </p:spTgt>
                                        </p:tgtEl>
                                        <p:attrNameLst>
                                          <p:attrName>style.visibility</p:attrName>
                                        </p:attrNameLst>
                                      </p:cBhvr>
                                      <p:to>
                                        <p:strVal val="visible"/>
                                      </p:to>
                                    </p:set>
                                    <p:anim calcmode="lin" valueType="num">
                                      <p:cBhvr additive="base">
                                        <p:cTn id="29"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228600"/>
            <a:ext cx="8229600" cy="1066800"/>
          </a:xfrm>
        </p:spPr>
        <p:txBody>
          <a:bodyPr/>
          <a:lstStyle/>
          <a:p>
            <a:r>
              <a:rPr lang="en-US" altLang="ko-KR" sz="3200" dirty="0">
                <a:latin typeface="Arial Black" pitchFamily="34" charset="0"/>
                <a:ea typeface="굴림" pitchFamily="50" charset="-127"/>
              </a:rPr>
              <a:t>Negative Effects of Sport Media</a:t>
            </a:r>
          </a:p>
        </p:txBody>
      </p:sp>
      <p:sp>
        <p:nvSpPr>
          <p:cNvPr id="43011" name="Rectangle 3"/>
          <p:cNvSpPr>
            <a:spLocks noGrp="1"/>
          </p:cNvSpPr>
          <p:nvPr>
            <p:ph type="body" idx="1"/>
          </p:nvPr>
        </p:nvSpPr>
        <p:spPr>
          <a:xfrm>
            <a:off x="0" y="1828800"/>
            <a:ext cx="9144000" cy="5029200"/>
          </a:xfrm>
        </p:spPr>
        <p:txBody>
          <a:bodyPr/>
          <a:lstStyle/>
          <a:p>
            <a:pPr marL="495300" indent="-495300"/>
            <a:r>
              <a:rPr lang="en-US" altLang="ko-KR" sz="2800" dirty="0">
                <a:latin typeface="Arial" charset="0"/>
                <a:ea typeface="굴림" pitchFamily="50" charset="-127"/>
              </a:rPr>
              <a:t>Rule Changes – MLB strike zone </a:t>
            </a:r>
            <a:r>
              <a:rPr lang="en-US" altLang="ko-KR" sz="2800">
                <a:latin typeface="Arial" charset="0"/>
                <a:ea typeface="굴림" pitchFamily="50" charset="-127"/>
              </a:rPr>
              <a:t>&amp; DH </a:t>
            </a:r>
            <a:r>
              <a:rPr lang="en-US" altLang="ko-KR" sz="2800" dirty="0">
                <a:latin typeface="Arial" charset="0"/>
                <a:ea typeface="굴림" pitchFamily="50" charset="-127"/>
              </a:rPr>
              <a:t>(Designated Hitter) </a:t>
            </a:r>
          </a:p>
          <a:p>
            <a:pPr marL="495300" indent="-495300">
              <a:buNone/>
            </a:pPr>
            <a:endParaRPr lang="en-US" altLang="ko-KR" sz="2800" dirty="0">
              <a:latin typeface="Arial" charset="0"/>
              <a:ea typeface="굴림" pitchFamily="50" charset="-127"/>
            </a:endParaRPr>
          </a:p>
          <a:p>
            <a:pPr marL="495300" indent="-495300"/>
            <a:r>
              <a:rPr lang="en-US" altLang="ko-KR" sz="2800" dirty="0">
                <a:latin typeface="Arial" charset="0"/>
                <a:ea typeface="굴림" pitchFamily="50" charset="-127"/>
              </a:rPr>
              <a:t>Attendance Declines Due to Televised Sport</a:t>
            </a:r>
          </a:p>
          <a:p>
            <a:pPr marL="495300" indent="-495300">
              <a:buNone/>
            </a:pPr>
            <a:endParaRPr lang="en-US" altLang="ko-KR" sz="2800" dirty="0">
              <a:latin typeface="Arial" charset="0"/>
              <a:ea typeface="굴림" pitchFamily="50" charset="-127"/>
            </a:endParaRPr>
          </a:p>
          <a:p>
            <a:pPr marL="495300" indent="-495300"/>
            <a:r>
              <a:rPr lang="en-US" altLang="ko-KR" sz="2800" dirty="0">
                <a:latin typeface="Arial" charset="0"/>
                <a:ea typeface="굴림" pitchFamily="50" charset="-127"/>
              </a:rPr>
              <a:t>Gambling</a:t>
            </a:r>
          </a:p>
          <a:p>
            <a:pPr marL="495300" indent="-495300">
              <a:buFont typeface="Symbol" pitchFamily="18" charset="2"/>
              <a:buNone/>
            </a:pPr>
            <a:endParaRPr lang="en-US" altLang="ko-KR" dirty="0">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 calcmode="lin" valueType="num">
                                      <p:cBhvr additive="base">
                                        <p:cTn id="7"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 calcmode="lin" valueType="num">
                                      <p:cBhvr additive="base">
                                        <p:cTn id="17"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5582</TotalTime>
  <Words>956</Words>
  <Application>Microsoft Macintosh PowerPoint</Application>
  <PresentationFormat>On-screen Show (4:3)</PresentationFormat>
  <Paragraphs>140</Paragraphs>
  <Slides>24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Calibri</vt:lpstr>
      <vt:lpstr>Georgia</vt:lpstr>
      <vt:lpstr>Symbol</vt:lpstr>
      <vt:lpstr>Trebuchet MS</vt:lpstr>
      <vt:lpstr>Wingdings 2</vt:lpstr>
      <vt:lpstr>Office Theme</vt:lpstr>
      <vt:lpstr>DR. SUNGICK MIN Associate Professor The State University of New York at Fredonia  University of Northern Colorado Doctor of Philosophy Degree,  Sport Administration  (2009) Doctoral Minor, Applied statistics and research methods (2009)   Dissertation : An analysis of sport reporters’ perceptions of the effectiveness of sport public relations practitioners’ influence practices in South Korea </vt:lpstr>
      <vt:lpstr>   </vt:lpstr>
      <vt:lpstr>Sports &amp;  the Media:</vt:lpstr>
      <vt:lpstr>What is Mass Media?</vt:lpstr>
      <vt:lpstr>The purpose of the Media</vt:lpstr>
      <vt:lpstr>Mass Media Structures</vt:lpstr>
      <vt:lpstr>Table 13.1</vt:lpstr>
      <vt:lpstr>Positive Effects of Sport Media</vt:lpstr>
      <vt:lpstr>Negative Effects of Sport Media</vt:lpstr>
      <vt:lpstr>Delivering the announcement</vt:lpstr>
      <vt:lpstr>Press Conferences</vt:lpstr>
      <vt:lpstr>Press Conferences</vt:lpstr>
      <vt:lpstr>Press Conferences</vt:lpstr>
      <vt:lpstr>Press releases</vt:lpstr>
      <vt:lpstr>PowerPoint Presentation</vt:lpstr>
      <vt:lpstr>Servicing the Media  at the Event Site</vt:lpstr>
      <vt:lpstr>Servicing the Media  at the Event Site (Continued)</vt:lpstr>
      <vt:lpstr>Media Center Facilities</vt:lpstr>
      <vt:lpstr>PowerPoint Presentation</vt:lpstr>
      <vt:lpstr>PowerPoint Presentation</vt:lpstr>
      <vt:lpstr>PowerPoint Presentation</vt:lpstr>
      <vt:lpstr>PowerPoint Presentation</vt:lpstr>
      <vt:lpstr>Media Center Facilities</vt:lpstr>
      <vt:lpstr>Media Center Facilities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Microsoft Office User</cp:lastModifiedBy>
  <cp:revision>264</cp:revision>
  <dcterms:created xsi:type="dcterms:W3CDTF">2009-02-08T00:39:14Z</dcterms:created>
  <dcterms:modified xsi:type="dcterms:W3CDTF">2020-10-09T18:23:12Z</dcterms:modified>
</cp:coreProperties>
</file>