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265" r:id="rId4"/>
    <p:sldId id="266" r:id="rId5"/>
    <p:sldId id="267" r:id="rId6"/>
    <p:sldId id="270" r:id="rId7"/>
    <p:sldId id="268" r:id="rId8"/>
    <p:sldId id="269" r:id="rId9"/>
    <p:sldId id="271" r:id="rId10"/>
    <p:sldId id="272" r:id="rId11"/>
    <p:sldId id="273" r:id="rId1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03" d="100"/>
          <a:sy n="103" d="100"/>
        </p:scale>
        <p:origin x="144" y="5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A9F98D-BB9A-421D-9AEC-1EDC74BD85E1}"/>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3474E9EE-E672-4283-9804-64CE07F65E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571BC51D-7706-4809-B961-2CD3041DB13E}"/>
              </a:ext>
            </a:extLst>
          </p:cNvPr>
          <p:cNvSpPr>
            <a:spLocks noGrp="1"/>
          </p:cNvSpPr>
          <p:nvPr>
            <p:ph type="dt" sz="half" idx="10"/>
          </p:nvPr>
        </p:nvSpPr>
        <p:spPr/>
        <p:txBody>
          <a:bodyPr/>
          <a:lstStyle/>
          <a:p>
            <a:fld id="{F4E821D9-A033-4193-8BB7-B6CD6AD142F3}" type="datetimeFigureOut">
              <a:rPr lang="cs-CZ" smtClean="0"/>
              <a:t>14.10.2020</a:t>
            </a:fld>
            <a:endParaRPr lang="cs-CZ"/>
          </a:p>
        </p:txBody>
      </p:sp>
      <p:sp>
        <p:nvSpPr>
          <p:cNvPr id="5" name="Zástupný symbol pro zápatí 4">
            <a:extLst>
              <a:ext uri="{FF2B5EF4-FFF2-40B4-BE49-F238E27FC236}">
                <a16:creationId xmlns:a16="http://schemas.microsoft.com/office/drawing/2014/main" id="{200A9AA6-96C1-4B4D-BC95-3D52701C8F0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6714FFB-F1C8-4B2B-9A17-5514F2B4848B}"/>
              </a:ext>
            </a:extLst>
          </p:cNvPr>
          <p:cNvSpPr>
            <a:spLocks noGrp="1"/>
          </p:cNvSpPr>
          <p:nvPr>
            <p:ph type="sldNum" sz="quarter" idx="12"/>
          </p:nvPr>
        </p:nvSpPr>
        <p:spPr/>
        <p:txBody>
          <a:bodyPr/>
          <a:lstStyle/>
          <a:p>
            <a:fld id="{AFB16512-CA10-4507-B172-6254CBA3DC10}" type="slidenum">
              <a:rPr lang="cs-CZ" smtClean="0"/>
              <a:t>‹#›</a:t>
            </a:fld>
            <a:endParaRPr lang="cs-CZ"/>
          </a:p>
        </p:txBody>
      </p:sp>
    </p:spTree>
    <p:extLst>
      <p:ext uri="{BB962C8B-B14F-4D97-AF65-F5344CB8AC3E}">
        <p14:creationId xmlns:p14="http://schemas.microsoft.com/office/powerpoint/2010/main" val="3401723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48F12A-F3C7-4576-9FE9-1310F8DC59B0}"/>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34DED719-1615-4ADA-820A-ACBF979B82DE}"/>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93FC539-1737-498F-905F-925D5E85E9E7}"/>
              </a:ext>
            </a:extLst>
          </p:cNvPr>
          <p:cNvSpPr>
            <a:spLocks noGrp="1"/>
          </p:cNvSpPr>
          <p:nvPr>
            <p:ph type="dt" sz="half" idx="10"/>
          </p:nvPr>
        </p:nvSpPr>
        <p:spPr/>
        <p:txBody>
          <a:bodyPr/>
          <a:lstStyle/>
          <a:p>
            <a:fld id="{F4E821D9-A033-4193-8BB7-B6CD6AD142F3}" type="datetimeFigureOut">
              <a:rPr lang="cs-CZ" smtClean="0"/>
              <a:t>14.10.2020</a:t>
            </a:fld>
            <a:endParaRPr lang="cs-CZ"/>
          </a:p>
        </p:txBody>
      </p:sp>
      <p:sp>
        <p:nvSpPr>
          <p:cNvPr id="5" name="Zástupný symbol pro zápatí 4">
            <a:extLst>
              <a:ext uri="{FF2B5EF4-FFF2-40B4-BE49-F238E27FC236}">
                <a16:creationId xmlns:a16="http://schemas.microsoft.com/office/drawing/2014/main" id="{6733C5F4-D98B-4478-BA32-D763883BF45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4E4B9BA-CE77-42CB-934D-AD50158B71DA}"/>
              </a:ext>
            </a:extLst>
          </p:cNvPr>
          <p:cNvSpPr>
            <a:spLocks noGrp="1"/>
          </p:cNvSpPr>
          <p:nvPr>
            <p:ph type="sldNum" sz="quarter" idx="12"/>
          </p:nvPr>
        </p:nvSpPr>
        <p:spPr/>
        <p:txBody>
          <a:bodyPr/>
          <a:lstStyle/>
          <a:p>
            <a:fld id="{AFB16512-CA10-4507-B172-6254CBA3DC10}" type="slidenum">
              <a:rPr lang="cs-CZ" smtClean="0"/>
              <a:t>‹#›</a:t>
            </a:fld>
            <a:endParaRPr lang="cs-CZ"/>
          </a:p>
        </p:txBody>
      </p:sp>
    </p:spTree>
    <p:extLst>
      <p:ext uri="{BB962C8B-B14F-4D97-AF65-F5344CB8AC3E}">
        <p14:creationId xmlns:p14="http://schemas.microsoft.com/office/powerpoint/2010/main" val="661713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93DC8A23-7F6B-4312-89F5-B647762330DE}"/>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1BB0635-21FC-45E7-B332-BBA057BE1AB4}"/>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D5EC89A-3396-47EC-B67D-3B961ECF0622}"/>
              </a:ext>
            </a:extLst>
          </p:cNvPr>
          <p:cNvSpPr>
            <a:spLocks noGrp="1"/>
          </p:cNvSpPr>
          <p:nvPr>
            <p:ph type="dt" sz="half" idx="10"/>
          </p:nvPr>
        </p:nvSpPr>
        <p:spPr/>
        <p:txBody>
          <a:bodyPr/>
          <a:lstStyle/>
          <a:p>
            <a:fld id="{F4E821D9-A033-4193-8BB7-B6CD6AD142F3}" type="datetimeFigureOut">
              <a:rPr lang="cs-CZ" smtClean="0"/>
              <a:t>14.10.2020</a:t>
            </a:fld>
            <a:endParaRPr lang="cs-CZ"/>
          </a:p>
        </p:txBody>
      </p:sp>
      <p:sp>
        <p:nvSpPr>
          <p:cNvPr id="5" name="Zástupný symbol pro zápatí 4">
            <a:extLst>
              <a:ext uri="{FF2B5EF4-FFF2-40B4-BE49-F238E27FC236}">
                <a16:creationId xmlns:a16="http://schemas.microsoft.com/office/drawing/2014/main" id="{A1C1C66E-E67A-4608-8C63-494D0519C7A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C67112D-3286-4A45-8AF6-CC515D6D46C1}"/>
              </a:ext>
            </a:extLst>
          </p:cNvPr>
          <p:cNvSpPr>
            <a:spLocks noGrp="1"/>
          </p:cNvSpPr>
          <p:nvPr>
            <p:ph type="sldNum" sz="quarter" idx="12"/>
          </p:nvPr>
        </p:nvSpPr>
        <p:spPr/>
        <p:txBody>
          <a:bodyPr/>
          <a:lstStyle/>
          <a:p>
            <a:fld id="{AFB16512-CA10-4507-B172-6254CBA3DC10}" type="slidenum">
              <a:rPr lang="cs-CZ" smtClean="0"/>
              <a:t>‹#›</a:t>
            </a:fld>
            <a:endParaRPr lang="cs-CZ"/>
          </a:p>
        </p:txBody>
      </p:sp>
    </p:spTree>
    <p:extLst>
      <p:ext uri="{BB962C8B-B14F-4D97-AF65-F5344CB8AC3E}">
        <p14:creationId xmlns:p14="http://schemas.microsoft.com/office/powerpoint/2010/main" val="1861676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5490ED-57B2-4C99-93E6-63FA4460FE45}"/>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7FA14A7-6A31-4CED-A4A2-2B093633250D}"/>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934EC0-F81C-4C0E-ABD8-4E57DA5958DB}"/>
              </a:ext>
            </a:extLst>
          </p:cNvPr>
          <p:cNvSpPr>
            <a:spLocks noGrp="1"/>
          </p:cNvSpPr>
          <p:nvPr>
            <p:ph type="dt" sz="half" idx="10"/>
          </p:nvPr>
        </p:nvSpPr>
        <p:spPr/>
        <p:txBody>
          <a:bodyPr/>
          <a:lstStyle/>
          <a:p>
            <a:fld id="{F4E821D9-A033-4193-8BB7-B6CD6AD142F3}" type="datetimeFigureOut">
              <a:rPr lang="cs-CZ" smtClean="0"/>
              <a:t>14.10.2020</a:t>
            </a:fld>
            <a:endParaRPr lang="cs-CZ"/>
          </a:p>
        </p:txBody>
      </p:sp>
      <p:sp>
        <p:nvSpPr>
          <p:cNvPr id="5" name="Zástupný symbol pro zápatí 4">
            <a:extLst>
              <a:ext uri="{FF2B5EF4-FFF2-40B4-BE49-F238E27FC236}">
                <a16:creationId xmlns:a16="http://schemas.microsoft.com/office/drawing/2014/main" id="{2BAB729C-CB92-4661-8520-DA84F6F852C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9582258-222C-4A7F-B18C-79BB6356DF88}"/>
              </a:ext>
            </a:extLst>
          </p:cNvPr>
          <p:cNvSpPr>
            <a:spLocks noGrp="1"/>
          </p:cNvSpPr>
          <p:nvPr>
            <p:ph type="sldNum" sz="quarter" idx="12"/>
          </p:nvPr>
        </p:nvSpPr>
        <p:spPr/>
        <p:txBody>
          <a:bodyPr/>
          <a:lstStyle/>
          <a:p>
            <a:fld id="{AFB16512-CA10-4507-B172-6254CBA3DC10}" type="slidenum">
              <a:rPr lang="cs-CZ" smtClean="0"/>
              <a:t>‹#›</a:t>
            </a:fld>
            <a:endParaRPr lang="cs-CZ"/>
          </a:p>
        </p:txBody>
      </p:sp>
    </p:spTree>
    <p:extLst>
      <p:ext uri="{BB962C8B-B14F-4D97-AF65-F5344CB8AC3E}">
        <p14:creationId xmlns:p14="http://schemas.microsoft.com/office/powerpoint/2010/main" val="3497895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A23688-0474-440E-B633-CC5B444FA483}"/>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3B346A9B-5DB2-45D6-AB8F-51D8EBFA0A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9DD75D44-AA50-4675-A279-088B26632B1D}"/>
              </a:ext>
            </a:extLst>
          </p:cNvPr>
          <p:cNvSpPr>
            <a:spLocks noGrp="1"/>
          </p:cNvSpPr>
          <p:nvPr>
            <p:ph type="dt" sz="half" idx="10"/>
          </p:nvPr>
        </p:nvSpPr>
        <p:spPr/>
        <p:txBody>
          <a:bodyPr/>
          <a:lstStyle/>
          <a:p>
            <a:fld id="{F4E821D9-A033-4193-8BB7-B6CD6AD142F3}" type="datetimeFigureOut">
              <a:rPr lang="cs-CZ" smtClean="0"/>
              <a:t>14.10.2020</a:t>
            </a:fld>
            <a:endParaRPr lang="cs-CZ"/>
          </a:p>
        </p:txBody>
      </p:sp>
      <p:sp>
        <p:nvSpPr>
          <p:cNvPr id="5" name="Zástupný symbol pro zápatí 4">
            <a:extLst>
              <a:ext uri="{FF2B5EF4-FFF2-40B4-BE49-F238E27FC236}">
                <a16:creationId xmlns:a16="http://schemas.microsoft.com/office/drawing/2014/main" id="{CFD14DE6-62B2-4753-A626-A4E23E31C93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30CA513-6505-4719-BBED-0EB36DFA6D61}"/>
              </a:ext>
            </a:extLst>
          </p:cNvPr>
          <p:cNvSpPr>
            <a:spLocks noGrp="1"/>
          </p:cNvSpPr>
          <p:nvPr>
            <p:ph type="sldNum" sz="quarter" idx="12"/>
          </p:nvPr>
        </p:nvSpPr>
        <p:spPr/>
        <p:txBody>
          <a:bodyPr/>
          <a:lstStyle/>
          <a:p>
            <a:fld id="{AFB16512-CA10-4507-B172-6254CBA3DC10}" type="slidenum">
              <a:rPr lang="cs-CZ" smtClean="0"/>
              <a:t>‹#›</a:t>
            </a:fld>
            <a:endParaRPr lang="cs-CZ"/>
          </a:p>
        </p:txBody>
      </p:sp>
    </p:spTree>
    <p:extLst>
      <p:ext uri="{BB962C8B-B14F-4D97-AF65-F5344CB8AC3E}">
        <p14:creationId xmlns:p14="http://schemas.microsoft.com/office/powerpoint/2010/main" val="2358907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B7E224-2871-4C6B-8661-7F793D17A8A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138A0B02-E22A-4DA7-B56D-27205F44199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BBF46742-3B0E-45C7-BB1D-DF9836C78A88}"/>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B5094C85-A6AD-46A7-B3BA-E485D2E2B3F2}"/>
              </a:ext>
            </a:extLst>
          </p:cNvPr>
          <p:cNvSpPr>
            <a:spLocks noGrp="1"/>
          </p:cNvSpPr>
          <p:nvPr>
            <p:ph type="dt" sz="half" idx="10"/>
          </p:nvPr>
        </p:nvSpPr>
        <p:spPr/>
        <p:txBody>
          <a:bodyPr/>
          <a:lstStyle/>
          <a:p>
            <a:fld id="{F4E821D9-A033-4193-8BB7-B6CD6AD142F3}" type="datetimeFigureOut">
              <a:rPr lang="cs-CZ" smtClean="0"/>
              <a:t>14.10.2020</a:t>
            </a:fld>
            <a:endParaRPr lang="cs-CZ"/>
          </a:p>
        </p:txBody>
      </p:sp>
      <p:sp>
        <p:nvSpPr>
          <p:cNvPr id="6" name="Zástupný symbol pro zápatí 5">
            <a:extLst>
              <a:ext uri="{FF2B5EF4-FFF2-40B4-BE49-F238E27FC236}">
                <a16:creationId xmlns:a16="http://schemas.microsoft.com/office/drawing/2014/main" id="{FF7D8534-8C00-4C0C-BE96-BCD2495B36F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1C289E4-75EE-47C0-81AB-CD3EE3F4C8F1}"/>
              </a:ext>
            </a:extLst>
          </p:cNvPr>
          <p:cNvSpPr>
            <a:spLocks noGrp="1"/>
          </p:cNvSpPr>
          <p:nvPr>
            <p:ph type="sldNum" sz="quarter" idx="12"/>
          </p:nvPr>
        </p:nvSpPr>
        <p:spPr/>
        <p:txBody>
          <a:bodyPr/>
          <a:lstStyle/>
          <a:p>
            <a:fld id="{AFB16512-CA10-4507-B172-6254CBA3DC10}" type="slidenum">
              <a:rPr lang="cs-CZ" smtClean="0"/>
              <a:t>‹#›</a:t>
            </a:fld>
            <a:endParaRPr lang="cs-CZ"/>
          </a:p>
        </p:txBody>
      </p:sp>
    </p:spTree>
    <p:extLst>
      <p:ext uri="{BB962C8B-B14F-4D97-AF65-F5344CB8AC3E}">
        <p14:creationId xmlns:p14="http://schemas.microsoft.com/office/powerpoint/2010/main" val="1067270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68D180-C17A-4297-984A-0212BE68E406}"/>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94E897C5-6347-4B64-98BB-B33BBD5936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F861DF62-1EEE-4FB0-B712-0BD93BEF671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CC59F4D5-7A03-4710-AD12-3BDB33672C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51DABEDE-D102-411A-B8B2-9A54639AAF9A}"/>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0E3466E9-8C38-4127-9BDE-D9F38E959A7E}"/>
              </a:ext>
            </a:extLst>
          </p:cNvPr>
          <p:cNvSpPr>
            <a:spLocks noGrp="1"/>
          </p:cNvSpPr>
          <p:nvPr>
            <p:ph type="dt" sz="half" idx="10"/>
          </p:nvPr>
        </p:nvSpPr>
        <p:spPr/>
        <p:txBody>
          <a:bodyPr/>
          <a:lstStyle/>
          <a:p>
            <a:fld id="{F4E821D9-A033-4193-8BB7-B6CD6AD142F3}" type="datetimeFigureOut">
              <a:rPr lang="cs-CZ" smtClean="0"/>
              <a:t>14.10.2020</a:t>
            </a:fld>
            <a:endParaRPr lang="cs-CZ"/>
          </a:p>
        </p:txBody>
      </p:sp>
      <p:sp>
        <p:nvSpPr>
          <p:cNvPr id="8" name="Zástupný symbol pro zápatí 7">
            <a:extLst>
              <a:ext uri="{FF2B5EF4-FFF2-40B4-BE49-F238E27FC236}">
                <a16:creationId xmlns:a16="http://schemas.microsoft.com/office/drawing/2014/main" id="{8D0672C9-96BB-4539-AAF5-8F2A074D2661}"/>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F6FA505A-F7A8-4CE0-8F6B-E3199091D5C4}"/>
              </a:ext>
            </a:extLst>
          </p:cNvPr>
          <p:cNvSpPr>
            <a:spLocks noGrp="1"/>
          </p:cNvSpPr>
          <p:nvPr>
            <p:ph type="sldNum" sz="quarter" idx="12"/>
          </p:nvPr>
        </p:nvSpPr>
        <p:spPr/>
        <p:txBody>
          <a:bodyPr/>
          <a:lstStyle/>
          <a:p>
            <a:fld id="{AFB16512-CA10-4507-B172-6254CBA3DC10}" type="slidenum">
              <a:rPr lang="cs-CZ" smtClean="0"/>
              <a:t>‹#›</a:t>
            </a:fld>
            <a:endParaRPr lang="cs-CZ"/>
          </a:p>
        </p:txBody>
      </p:sp>
    </p:spTree>
    <p:extLst>
      <p:ext uri="{BB962C8B-B14F-4D97-AF65-F5344CB8AC3E}">
        <p14:creationId xmlns:p14="http://schemas.microsoft.com/office/powerpoint/2010/main" val="2645696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983F4F-D070-4409-A48C-244FF36850B2}"/>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4F8BE1A2-F2E1-4CF6-99AE-3E99EAE99305}"/>
              </a:ext>
            </a:extLst>
          </p:cNvPr>
          <p:cNvSpPr>
            <a:spLocks noGrp="1"/>
          </p:cNvSpPr>
          <p:nvPr>
            <p:ph type="dt" sz="half" idx="10"/>
          </p:nvPr>
        </p:nvSpPr>
        <p:spPr/>
        <p:txBody>
          <a:bodyPr/>
          <a:lstStyle/>
          <a:p>
            <a:fld id="{F4E821D9-A033-4193-8BB7-B6CD6AD142F3}" type="datetimeFigureOut">
              <a:rPr lang="cs-CZ" smtClean="0"/>
              <a:t>14.10.2020</a:t>
            </a:fld>
            <a:endParaRPr lang="cs-CZ"/>
          </a:p>
        </p:txBody>
      </p:sp>
      <p:sp>
        <p:nvSpPr>
          <p:cNvPr id="4" name="Zástupný symbol pro zápatí 3">
            <a:extLst>
              <a:ext uri="{FF2B5EF4-FFF2-40B4-BE49-F238E27FC236}">
                <a16:creationId xmlns:a16="http://schemas.microsoft.com/office/drawing/2014/main" id="{0C4DE70D-BC10-44CE-A63D-004CE2EC4BE8}"/>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46D36C86-BD7E-49E2-99B0-822569202A0A}"/>
              </a:ext>
            </a:extLst>
          </p:cNvPr>
          <p:cNvSpPr>
            <a:spLocks noGrp="1"/>
          </p:cNvSpPr>
          <p:nvPr>
            <p:ph type="sldNum" sz="quarter" idx="12"/>
          </p:nvPr>
        </p:nvSpPr>
        <p:spPr/>
        <p:txBody>
          <a:bodyPr/>
          <a:lstStyle/>
          <a:p>
            <a:fld id="{AFB16512-CA10-4507-B172-6254CBA3DC10}" type="slidenum">
              <a:rPr lang="cs-CZ" smtClean="0"/>
              <a:t>‹#›</a:t>
            </a:fld>
            <a:endParaRPr lang="cs-CZ"/>
          </a:p>
        </p:txBody>
      </p:sp>
    </p:spTree>
    <p:extLst>
      <p:ext uri="{BB962C8B-B14F-4D97-AF65-F5344CB8AC3E}">
        <p14:creationId xmlns:p14="http://schemas.microsoft.com/office/powerpoint/2010/main" val="2844139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6931CCAA-973E-4D76-A407-A38C3183E262}"/>
              </a:ext>
            </a:extLst>
          </p:cNvPr>
          <p:cNvSpPr>
            <a:spLocks noGrp="1"/>
          </p:cNvSpPr>
          <p:nvPr>
            <p:ph type="dt" sz="half" idx="10"/>
          </p:nvPr>
        </p:nvSpPr>
        <p:spPr/>
        <p:txBody>
          <a:bodyPr/>
          <a:lstStyle/>
          <a:p>
            <a:fld id="{F4E821D9-A033-4193-8BB7-B6CD6AD142F3}" type="datetimeFigureOut">
              <a:rPr lang="cs-CZ" smtClean="0"/>
              <a:t>14.10.2020</a:t>
            </a:fld>
            <a:endParaRPr lang="cs-CZ"/>
          </a:p>
        </p:txBody>
      </p:sp>
      <p:sp>
        <p:nvSpPr>
          <p:cNvPr id="3" name="Zástupný symbol pro zápatí 2">
            <a:extLst>
              <a:ext uri="{FF2B5EF4-FFF2-40B4-BE49-F238E27FC236}">
                <a16:creationId xmlns:a16="http://schemas.microsoft.com/office/drawing/2014/main" id="{D7DA51CC-99A2-4EBB-B766-20AC54C7389E}"/>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E5F51094-9A9F-4464-849A-74805C4DAB91}"/>
              </a:ext>
            </a:extLst>
          </p:cNvPr>
          <p:cNvSpPr>
            <a:spLocks noGrp="1"/>
          </p:cNvSpPr>
          <p:nvPr>
            <p:ph type="sldNum" sz="quarter" idx="12"/>
          </p:nvPr>
        </p:nvSpPr>
        <p:spPr/>
        <p:txBody>
          <a:bodyPr/>
          <a:lstStyle/>
          <a:p>
            <a:fld id="{AFB16512-CA10-4507-B172-6254CBA3DC10}" type="slidenum">
              <a:rPr lang="cs-CZ" smtClean="0"/>
              <a:t>‹#›</a:t>
            </a:fld>
            <a:endParaRPr lang="cs-CZ"/>
          </a:p>
        </p:txBody>
      </p:sp>
    </p:spTree>
    <p:extLst>
      <p:ext uri="{BB962C8B-B14F-4D97-AF65-F5344CB8AC3E}">
        <p14:creationId xmlns:p14="http://schemas.microsoft.com/office/powerpoint/2010/main" val="945073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B10772-ADEA-46FA-A5D2-75046EEE0D9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20DB16A4-FD1B-41C9-84F1-6111EE4495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E928DD38-0A88-4CB9-B8E4-19670E87E2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2CB8F9C0-8EEA-41B8-88D0-21236550EC87}"/>
              </a:ext>
            </a:extLst>
          </p:cNvPr>
          <p:cNvSpPr>
            <a:spLocks noGrp="1"/>
          </p:cNvSpPr>
          <p:nvPr>
            <p:ph type="dt" sz="half" idx="10"/>
          </p:nvPr>
        </p:nvSpPr>
        <p:spPr/>
        <p:txBody>
          <a:bodyPr/>
          <a:lstStyle/>
          <a:p>
            <a:fld id="{F4E821D9-A033-4193-8BB7-B6CD6AD142F3}" type="datetimeFigureOut">
              <a:rPr lang="cs-CZ" smtClean="0"/>
              <a:t>14.10.2020</a:t>
            </a:fld>
            <a:endParaRPr lang="cs-CZ"/>
          </a:p>
        </p:txBody>
      </p:sp>
      <p:sp>
        <p:nvSpPr>
          <p:cNvPr id="6" name="Zástupný symbol pro zápatí 5">
            <a:extLst>
              <a:ext uri="{FF2B5EF4-FFF2-40B4-BE49-F238E27FC236}">
                <a16:creationId xmlns:a16="http://schemas.microsoft.com/office/drawing/2014/main" id="{90592385-0DBA-4CAF-A28F-C001722AFF1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E5EF085-739A-4A35-89E5-4BBC4656F109}"/>
              </a:ext>
            </a:extLst>
          </p:cNvPr>
          <p:cNvSpPr>
            <a:spLocks noGrp="1"/>
          </p:cNvSpPr>
          <p:nvPr>
            <p:ph type="sldNum" sz="quarter" idx="12"/>
          </p:nvPr>
        </p:nvSpPr>
        <p:spPr/>
        <p:txBody>
          <a:bodyPr/>
          <a:lstStyle/>
          <a:p>
            <a:fld id="{AFB16512-CA10-4507-B172-6254CBA3DC10}" type="slidenum">
              <a:rPr lang="cs-CZ" smtClean="0"/>
              <a:t>‹#›</a:t>
            </a:fld>
            <a:endParaRPr lang="cs-CZ"/>
          </a:p>
        </p:txBody>
      </p:sp>
    </p:spTree>
    <p:extLst>
      <p:ext uri="{BB962C8B-B14F-4D97-AF65-F5344CB8AC3E}">
        <p14:creationId xmlns:p14="http://schemas.microsoft.com/office/powerpoint/2010/main" val="141803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6A82F6-FAF8-4011-A012-2AAF822EA399}"/>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011A538-8769-4A62-A978-78E79AB8E1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A70A2B37-A0A3-48FD-AF59-6427D3CA7E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0FA678E-54B0-48E9-999F-1F0BC77A3282}"/>
              </a:ext>
            </a:extLst>
          </p:cNvPr>
          <p:cNvSpPr>
            <a:spLocks noGrp="1"/>
          </p:cNvSpPr>
          <p:nvPr>
            <p:ph type="dt" sz="half" idx="10"/>
          </p:nvPr>
        </p:nvSpPr>
        <p:spPr/>
        <p:txBody>
          <a:bodyPr/>
          <a:lstStyle/>
          <a:p>
            <a:fld id="{F4E821D9-A033-4193-8BB7-B6CD6AD142F3}" type="datetimeFigureOut">
              <a:rPr lang="cs-CZ" smtClean="0"/>
              <a:t>14.10.2020</a:t>
            </a:fld>
            <a:endParaRPr lang="cs-CZ"/>
          </a:p>
        </p:txBody>
      </p:sp>
      <p:sp>
        <p:nvSpPr>
          <p:cNvPr id="6" name="Zástupný symbol pro zápatí 5">
            <a:extLst>
              <a:ext uri="{FF2B5EF4-FFF2-40B4-BE49-F238E27FC236}">
                <a16:creationId xmlns:a16="http://schemas.microsoft.com/office/drawing/2014/main" id="{DAE8694A-4EE3-42C0-91A5-31876D0115C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2F0C9D5-E7FB-47C0-BB31-31A2C860D382}"/>
              </a:ext>
            </a:extLst>
          </p:cNvPr>
          <p:cNvSpPr>
            <a:spLocks noGrp="1"/>
          </p:cNvSpPr>
          <p:nvPr>
            <p:ph type="sldNum" sz="quarter" idx="12"/>
          </p:nvPr>
        </p:nvSpPr>
        <p:spPr/>
        <p:txBody>
          <a:bodyPr/>
          <a:lstStyle/>
          <a:p>
            <a:fld id="{AFB16512-CA10-4507-B172-6254CBA3DC10}" type="slidenum">
              <a:rPr lang="cs-CZ" smtClean="0"/>
              <a:t>‹#›</a:t>
            </a:fld>
            <a:endParaRPr lang="cs-CZ"/>
          </a:p>
        </p:txBody>
      </p:sp>
    </p:spTree>
    <p:extLst>
      <p:ext uri="{BB962C8B-B14F-4D97-AF65-F5344CB8AC3E}">
        <p14:creationId xmlns:p14="http://schemas.microsoft.com/office/powerpoint/2010/main" val="1150183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05DD9E55-B55E-4C0E-AAF3-0A2DFBE3E3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43133E06-5BF0-4350-98F0-F3D0F227BF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9028E5B-3BDB-47A4-B7FB-CA73F3AA23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E821D9-A033-4193-8BB7-B6CD6AD142F3}" type="datetimeFigureOut">
              <a:rPr lang="cs-CZ" smtClean="0"/>
              <a:t>14.10.2020</a:t>
            </a:fld>
            <a:endParaRPr lang="cs-CZ"/>
          </a:p>
        </p:txBody>
      </p:sp>
      <p:sp>
        <p:nvSpPr>
          <p:cNvPr id="5" name="Zástupný symbol pro zápatí 4">
            <a:extLst>
              <a:ext uri="{FF2B5EF4-FFF2-40B4-BE49-F238E27FC236}">
                <a16:creationId xmlns:a16="http://schemas.microsoft.com/office/drawing/2014/main" id="{F7F0DB37-8D49-4CE1-B309-8C8B6A021F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C8D8E319-01B0-4AAF-A018-7AE9A0DF61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B16512-CA10-4507-B172-6254CBA3DC10}" type="slidenum">
              <a:rPr lang="cs-CZ" smtClean="0"/>
              <a:t>‹#›</a:t>
            </a:fld>
            <a:endParaRPr lang="cs-CZ"/>
          </a:p>
        </p:txBody>
      </p:sp>
    </p:spTree>
    <p:extLst>
      <p:ext uri="{BB962C8B-B14F-4D97-AF65-F5344CB8AC3E}">
        <p14:creationId xmlns:p14="http://schemas.microsoft.com/office/powerpoint/2010/main" val="28992870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srn.com/abstract=1857331" TargetMode="External"/><Relationship Id="rId2" Type="http://schemas.openxmlformats.org/officeDocument/2006/relationships/hyperlink" Target="http://ontourism.online/index.php/jots/article/view/28"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9708D7-9540-4740-9BFC-3BED03CA898E}"/>
              </a:ext>
            </a:extLst>
          </p:cNvPr>
          <p:cNvSpPr>
            <a:spLocks noGrp="1"/>
          </p:cNvSpPr>
          <p:nvPr>
            <p:ph type="title"/>
          </p:nvPr>
        </p:nvSpPr>
        <p:spPr>
          <a:xfrm>
            <a:off x="838200" y="529389"/>
            <a:ext cx="10515600" cy="1161299"/>
          </a:xfrm>
        </p:spPr>
        <p:txBody>
          <a:bodyPr>
            <a:normAutofit fontScale="90000"/>
          </a:bodyPr>
          <a:lstStyle/>
          <a:p>
            <a:pPr algn="ctr"/>
            <a:r>
              <a:rPr lang="en-US" sz="2700" dirty="0"/>
              <a:t>SOME SELECTED HISTORICAL AND PHILOSOPHICAL ASPECTS OF THE PRINCIPLES OF KALOKAGATHIA AND ARETĒ IN THE MIRROR OF MODERN SPORTS  </a:t>
            </a:r>
            <a:br>
              <a:rPr lang="cs-CZ" dirty="0"/>
            </a:br>
            <a:endParaRPr lang="cs-CZ" dirty="0"/>
          </a:p>
        </p:txBody>
      </p:sp>
      <p:sp>
        <p:nvSpPr>
          <p:cNvPr id="3" name="Zástupný symbol pro obsah 2">
            <a:extLst>
              <a:ext uri="{FF2B5EF4-FFF2-40B4-BE49-F238E27FC236}">
                <a16:creationId xmlns:a16="http://schemas.microsoft.com/office/drawing/2014/main" id="{8514108F-BD3D-412E-A487-D1C7578D8D37}"/>
              </a:ext>
            </a:extLst>
          </p:cNvPr>
          <p:cNvSpPr>
            <a:spLocks noGrp="1"/>
          </p:cNvSpPr>
          <p:nvPr>
            <p:ph idx="1"/>
          </p:nvPr>
        </p:nvSpPr>
        <p:spPr>
          <a:xfrm>
            <a:off x="561474" y="1825625"/>
            <a:ext cx="10792326" cy="4783722"/>
          </a:xfrm>
        </p:spPr>
        <p:txBody>
          <a:bodyPr>
            <a:normAutofit fontScale="70000" lnSpcReduction="20000"/>
          </a:bodyPr>
          <a:lstStyle/>
          <a:p>
            <a:pPr marL="0" indent="0" algn="ctr">
              <a:buNone/>
            </a:pPr>
            <a:r>
              <a:rPr lang="cs-CZ" dirty="0" err="1"/>
              <a:t>Introduction</a:t>
            </a:r>
            <a:endParaRPr lang="cs-CZ" dirty="0"/>
          </a:p>
          <a:p>
            <a:r>
              <a:rPr lang="en-US" dirty="0"/>
              <a:t>Within the literature published after 2000, we can find a lot of critical studies concerning the contemporary situation of the Olympic Games. Both summer and winter Olympics still present very prestigious events. They also present a kind of challenge for some big cities to become candidates for </a:t>
            </a:r>
            <a:r>
              <a:rPr lang="en-US" b="1" dirty="0"/>
              <a:t>hosting</a:t>
            </a:r>
            <a:r>
              <a:rPr lang="en-US" dirty="0"/>
              <a:t> the Olympics </a:t>
            </a:r>
            <a:r>
              <a:rPr lang="cs-CZ" dirty="0"/>
              <a:t>(Kubo, 2014; Rose &amp; </a:t>
            </a:r>
            <a:r>
              <a:rPr lang="cs-CZ" dirty="0" err="1"/>
              <a:t>Spiegel</a:t>
            </a:r>
            <a:r>
              <a:rPr lang="cs-CZ" dirty="0"/>
              <a:t>, 2011)</a:t>
            </a:r>
            <a:r>
              <a:rPr lang="en-US" dirty="0"/>
              <a:t>. On the other hand, a great range of aspects (or better, pros and cons) is considered these days more carefully and more critically than fifteen (or twenty) years ago. During the process of deciding whether to become candidates, the </a:t>
            </a:r>
            <a:r>
              <a:rPr lang="en-US" b="1" dirty="0"/>
              <a:t>economic</a:t>
            </a:r>
            <a:r>
              <a:rPr lang="en-US" dirty="0"/>
              <a:t> aspects play the most important role (</a:t>
            </a:r>
            <a:r>
              <a:rPr lang="cs-CZ" dirty="0" err="1"/>
              <a:t>Austermann</a:t>
            </a:r>
            <a:r>
              <a:rPr lang="cs-CZ" dirty="0"/>
              <a:t> &amp; </a:t>
            </a:r>
            <a:r>
              <a:rPr lang="cs-CZ" dirty="0" err="1"/>
              <a:t>Wassong</a:t>
            </a:r>
            <a:r>
              <a:rPr lang="cs-CZ" dirty="0"/>
              <a:t>, 2014; </a:t>
            </a:r>
            <a:r>
              <a:rPr lang="cs-CZ" dirty="0" err="1"/>
              <a:t>Madden</a:t>
            </a:r>
            <a:r>
              <a:rPr lang="cs-CZ" dirty="0"/>
              <a:t>, 2002). </a:t>
            </a:r>
            <a:r>
              <a:rPr lang="en-US" dirty="0"/>
              <a:t>However, not just economic profit has to be considered; there are many other approaches and viewpoints – </a:t>
            </a:r>
            <a:r>
              <a:rPr lang="en-US" b="1" dirty="0"/>
              <a:t>environmental</a:t>
            </a:r>
            <a:r>
              <a:rPr lang="en-US" dirty="0"/>
              <a:t> (</a:t>
            </a:r>
            <a:r>
              <a:rPr lang="en-US" dirty="0" err="1"/>
              <a:t>Konstantaki</a:t>
            </a:r>
            <a:r>
              <a:rPr lang="en-US" dirty="0"/>
              <a:t>, 2018), </a:t>
            </a:r>
            <a:r>
              <a:rPr lang="en-US" b="1" dirty="0"/>
              <a:t>political</a:t>
            </a:r>
            <a:r>
              <a:rPr lang="en-US" dirty="0"/>
              <a:t> </a:t>
            </a:r>
            <a:r>
              <a:rPr lang="cs-CZ" dirty="0"/>
              <a:t>(</a:t>
            </a:r>
            <a:r>
              <a:rPr lang="cs-CZ" dirty="0" err="1"/>
              <a:t>Heine</a:t>
            </a:r>
            <a:r>
              <a:rPr lang="cs-CZ" dirty="0"/>
              <a:t>, 2018; </a:t>
            </a:r>
            <a:r>
              <a:rPr lang="cs-CZ" dirty="0" err="1"/>
              <a:t>Reid</a:t>
            </a:r>
            <a:r>
              <a:rPr lang="cs-CZ" dirty="0"/>
              <a:t>, 2012)</a:t>
            </a:r>
            <a:r>
              <a:rPr lang="en-US" dirty="0"/>
              <a:t>, </a:t>
            </a:r>
            <a:r>
              <a:rPr lang="en-US" b="1" dirty="0"/>
              <a:t>social</a:t>
            </a:r>
            <a:r>
              <a:rPr lang="en-US" dirty="0"/>
              <a:t> </a:t>
            </a:r>
            <a:r>
              <a:rPr lang="cs-CZ" dirty="0"/>
              <a:t>(</a:t>
            </a:r>
            <a:r>
              <a:rPr lang="cs-CZ" dirty="0" err="1"/>
              <a:t>Tomlinson</a:t>
            </a:r>
            <a:r>
              <a:rPr lang="cs-CZ" dirty="0"/>
              <a:t>, 2014)</a:t>
            </a:r>
            <a:r>
              <a:rPr lang="en-US" dirty="0"/>
              <a:t>, and </a:t>
            </a:r>
            <a:r>
              <a:rPr lang="en-US" b="1" dirty="0"/>
              <a:t>cultural</a:t>
            </a:r>
            <a:r>
              <a:rPr lang="en-US" dirty="0"/>
              <a:t> </a:t>
            </a:r>
            <a:r>
              <a:rPr lang="cs-CZ" dirty="0"/>
              <a:t>(</a:t>
            </a:r>
            <a:r>
              <a:rPr lang="cs-CZ" dirty="0" err="1"/>
              <a:t>McNamee</a:t>
            </a:r>
            <a:r>
              <a:rPr lang="cs-CZ" dirty="0"/>
              <a:t>, 2006; Parry, 2006)</a:t>
            </a:r>
            <a:r>
              <a:rPr lang="en-US" dirty="0"/>
              <a:t>.</a:t>
            </a:r>
            <a:endParaRPr lang="cs-CZ" dirty="0"/>
          </a:p>
          <a:p>
            <a:endParaRPr lang="cs-CZ" dirty="0"/>
          </a:p>
          <a:p>
            <a:r>
              <a:rPr lang="en-US" dirty="0"/>
              <a:t>Diversity of approaches and plurality of discourses concerning the Olympics are caused, or at least strengthened, by some postmodern philosophical and ideological streams in which the “world of sport” presents a bit controversial topic. There is something like a gap formed by the rapid development of modern professional sports during the second half of the 20</a:t>
            </a:r>
            <a:r>
              <a:rPr lang="en-US" baseline="30000" dirty="0"/>
              <a:t>th</a:t>
            </a:r>
            <a:r>
              <a:rPr lang="en-US" dirty="0"/>
              <a:t> century and deepened at the beginning of the 21</a:t>
            </a:r>
            <a:r>
              <a:rPr lang="en-US" baseline="30000" dirty="0"/>
              <a:t>st</a:t>
            </a:r>
            <a:r>
              <a:rPr lang="en-US" dirty="0"/>
              <a:t> century. </a:t>
            </a:r>
            <a:r>
              <a:rPr lang="en-US" b="1" dirty="0"/>
              <a:t>The point of this gap consists of goals and establishing of modern professional sports in comparison to the principles of the ancient Olympic Games. </a:t>
            </a:r>
            <a:endParaRPr lang="cs-CZ" b="1" dirty="0"/>
          </a:p>
          <a:p>
            <a:endParaRPr lang="cs-CZ" dirty="0"/>
          </a:p>
        </p:txBody>
      </p:sp>
    </p:spTree>
    <p:extLst>
      <p:ext uri="{BB962C8B-B14F-4D97-AF65-F5344CB8AC3E}">
        <p14:creationId xmlns:p14="http://schemas.microsoft.com/office/powerpoint/2010/main" val="18813700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8B1B06-D9D2-4D33-A795-8885CEBA859B}"/>
              </a:ext>
            </a:extLst>
          </p:cNvPr>
          <p:cNvSpPr>
            <a:spLocks noGrp="1"/>
          </p:cNvSpPr>
          <p:nvPr>
            <p:ph type="title"/>
          </p:nvPr>
        </p:nvSpPr>
        <p:spPr/>
        <p:txBody>
          <a:bodyPr>
            <a:normAutofit/>
          </a:bodyPr>
          <a:lstStyle/>
          <a:p>
            <a:pPr algn="ctr"/>
            <a:r>
              <a:rPr lang="cs-CZ" sz="3200" dirty="0" err="1"/>
              <a:t>Conclusions</a:t>
            </a:r>
            <a:endParaRPr lang="cs-CZ" sz="3200" dirty="0"/>
          </a:p>
        </p:txBody>
      </p:sp>
      <p:sp>
        <p:nvSpPr>
          <p:cNvPr id="3" name="Zástupný symbol pro obsah 2">
            <a:extLst>
              <a:ext uri="{FF2B5EF4-FFF2-40B4-BE49-F238E27FC236}">
                <a16:creationId xmlns:a16="http://schemas.microsoft.com/office/drawing/2014/main" id="{CA7E512E-0379-4CD1-9EC0-2C847D3D9EDC}"/>
              </a:ext>
            </a:extLst>
          </p:cNvPr>
          <p:cNvSpPr>
            <a:spLocks noGrp="1"/>
          </p:cNvSpPr>
          <p:nvPr>
            <p:ph idx="1"/>
          </p:nvPr>
        </p:nvSpPr>
        <p:spPr/>
        <p:txBody>
          <a:bodyPr>
            <a:normAutofit fontScale="77500" lnSpcReduction="20000"/>
          </a:bodyPr>
          <a:lstStyle/>
          <a:p>
            <a:pPr marL="0" indent="0">
              <a:buNone/>
            </a:pPr>
            <a:r>
              <a:rPr lang="en-GB" dirty="0"/>
              <a:t> </a:t>
            </a:r>
            <a:endParaRPr lang="cs-CZ" dirty="0"/>
          </a:p>
          <a:p>
            <a:r>
              <a:rPr lang="en-GB" dirty="0"/>
              <a:t> The aim of this short paper is quite modest. We argue that the concept of Olympism contains many very useful and valuable ideas. There are </a:t>
            </a:r>
            <a:r>
              <a:rPr lang="en-GB" b="1" dirty="0"/>
              <a:t>a lot of positive things </a:t>
            </a:r>
            <a:r>
              <a:rPr lang="en-GB" dirty="0"/>
              <a:t>which Olympism can offer even these days when the elite sport is mainly made up of professionals. </a:t>
            </a:r>
            <a:endParaRPr lang="cs-CZ" dirty="0"/>
          </a:p>
          <a:p>
            <a:r>
              <a:rPr lang="en-GB" dirty="0"/>
              <a:t>On the other hand, we guess that we should notice some problems which are (in our opinion) caused by </a:t>
            </a:r>
            <a:r>
              <a:rPr lang="en-GB" b="1" dirty="0"/>
              <a:t>pretending that sports have the same face </a:t>
            </a:r>
            <a:r>
              <a:rPr lang="en-GB" dirty="0"/>
              <a:t>as in the Coubertin´s times. </a:t>
            </a:r>
            <a:endParaRPr lang="cs-CZ" dirty="0"/>
          </a:p>
          <a:p>
            <a:r>
              <a:rPr lang="en-GB" dirty="0"/>
              <a:t>No matter how this position could provide </a:t>
            </a:r>
            <a:r>
              <a:rPr lang="en-GB" b="1" dirty="0"/>
              <a:t>some marketing profits</a:t>
            </a:r>
            <a:r>
              <a:rPr lang="en-GB" dirty="0"/>
              <a:t>, we argue that now (in 2019) it is the proper time </a:t>
            </a:r>
            <a:r>
              <a:rPr lang="en-GB" b="1" dirty="0"/>
              <a:t>to admit that the principles of aretē and kalokagathia can hardly find a place </a:t>
            </a:r>
            <a:r>
              <a:rPr lang="en-GB" dirty="0"/>
              <a:t>in the real settings of the Olympic Games. We tried to mention at least some arguments why these two principles become more and more incompatible with establishing of modern sports.</a:t>
            </a:r>
            <a:endParaRPr lang="cs-CZ" dirty="0"/>
          </a:p>
          <a:p>
            <a:r>
              <a:rPr lang="en-GB" dirty="0"/>
              <a:t>Of course, this paper does not provide space enough to examine the problem more in detail. That is why we understand it as </a:t>
            </a:r>
            <a:r>
              <a:rPr lang="en-GB" b="1" dirty="0"/>
              <a:t>an impulse for the next discussions</a:t>
            </a:r>
            <a:r>
              <a:rPr lang="en-GB" dirty="0"/>
              <a:t>.         </a:t>
            </a:r>
            <a:endParaRPr lang="cs-CZ" dirty="0"/>
          </a:p>
          <a:p>
            <a:endParaRPr lang="cs-CZ" dirty="0"/>
          </a:p>
        </p:txBody>
      </p:sp>
    </p:spTree>
    <p:extLst>
      <p:ext uri="{BB962C8B-B14F-4D97-AF65-F5344CB8AC3E}">
        <p14:creationId xmlns:p14="http://schemas.microsoft.com/office/powerpoint/2010/main" val="4062153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DACE1410-CA8F-4BA0-B03D-C665A250981B}"/>
              </a:ext>
            </a:extLst>
          </p:cNvPr>
          <p:cNvSpPr>
            <a:spLocks noGrp="1"/>
          </p:cNvSpPr>
          <p:nvPr>
            <p:ph idx="1"/>
          </p:nvPr>
        </p:nvSpPr>
        <p:spPr>
          <a:xfrm>
            <a:off x="192505" y="376989"/>
            <a:ext cx="11887200" cy="5799974"/>
          </a:xfrm>
        </p:spPr>
        <p:txBody>
          <a:bodyPr>
            <a:normAutofit fontScale="25000" lnSpcReduction="20000"/>
          </a:bodyPr>
          <a:lstStyle/>
          <a:p>
            <a:pPr marL="0" indent="0" algn="ctr">
              <a:buNone/>
            </a:pPr>
            <a:r>
              <a:rPr lang="en-US" sz="8000" b="1" dirty="0"/>
              <a:t>References</a:t>
            </a:r>
            <a:endParaRPr lang="cs-CZ" sz="8000" b="1" dirty="0"/>
          </a:p>
          <a:p>
            <a:endParaRPr lang="cs-CZ" dirty="0"/>
          </a:p>
          <a:p>
            <a:pPr>
              <a:spcBef>
                <a:spcPts val="600"/>
              </a:spcBef>
            </a:pPr>
            <a:r>
              <a:rPr lang="en-US" sz="3000" b="1" dirty="0"/>
              <a:t> </a:t>
            </a:r>
            <a:r>
              <a:rPr lang="en-GB" sz="3000" b="1" dirty="0" err="1"/>
              <a:t>Austermann</a:t>
            </a:r>
            <a:r>
              <a:rPr lang="en-GB" sz="3000" b="1" dirty="0"/>
              <a:t>, R., &amp; </a:t>
            </a:r>
            <a:r>
              <a:rPr lang="en-GB" sz="3000" b="1" dirty="0" err="1"/>
              <a:t>Wassong</a:t>
            </a:r>
            <a:r>
              <a:rPr lang="en-GB" sz="3000" b="1" dirty="0"/>
              <a:t>, S. (2014). Two sides of a coin: the economic and media challenges for the Olympic Movement. </a:t>
            </a:r>
            <a:r>
              <a:rPr lang="en-GB" sz="3000" b="1" i="1" dirty="0"/>
              <a:t>Journal of Qualitative Research in Sports Studies, 8</a:t>
            </a:r>
            <a:r>
              <a:rPr lang="en-GB" sz="3000" b="1" dirty="0"/>
              <a:t>(1), 1–16. Retrieved from http://www.bcur.org/journals/index.php/JQRSS/article/view/77.</a:t>
            </a:r>
            <a:endParaRPr lang="cs-CZ" sz="3000" b="1" dirty="0"/>
          </a:p>
          <a:p>
            <a:pPr>
              <a:spcBef>
                <a:spcPts val="600"/>
              </a:spcBef>
            </a:pPr>
            <a:r>
              <a:rPr lang="en-GB" sz="3000" b="1" dirty="0"/>
              <a:t>Bayle, E. (2016). Olympic social responsibility: a challenge for the future. </a:t>
            </a:r>
            <a:r>
              <a:rPr lang="en-GB" sz="3000" b="1" i="1" dirty="0"/>
              <a:t>Sport in Society</a:t>
            </a:r>
            <a:r>
              <a:rPr lang="en-GB" sz="3000" b="1" dirty="0"/>
              <a:t>, </a:t>
            </a:r>
            <a:r>
              <a:rPr lang="en-GB" sz="3000" b="1" i="1" dirty="0"/>
              <a:t>19</a:t>
            </a:r>
            <a:r>
              <a:rPr lang="en-GB" sz="3000" b="1" dirty="0"/>
              <a:t>(6), 752–766. https://doi.org/10.1080/17430437.2015.1108646.</a:t>
            </a:r>
            <a:endParaRPr lang="cs-CZ" sz="3000" b="1" dirty="0"/>
          </a:p>
          <a:p>
            <a:pPr>
              <a:spcBef>
                <a:spcPts val="600"/>
              </a:spcBef>
            </a:pPr>
            <a:r>
              <a:rPr lang="en-GB" sz="3000" b="1" dirty="0" err="1"/>
              <a:t>Bertling</a:t>
            </a:r>
            <a:r>
              <a:rPr lang="en-GB" sz="3000" b="1" dirty="0"/>
              <a:t>, C., &amp; </a:t>
            </a:r>
            <a:r>
              <a:rPr lang="en-GB" sz="3000" b="1" dirty="0" err="1"/>
              <a:t>Wassong</a:t>
            </a:r>
            <a:r>
              <a:rPr lang="en-GB" sz="3000" b="1" dirty="0"/>
              <a:t>, S. (2016). Striving for Athletic Excellence: A Core Value and Challenge for the Profile of the Ancient and Modern Olympic Games. </a:t>
            </a:r>
            <a:r>
              <a:rPr lang="en-GB" sz="3000" b="1" i="1" dirty="0"/>
              <a:t>The International Journal of the History of Sport</a:t>
            </a:r>
            <a:r>
              <a:rPr lang="en-GB" sz="3000" b="1" dirty="0"/>
              <a:t>, </a:t>
            </a:r>
            <a:r>
              <a:rPr lang="en-GB" sz="3000" b="1" i="1" dirty="0"/>
              <a:t>33</a:t>
            </a:r>
            <a:r>
              <a:rPr lang="en-GB" sz="3000" b="1" dirty="0"/>
              <a:t>(4), 434–450. https://doi.org/10.1080/09523367.2016.1143461.</a:t>
            </a:r>
            <a:endParaRPr lang="cs-CZ" sz="3000" b="1" dirty="0"/>
          </a:p>
          <a:p>
            <a:pPr>
              <a:spcBef>
                <a:spcPts val="600"/>
              </a:spcBef>
            </a:pPr>
            <a:r>
              <a:rPr lang="en-GB" sz="3000" b="1" dirty="0"/>
              <a:t>Brown, S. (2012). De Coubertin’s Olympism and the Laugh of Michel Foucault: Crisis Discourse and the Olympic Games. </a:t>
            </a:r>
            <a:r>
              <a:rPr lang="en-GB" sz="3000" b="1" i="1" dirty="0"/>
              <a:t>Quest</a:t>
            </a:r>
            <a:r>
              <a:rPr lang="en-GB" sz="3000" b="1" dirty="0"/>
              <a:t>, </a:t>
            </a:r>
            <a:r>
              <a:rPr lang="en-GB" sz="3000" b="1" i="1" dirty="0"/>
              <a:t>64</a:t>
            </a:r>
            <a:r>
              <a:rPr lang="en-GB" sz="3000" b="1" dirty="0"/>
              <a:t>(3), 150–163. https://doi.org/10.1080/00336297.2012.693750.</a:t>
            </a:r>
            <a:endParaRPr lang="cs-CZ" sz="3000" b="1" dirty="0"/>
          </a:p>
          <a:p>
            <a:pPr>
              <a:spcBef>
                <a:spcPts val="600"/>
              </a:spcBef>
            </a:pPr>
            <a:r>
              <a:rPr lang="en-GB" sz="3000" b="1" dirty="0" err="1"/>
              <a:t>Cléret</a:t>
            </a:r>
            <a:r>
              <a:rPr lang="en-GB" sz="3000" b="1" dirty="0"/>
              <a:t>, L., &amp; McNamee, M. (2012). Olympism, The Values Of Sport, and the will to Power: De Coubertin And Nietzsche Meet Eugenio Monti. </a:t>
            </a:r>
            <a:r>
              <a:rPr lang="en-GB" sz="3000" b="1" i="1" dirty="0"/>
              <a:t>Sport, Ethics and Philosophy</a:t>
            </a:r>
            <a:r>
              <a:rPr lang="en-GB" sz="3000" b="1" dirty="0"/>
              <a:t>, </a:t>
            </a:r>
            <a:r>
              <a:rPr lang="en-GB" sz="3000" b="1" i="1" dirty="0"/>
              <a:t>6</a:t>
            </a:r>
            <a:r>
              <a:rPr lang="en-GB" sz="3000" b="1" dirty="0"/>
              <a:t>(2), 183–194. https://doi.org/10.1080/17511321.2012.668142.</a:t>
            </a:r>
            <a:endParaRPr lang="cs-CZ" sz="3000" b="1" dirty="0"/>
          </a:p>
          <a:p>
            <a:pPr>
              <a:spcBef>
                <a:spcPts val="600"/>
              </a:spcBef>
            </a:pPr>
            <a:r>
              <a:rPr lang="en-GB" sz="3000" b="1" dirty="0"/>
              <a:t>Culbertson, L. (2012). Pandora Logic: Rules, Moral Judgement and the Fundamental Principles of Olympism. </a:t>
            </a:r>
            <a:r>
              <a:rPr lang="en-GB" sz="3000" b="1" i="1" dirty="0"/>
              <a:t>Sport, Ethics and Philosophy</a:t>
            </a:r>
            <a:r>
              <a:rPr lang="en-GB" sz="3000" b="1" dirty="0"/>
              <a:t>, </a:t>
            </a:r>
            <a:r>
              <a:rPr lang="en-GB" sz="3000" b="1" i="1" dirty="0"/>
              <a:t>6</a:t>
            </a:r>
            <a:r>
              <a:rPr lang="en-GB" sz="3000" b="1" dirty="0"/>
              <a:t>(2), 195–210. https://doi.org/10.1080/17511321.2012.666991.</a:t>
            </a:r>
            <a:endParaRPr lang="cs-CZ" sz="3000" b="1" dirty="0"/>
          </a:p>
          <a:p>
            <a:pPr>
              <a:spcBef>
                <a:spcPts val="600"/>
              </a:spcBef>
            </a:pPr>
            <a:r>
              <a:rPr lang="en-GB" sz="3000" b="1" dirty="0"/>
              <a:t>DaCosta, L. (2006). A Never-Ending Story: The Philosophical Controversy Over Olympism. </a:t>
            </a:r>
            <a:r>
              <a:rPr lang="en-GB" sz="3000" b="1" i="1" dirty="0"/>
              <a:t>Journal of the Philosophy of Sport</a:t>
            </a:r>
            <a:r>
              <a:rPr lang="en-GB" sz="3000" b="1" dirty="0"/>
              <a:t>, </a:t>
            </a:r>
            <a:r>
              <a:rPr lang="en-GB" sz="3000" b="1" i="1" dirty="0"/>
              <a:t>33</a:t>
            </a:r>
            <a:r>
              <a:rPr lang="en-GB" sz="3000" b="1" dirty="0"/>
              <a:t>(2), 157–173. https://doi.org/10.1080/00948705.2006.9714699.</a:t>
            </a:r>
            <a:endParaRPr lang="cs-CZ" sz="3000" b="1" dirty="0"/>
          </a:p>
          <a:p>
            <a:pPr>
              <a:spcBef>
                <a:spcPts val="600"/>
              </a:spcBef>
            </a:pPr>
            <a:r>
              <a:rPr lang="en-GB" sz="3000" b="1" dirty="0"/>
              <a:t>Del Tedesco </a:t>
            </a:r>
            <a:r>
              <a:rPr lang="en-GB" sz="3000" b="1" dirty="0" err="1"/>
              <a:t>Guioti</a:t>
            </a:r>
            <a:r>
              <a:rPr lang="en-GB" sz="3000" b="1" dirty="0"/>
              <a:t>, T., Cardoso </a:t>
            </a:r>
            <a:r>
              <a:rPr lang="en-GB" sz="3000" b="1" dirty="0" err="1"/>
              <a:t>Simões</a:t>
            </a:r>
            <a:r>
              <a:rPr lang="en-GB" sz="3000" b="1" dirty="0"/>
              <a:t>, M., &amp; de Toledo, E. (2016). Independent Olympic Athletes and the Legitimacy of the International Olympic Committee in Resolving International Conflicts. </a:t>
            </a:r>
            <a:r>
              <a:rPr lang="en-GB" sz="3000" b="1" i="1" dirty="0"/>
              <a:t>The International Journal of the History of Sport</a:t>
            </a:r>
            <a:r>
              <a:rPr lang="en-GB" sz="3000" b="1" dirty="0"/>
              <a:t>, </a:t>
            </a:r>
            <a:r>
              <a:rPr lang="en-GB" sz="3000" b="1" i="1" dirty="0"/>
              <a:t>33</a:t>
            </a:r>
            <a:r>
              <a:rPr lang="en-GB" sz="3000" b="1" dirty="0"/>
              <a:t>(12), 1304–1320. https://doi.org/10.1080/09523367.2017.1294581.</a:t>
            </a:r>
            <a:endParaRPr lang="cs-CZ" sz="3000" b="1" dirty="0"/>
          </a:p>
          <a:p>
            <a:pPr>
              <a:spcBef>
                <a:spcPts val="600"/>
              </a:spcBef>
            </a:pPr>
            <a:r>
              <a:rPr lang="en-GB" sz="3000" b="1" dirty="0"/>
              <a:t>Heine, M. (2018). Olympic Commodification and Civic Spaces at the 2010 Winter Olympic Games: A Political Topology of Contestation. </a:t>
            </a:r>
            <a:r>
              <a:rPr lang="en-GB" sz="3000" b="1" i="1" dirty="0"/>
              <a:t>The International Journal of the History of Sport</a:t>
            </a:r>
            <a:r>
              <a:rPr lang="en-GB" sz="3000" b="1" dirty="0"/>
              <a:t>, </a:t>
            </a:r>
            <a:r>
              <a:rPr lang="en-GB" sz="3000" b="1" i="1" dirty="0"/>
              <a:t>35</a:t>
            </a:r>
            <a:r>
              <a:rPr lang="en-GB" sz="3000" b="1" dirty="0"/>
              <a:t>(9), 898–910. https://doi.org/10.1080/09523367.2018.1551208.</a:t>
            </a:r>
            <a:endParaRPr lang="cs-CZ" sz="3000" b="1" dirty="0"/>
          </a:p>
          <a:p>
            <a:pPr>
              <a:spcBef>
                <a:spcPts val="600"/>
              </a:spcBef>
            </a:pPr>
            <a:r>
              <a:rPr lang="en-GB" sz="3000" b="1" dirty="0"/>
              <a:t>Hurych, E. (2019). </a:t>
            </a:r>
            <a:r>
              <a:rPr lang="en-GB" sz="3000" b="1" i="1" dirty="0" err="1"/>
              <a:t>Duchovní</a:t>
            </a:r>
            <a:r>
              <a:rPr lang="en-GB" sz="3000" b="1" i="1" dirty="0"/>
              <a:t> </a:t>
            </a:r>
            <a:r>
              <a:rPr lang="en-GB" sz="3000" b="1" i="1" dirty="0" err="1"/>
              <a:t>rozměr</a:t>
            </a:r>
            <a:r>
              <a:rPr lang="en-GB" sz="3000" b="1" i="1" dirty="0"/>
              <a:t> </a:t>
            </a:r>
            <a:r>
              <a:rPr lang="en-GB" sz="3000" b="1" i="1" dirty="0" err="1"/>
              <a:t>pohybu</a:t>
            </a:r>
            <a:r>
              <a:rPr lang="en-GB" sz="3000" b="1" i="1" dirty="0"/>
              <a:t> v </a:t>
            </a:r>
            <a:r>
              <a:rPr lang="en-GB" sz="3000" b="1" i="1" dirty="0" err="1"/>
              <a:t>sekularizující</a:t>
            </a:r>
            <a:r>
              <a:rPr lang="en-GB" sz="3000" b="1" i="1" dirty="0"/>
              <a:t> se </a:t>
            </a:r>
            <a:r>
              <a:rPr lang="en-GB" sz="3000" b="1" i="1" dirty="0" err="1"/>
              <a:t>společnosti</a:t>
            </a:r>
            <a:r>
              <a:rPr lang="en-GB" sz="3000" b="1" dirty="0"/>
              <a:t> [The Spiritual Dimension of Human Movement in the Secularizing Society]. Brno: Masaryk University. </a:t>
            </a:r>
            <a:endParaRPr lang="cs-CZ" sz="3000" b="1" dirty="0"/>
          </a:p>
          <a:p>
            <a:pPr>
              <a:spcBef>
                <a:spcPts val="600"/>
              </a:spcBef>
            </a:pPr>
            <a:r>
              <a:rPr lang="en-GB" sz="3000" b="1" dirty="0"/>
              <a:t>International Olympic Committee. (2018). </a:t>
            </a:r>
            <a:r>
              <a:rPr lang="en-GB" sz="3000" b="1" i="1" dirty="0"/>
              <a:t>Olympic Marketing Fact File</a:t>
            </a:r>
            <a:r>
              <a:rPr lang="en-GB" sz="3000" b="1" dirty="0"/>
              <a:t> (2018 ed.). Lausanne, Switzerland: IOC. Retrieved from http://www.olympic.org/documents/ioc-marketing-and-broadcasting.</a:t>
            </a:r>
            <a:endParaRPr lang="cs-CZ" sz="3000" b="1" dirty="0"/>
          </a:p>
          <a:p>
            <a:pPr>
              <a:spcBef>
                <a:spcPts val="600"/>
              </a:spcBef>
            </a:pPr>
            <a:r>
              <a:rPr lang="en-GB" sz="3000" b="1" dirty="0"/>
              <a:t> </a:t>
            </a:r>
            <a:r>
              <a:rPr lang="en-GB" sz="3000" b="1" dirty="0" err="1"/>
              <a:t>Konstantaki</a:t>
            </a:r>
            <a:r>
              <a:rPr lang="en-GB" sz="3000" b="1" dirty="0"/>
              <a:t>, M. (2018). Environmental Sustainability of Olympic Games: A Narrative Review of Events, Initiatives, Impact and Hidden Aspects. </a:t>
            </a:r>
            <a:r>
              <a:rPr lang="en-GB" sz="3000" b="1" i="1" dirty="0"/>
              <a:t>Journal On Tourism &amp; Sustainability, 1</a:t>
            </a:r>
            <a:r>
              <a:rPr lang="en-GB" sz="3000" b="1" dirty="0"/>
              <a:t>(2), 48-66. Retrieved from </a:t>
            </a:r>
            <a:r>
              <a:rPr lang="en-GB" sz="3000" b="1" dirty="0">
                <a:hlinkClick r:id="rId2"/>
              </a:rPr>
              <a:t>http://ontourism.online/index.php/jots/article/view/28</a:t>
            </a:r>
            <a:r>
              <a:rPr lang="en-GB" sz="3000" b="1" dirty="0"/>
              <a:t>.</a:t>
            </a:r>
            <a:endParaRPr lang="cs-CZ" sz="3000" b="1" dirty="0"/>
          </a:p>
          <a:p>
            <a:pPr>
              <a:spcBef>
                <a:spcPts val="600"/>
              </a:spcBef>
            </a:pPr>
            <a:r>
              <a:rPr lang="en-GB" sz="3000" b="1" dirty="0"/>
              <a:t>Llewellyn, M. P. (2011). ‘Olympic Games Doomed’. </a:t>
            </a:r>
            <a:r>
              <a:rPr lang="en-GB" sz="3000" b="1" i="1" dirty="0"/>
              <a:t>The International Journal of the History of Sport</a:t>
            </a:r>
            <a:r>
              <a:rPr lang="en-GB" sz="3000" b="1" dirty="0"/>
              <a:t>, </a:t>
            </a:r>
            <a:r>
              <a:rPr lang="en-GB" sz="3000" b="1" i="1" dirty="0"/>
              <a:t>28</a:t>
            </a:r>
            <a:r>
              <a:rPr lang="en-GB" sz="3000" b="1" dirty="0"/>
              <a:t>(5), 773–795. https://doi.org/10.1080/09523367.2011.554185.</a:t>
            </a:r>
            <a:endParaRPr lang="cs-CZ" sz="3000" b="1" dirty="0"/>
          </a:p>
          <a:p>
            <a:pPr>
              <a:spcBef>
                <a:spcPts val="600"/>
              </a:spcBef>
            </a:pPr>
            <a:r>
              <a:rPr lang="en-GB" sz="3000" b="1" dirty="0" err="1"/>
              <a:t>Loland</a:t>
            </a:r>
            <a:r>
              <a:rPr lang="en-GB" sz="3000" b="1" dirty="0"/>
              <a:t>, S. (2012). A Well Balanced Life Based on ‘The Joy of Effort’: Olympic Hype or a Meaningful Ideal? </a:t>
            </a:r>
            <a:r>
              <a:rPr lang="en-GB" sz="3000" b="1" i="1" dirty="0"/>
              <a:t>Sport, Ethics and Philosophy</a:t>
            </a:r>
            <a:r>
              <a:rPr lang="en-GB" sz="3000" b="1" dirty="0"/>
              <a:t>, </a:t>
            </a:r>
            <a:r>
              <a:rPr lang="en-GB" sz="3000" b="1" i="1" dirty="0"/>
              <a:t>6</a:t>
            </a:r>
            <a:r>
              <a:rPr lang="en-GB" sz="3000" b="1" dirty="0"/>
              <a:t>(2), 155–165. https://doi.org/10.1080/17511321.2012.666990.</a:t>
            </a:r>
            <a:endParaRPr lang="cs-CZ" sz="3000" b="1" dirty="0"/>
          </a:p>
          <a:p>
            <a:pPr>
              <a:spcBef>
                <a:spcPts val="600"/>
              </a:spcBef>
            </a:pPr>
            <a:r>
              <a:rPr lang="en-GB" sz="3000" b="1" dirty="0" err="1"/>
              <a:t>Martínková</a:t>
            </a:r>
            <a:r>
              <a:rPr lang="en-GB" sz="3000" b="1" dirty="0"/>
              <a:t>, I. (2012). Fair or Temple: Two Possibilities for Olympic Sport. </a:t>
            </a:r>
            <a:r>
              <a:rPr lang="en-GB" sz="3000" b="1" i="1" dirty="0"/>
              <a:t>Sport, Ethics and Philosophy</a:t>
            </a:r>
            <a:r>
              <a:rPr lang="en-GB" sz="3000" b="1" dirty="0"/>
              <a:t>, </a:t>
            </a:r>
            <a:r>
              <a:rPr lang="en-GB" sz="3000" b="1" i="1" dirty="0"/>
              <a:t>6</a:t>
            </a:r>
            <a:r>
              <a:rPr lang="en-GB" sz="3000" b="1" dirty="0"/>
              <a:t>(2), 166–182. https://doi.org/10.1080/17511321.2012.669396.</a:t>
            </a:r>
            <a:endParaRPr lang="cs-CZ" sz="3000" b="1" dirty="0"/>
          </a:p>
          <a:p>
            <a:pPr>
              <a:spcBef>
                <a:spcPts val="600"/>
              </a:spcBef>
            </a:pPr>
            <a:r>
              <a:rPr lang="en-GB" sz="3000" b="1" dirty="0" err="1"/>
              <a:t>Martínková</a:t>
            </a:r>
            <a:r>
              <a:rPr lang="en-GB" sz="3000" b="1" dirty="0"/>
              <a:t>, I. (2010). Three Interpretations of Kalokagathia. In P. </a:t>
            </a:r>
            <a:r>
              <a:rPr lang="en-GB" sz="3000" b="1" dirty="0" err="1"/>
              <a:t>Mauritsch</a:t>
            </a:r>
            <a:r>
              <a:rPr lang="en-GB" sz="3000" b="1" dirty="0"/>
              <a:t> (Ed.). </a:t>
            </a:r>
            <a:r>
              <a:rPr lang="en-GB" sz="3000" b="1" i="1" dirty="0" err="1"/>
              <a:t>Körper</a:t>
            </a:r>
            <a:r>
              <a:rPr lang="en-GB" sz="3000" b="1" i="1" dirty="0"/>
              <a:t> </a:t>
            </a:r>
            <a:r>
              <a:rPr lang="en-GB" sz="3000" b="1" i="1" dirty="0" err="1"/>
              <a:t>im</a:t>
            </a:r>
            <a:r>
              <a:rPr lang="en-GB" sz="3000" b="1" i="1" dirty="0"/>
              <a:t> Kopf: </a:t>
            </a:r>
            <a:r>
              <a:rPr lang="en-GB" sz="3000" b="1" i="1" dirty="0" err="1"/>
              <a:t>Antike</a:t>
            </a:r>
            <a:r>
              <a:rPr lang="en-GB" sz="3000" b="1" i="1" dirty="0"/>
              <a:t> </a:t>
            </a:r>
            <a:r>
              <a:rPr lang="en-GB" sz="3000" b="1" i="1" dirty="0" err="1"/>
              <a:t>Diskurse</a:t>
            </a:r>
            <a:r>
              <a:rPr lang="en-GB" sz="3000" b="1" i="1" dirty="0"/>
              <a:t> </a:t>
            </a:r>
            <a:r>
              <a:rPr lang="en-GB" sz="3000" b="1" i="1" dirty="0" err="1"/>
              <a:t>zum</a:t>
            </a:r>
            <a:r>
              <a:rPr lang="en-GB" sz="3000" b="1" i="1" dirty="0"/>
              <a:t> </a:t>
            </a:r>
            <a:r>
              <a:rPr lang="en-GB" sz="3000" b="1" i="1" dirty="0" err="1"/>
              <a:t>Körper</a:t>
            </a:r>
            <a:r>
              <a:rPr lang="en-GB" sz="3000" b="1" dirty="0"/>
              <a:t>. Graz: </a:t>
            </a:r>
            <a:r>
              <a:rPr lang="en-GB" sz="3000" b="1" dirty="0" err="1"/>
              <a:t>Leykam</a:t>
            </a:r>
            <a:r>
              <a:rPr lang="en-GB" sz="3000" b="1" dirty="0"/>
              <a:t>.  </a:t>
            </a:r>
            <a:endParaRPr lang="cs-CZ" sz="3000" b="1" dirty="0"/>
          </a:p>
          <a:p>
            <a:pPr>
              <a:spcBef>
                <a:spcPts val="600"/>
              </a:spcBef>
            </a:pPr>
            <a:r>
              <a:rPr lang="en-GB" sz="3000" b="1" dirty="0"/>
              <a:t>McFee, G. (2012). Olympism and Sport’s Intrinsic Value. </a:t>
            </a:r>
            <a:r>
              <a:rPr lang="en-GB" sz="3000" b="1" i="1" dirty="0"/>
              <a:t>Sport, Ethics and Philosophy</a:t>
            </a:r>
            <a:r>
              <a:rPr lang="en-GB" sz="3000" b="1" dirty="0"/>
              <a:t>, </a:t>
            </a:r>
            <a:r>
              <a:rPr lang="en-GB" sz="3000" b="1" i="1" dirty="0"/>
              <a:t>6</a:t>
            </a:r>
            <a:r>
              <a:rPr lang="en-GB" sz="3000" b="1" dirty="0"/>
              <a:t>(2), 211–231. https://doi.org/10.1080/17511321.2012.666994.</a:t>
            </a:r>
            <a:endParaRPr lang="cs-CZ" sz="3000" b="1" dirty="0"/>
          </a:p>
          <a:p>
            <a:pPr>
              <a:spcBef>
                <a:spcPts val="600"/>
              </a:spcBef>
            </a:pPr>
            <a:r>
              <a:rPr lang="en-GB" sz="3000" b="1" dirty="0"/>
              <a:t>McNamee, M. (2006). Olympism, Eurocentricity, and Transcultural Virtues. </a:t>
            </a:r>
            <a:r>
              <a:rPr lang="en-GB" sz="3000" b="1" i="1" dirty="0"/>
              <a:t>Journal of the Philosophy of Sport</a:t>
            </a:r>
            <a:r>
              <a:rPr lang="en-GB" sz="3000" b="1" dirty="0"/>
              <a:t>, </a:t>
            </a:r>
            <a:r>
              <a:rPr lang="en-GB" sz="3000" b="1" i="1" dirty="0"/>
              <a:t>33</a:t>
            </a:r>
            <a:r>
              <a:rPr lang="en-GB" sz="3000" b="1" dirty="0"/>
              <a:t>(2), 174–187. https://doi.org/10.1080/00948705.2006.9714700.</a:t>
            </a:r>
            <a:endParaRPr lang="cs-CZ" sz="3000" b="1" dirty="0"/>
          </a:p>
          <a:p>
            <a:pPr>
              <a:spcBef>
                <a:spcPts val="600"/>
              </a:spcBef>
            </a:pPr>
            <a:r>
              <a:rPr lang="en-GB" sz="3000" b="1" dirty="0"/>
              <a:t>McNamee, M., &amp; Parry, J. (2012). Olympic Ethics and Philosophy: Old Wine in New Bottles. </a:t>
            </a:r>
            <a:r>
              <a:rPr lang="en-GB" sz="3000" b="1" i="1" dirty="0"/>
              <a:t>Sport, Ethics and Philosophy</a:t>
            </a:r>
            <a:r>
              <a:rPr lang="en-GB" sz="3000" b="1" dirty="0"/>
              <a:t>, </a:t>
            </a:r>
            <a:r>
              <a:rPr lang="en-GB" sz="3000" b="1" i="1" dirty="0"/>
              <a:t>6</a:t>
            </a:r>
            <a:r>
              <a:rPr lang="en-GB" sz="3000" b="1" dirty="0"/>
              <a:t>(2), 103–107. https://doi.org/10.1080/17511321.2012.676826.</a:t>
            </a:r>
            <a:endParaRPr lang="cs-CZ" sz="3000" b="1" dirty="0"/>
          </a:p>
          <a:p>
            <a:pPr>
              <a:spcBef>
                <a:spcPts val="600"/>
              </a:spcBef>
            </a:pPr>
            <a:r>
              <a:rPr lang="en-GB" sz="3000" b="1" dirty="0" err="1"/>
              <a:t>Niemiec</a:t>
            </a:r>
            <a:r>
              <a:rPr lang="en-GB" sz="3000" b="1" dirty="0"/>
              <a:t>, R. M. (2013). VIA character strengths: Research and practice (The first 10 years). In H. H. Knoop &amp; A. </a:t>
            </a:r>
            <a:r>
              <a:rPr lang="en-GB" sz="3000" b="1" dirty="0" err="1"/>
              <a:t>Delle</a:t>
            </a:r>
            <a:r>
              <a:rPr lang="en-GB" sz="3000" b="1" dirty="0"/>
              <a:t> </a:t>
            </a:r>
            <a:r>
              <a:rPr lang="en-GB" sz="3000" b="1" dirty="0" err="1"/>
              <a:t>Fave</a:t>
            </a:r>
            <a:r>
              <a:rPr lang="en-GB" sz="3000" b="1" dirty="0"/>
              <a:t> (Eds.). </a:t>
            </a:r>
            <a:r>
              <a:rPr lang="en-GB" sz="3000" b="1" i="1" dirty="0"/>
              <a:t>Well-being and cultures: Perspectives on positive psychology</a:t>
            </a:r>
            <a:r>
              <a:rPr lang="en-GB" sz="3000" b="1" dirty="0"/>
              <a:t> (pp. 11-30). New York: Springer.</a:t>
            </a:r>
            <a:endParaRPr lang="cs-CZ" sz="3000" b="1" dirty="0"/>
          </a:p>
          <a:p>
            <a:pPr>
              <a:spcBef>
                <a:spcPts val="600"/>
              </a:spcBef>
            </a:pPr>
            <a:r>
              <a:rPr lang="en-GB" sz="3000" b="1" dirty="0"/>
              <a:t>Parry, J. (2006). Sport and Olympism: Universals and Multiculturalism. </a:t>
            </a:r>
            <a:r>
              <a:rPr lang="en-GB" sz="3000" b="1" i="1" dirty="0"/>
              <a:t>Journal of the Philosophy of Sport</a:t>
            </a:r>
            <a:r>
              <a:rPr lang="en-GB" sz="3000" b="1" dirty="0"/>
              <a:t>, </a:t>
            </a:r>
            <a:r>
              <a:rPr lang="en-GB" sz="3000" b="1" i="1" dirty="0"/>
              <a:t>33</a:t>
            </a:r>
            <a:r>
              <a:rPr lang="en-GB" sz="3000" b="1" dirty="0"/>
              <a:t>(2), 188–204. https://doi.org/10.1080/00948705.2006.9714701.</a:t>
            </a:r>
            <a:endParaRPr lang="cs-CZ" sz="3000" b="1" dirty="0"/>
          </a:p>
          <a:p>
            <a:pPr>
              <a:spcBef>
                <a:spcPts val="600"/>
              </a:spcBef>
            </a:pPr>
            <a:r>
              <a:rPr lang="en-GB" sz="3000" b="1" dirty="0"/>
              <a:t>Reid, H. L. (2010). Athletic Virtue: Between East and West. </a:t>
            </a:r>
            <a:r>
              <a:rPr lang="en-GB" sz="3000" b="1" i="1" dirty="0"/>
              <a:t>Sport, Ethics and Philosophy</a:t>
            </a:r>
            <a:r>
              <a:rPr lang="en-GB" sz="3000" b="1" dirty="0"/>
              <a:t>, </a:t>
            </a:r>
            <a:r>
              <a:rPr lang="en-GB" sz="3000" b="1" i="1" dirty="0"/>
              <a:t>4</a:t>
            </a:r>
            <a:r>
              <a:rPr lang="en-GB" sz="3000" b="1" dirty="0"/>
              <a:t>(1), 16–26. https://doi.org/10.1080/17511320903496501.</a:t>
            </a:r>
            <a:endParaRPr lang="cs-CZ" sz="3000" b="1" dirty="0"/>
          </a:p>
          <a:p>
            <a:pPr>
              <a:spcBef>
                <a:spcPts val="600"/>
              </a:spcBef>
            </a:pPr>
            <a:r>
              <a:rPr lang="en-GB" sz="3000" b="1" dirty="0"/>
              <a:t>Reid, H. L. (2012). The Political Heritage of the Olympic Games: Relevance, Risks, and Possible Rewards. </a:t>
            </a:r>
            <a:r>
              <a:rPr lang="en-GB" sz="3000" b="1" i="1" dirty="0"/>
              <a:t>Sport, Ethics and Philosophy</a:t>
            </a:r>
            <a:r>
              <a:rPr lang="en-GB" sz="3000" b="1" dirty="0"/>
              <a:t>, </a:t>
            </a:r>
            <a:r>
              <a:rPr lang="en-GB" sz="3000" b="1" i="1" dirty="0"/>
              <a:t>6</a:t>
            </a:r>
            <a:r>
              <a:rPr lang="en-GB" sz="3000" b="1" dirty="0"/>
              <a:t>(2), 108–122. https://doi.org/10.1080/17511321.2012.666989.</a:t>
            </a:r>
            <a:endParaRPr lang="cs-CZ" sz="3000" b="1" dirty="0"/>
          </a:p>
          <a:p>
            <a:pPr>
              <a:spcBef>
                <a:spcPts val="600"/>
              </a:spcBef>
            </a:pPr>
            <a:r>
              <a:rPr lang="en-GB" sz="3000" b="1" dirty="0"/>
              <a:t>Reid, H. L. (2017). Why Olympia matters for modern sport. </a:t>
            </a:r>
            <a:r>
              <a:rPr lang="en-GB" sz="3000" b="1" i="1" dirty="0"/>
              <a:t>Journal of the Philosophy of Sport</a:t>
            </a:r>
            <a:r>
              <a:rPr lang="en-GB" sz="3000" b="1" dirty="0"/>
              <a:t>, </a:t>
            </a:r>
            <a:r>
              <a:rPr lang="en-GB" sz="3000" b="1" i="1" dirty="0"/>
              <a:t>44</a:t>
            </a:r>
            <a:r>
              <a:rPr lang="en-GB" sz="3000" b="1" dirty="0"/>
              <a:t>(2), 159–173. https://doi.org/10.1080/00948705.2017.1327323.</a:t>
            </a:r>
            <a:endParaRPr lang="cs-CZ" sz="3000" b="1" dirty="0"/>
          </a:p>
          <a:p>
            <a:pPr>
              <a:spcBef>
                <a:spcPts val="600"/>
              </a:spcBef>
            </a:pPr>
            <a:r>
              <a:rPr lang="en-GB" sz="3000" b="1" dirty="0"/>
              <a:t>Rohde, E. (2018). Olympic Games and values in disruption: The fundamental renewal of </a:t>
            </a:r>
            <a:r>
              <a:rPr lang="en-GB" sz="3000" b="1" dirty="0" err="1"/>
              <a:t>Coubertinian</a:t>
            </a:r>
            <a:r>
              <a:rPr lang="en-GB" sz="3000" b="1" dirty="0"/>
              <a:t> renewal seems necessary. </a:t>
            </a:r>
            <a:r>
              <a:rPr lang="en-GB" sz="3000" b="1" i="1" dirty="0" err="1"/>
              <a:t>Diagoras</a:t>
            </a:r>
            <a:r>
              <a:rPr lang="en-GB" sz="3000" b="1" i="1" dirty="0"/>
              <a:t>: International Academic Journal on Olympic Studies; Vol 2 (2018)</a:t>
            </a:r>
            <a:r>
              <a:rPr lang="en-GB" sz="3000" b="1" dirty="0"/>
              <a:t>. ‚Retrieved from http://www.diagorasjournal.com/index.php/diagoras/article/view/41.</a:t>
            </a:r>
            <a:endParaRPr lang="cs-CZ" sz="3000" b="1" dirty="0"/>
          </a:p>
          <a:p>
            <a:pPr>
              <a:spcBef>
                <a:spcPts val="600"/>
              </a:spcBef>
            </a:pPr>
            <a:r>
              <a:rPr lang="en-GB" sz="3000" b="1" dirty="0"/>
              <a:t>Rose, A. K. &amp; Spiegel, M. M. (2011). The Olympic Effect. </a:t>
            </a:r>
            <a:r>
              <a:rPr lang="en-GB" sz="3000" b="1" i="1" dirty="0"/>
              <a:t>The Economic Journal, 121</a:t>
            </a:r>
            <a:r>
              <a:rPr lang="en-GB" sz="3000" b="1" dirty="0"/>
              <a:t>(553), 652-677. </a:t>
            </a:r>
            <a:r>
              <a:rPr lang="en-GB" sz="3000" b="1" dirty="0">
                <a:hlinkClick r:id="rId3"/>
              </a:rPr>
              <a:t>https://ssrn.com/abstract=1857331</a:t>
            </a:r>
            <a:r>
              <a:rPr lang="en-GB" sz="3000" b="1" dirty="0"/>
              <a:t>.</a:t>
            </a:r>
            <a:endParaRPr lang="cs-CZ" sz="3000" b="1" dirty="0"/>
          </a:p>
          <a:p>
            <a:pPr>
              <a:spcBef>
                <a:spcPts val="600"/>
              </a:spcBef>
            </a:pPr>
            <a:r>
              <a:rPr lang="en-GB" sz="3000" b="1" dirty="0"/>
              <a:t>Stone, D. (2019). Deconstructing the gentleman amateur. </a:t>
            </a:r>
            <a:r>
              <a:rPr lang="en-GB" sz="3000" b="1" i="1" dirty="0"/>
              <a:t>Cultural and Social History</a:t>
            </a:r>
            <a:r>
              <a:rPr lang="en-GB" sz="3000" b="1" dirty="0"/>
              <a:t>, 1–22. https://doi.org/10.1080/14780038.2019.1614284.</a:t>
            </a:r>
            <a:endParaRPr lang="cs-CZ" sz="3000" b="1" dirty="0"/>
          </a:p>
          <a:p>
            <a:pPr>
              <a:spcBef>
                <a:spcPts val="600"/>
              </a:spcBef>
            </a:pPr>
            <a:r>
              <a:rPr lang="en-GB" sz="3000" b="1" dirty="0" err="1"/>
              <a:t>Šíp</a:t>
            </a:r>
            <a:r>
              <a:rPr lang="en-GB" sz="3000" b="1" dirty="0"/>
              <a:t>, R. (Ed.). (2008). </a:t>
            </a:r>
            <a:r>
              <a:rPr lang="en-GB" sz="3000" b="1" i="1" dirty="0"/>
              <a:t>Kalokagathia: </a:t>
            </a:r>
            <a:r>
              <a:rPr lang="en-GB" sz="3000" b="1" i="1" dirty="0" err="1"/>
              <a:t>ideál</a:t>
            </a:r>
            <a:r>
              <a:rPr lang="en-GB" sz="3000" b="1" i="1" dirty="0"/>
              <a:t>, </a:t>
            </a:r>
            <a:r>
              <a:rPr lang="en-GB" sz="3000" b="1" i="1" dirty="0" err="1"/>
              <a:t>nebo</a:t>
            </a:r>
            <a:r>
              <a:rPr lang="en-GB" sz="3000" b="1" i="1" dirty="0"/>
              <a:t> flatus vocis?</a:t>
            </a:r>
            <a:r>
              <a:rPr lang="en-GB" sz="3000" b="1" dirty="0"/>
              <a:t> [Kalokagathia - Ideal or flatus vocis?]. Brno: Masaryk University and </a:t>
            </a:r>
            <a:r>
              <a:rPr lang="en-GB" sz="3000" b="1" dirty="0" err="1"/>
              <a:t>Paido</a:t>
            </a:r>
            <a:r>
              <a:rPr lang="en-GB" sz="3000" b="1" dirty="0"/>
              <a:t>, </a:t>
            </a:r>
            <a:endParaRPr lang="cs-CZ" sz="3000" b="1" dirty="0"/>
          </a:p>
          <a:p>
            <a:pPr>
              <a:spcBef>
                <a:spcPts val="600"/>
              </a:spcBef>
            </a:pPr>
            <a:r>
              <a:rPr lang="en-GB" sz="3000" b="1" dirty="0" err="1"/>
              <a:t>Teetzel</a:t>
            </a:r>
            <a:r>
              <a:rPr lang="en-GB" sz="3000" b="1" dirty="0"/>
              <a:t>, S. J. (2012). Optimizing Olympic education: a comprehensive approach to understanding and teaching the philosophy of Olympism. </a:t>
            </a:r>
            <a:r>
              <a:rPr lang="en-GB" sz="3000" b="1" i="1" dirty="0"/>
              <a:t>Educational Review</a:t>
            </a:r>
            <a:r>
              <a:rPr lang="en-GB" sz="3000" b="1" dirty="0"/>
              <a:t>, </a:t>
            </a:r>
            <a:r>
              <a:rPr lang="en-GB" sz="3000" b="1" i="1" dirty="0"/>
              <a:t>64</a:t>
            </a:r>
            <a:r>
              <a:rPr lang="en-GB" sz="3000" b="1" dirty="0"/>
              <a:t>(3), 317–332. https://doi.org/10.1080/00131911.2012.688729.</a:t>
            </a:r>
            <a:endParaRPr lang="cs-CZ" sz="3000" b="1" dirty="0"/>
          </a:p>
          <a:p>
            <a:pPr>
              <a:spcBef>
                <a:spcPts val="600"/>
              </a:spcBef>
            </a:pPr>
            <a:r>
              <a:rPr lang="en-GB" sz="3000" b="1" dirty="0"/>
              <a:t>Tomlinson, A. (2014). Olympic legacies: recurrent rhetoric and harsh realities. </a:t>
            </a:r>
            <a:r>
              <a:rPr lang="en-GB" sz="3000" b="1" i="1" dirty="0"/>
              <a:t>Contemporary Social Science</a:t>
            </a:r>
            <a:r>
              <a:rPr lang="en-GB" sz="3000" b="1" dirty="0"/>
              <a:t>, </a:t>
            </a:r>
            <a:r>
              <a:rPr lang="en-GB" sz="3000" b="1" i="1" dirty="0"/>
              <a:t>9</a:t>
            </a:r>
            <a:r>
              <a:rPr lang="en-GB" sz="3000" b="1" dirty="0"/>
              <a:t>(2), 137–158. https://doi.org/10.1080/21582041.2014.912792.</a:t>
            </a:r>
            <a:endParaRPr lang="cs-CZ" sz="3000" b="1" dirty="0"/>
          </a:p>
          <a:p>
            <a:pPr>
              <a:spcBef>
                <a:spcPts val="600"/>
              </a:spcBef>
            </a:pPr>
            <a:r>
              <a:rPr lang="en-GB" sz="3000" b="1" dirty="0"/>
              <a:t>Torres, C. R. (2012). Expatriate Coaching, Olympism and the Olympic Games. </a:t>
            </a:r>
            <a:r>
              <a:rPr lang="en-GB" sz="3000" b="1" i="1" dirty="0"/>
              <a:t>Sport, Ethics and Philosophy</a:t>
            </a:r>
            <a:r>
              <a:rPr lang="en-GB" sz="3000" b="1" dirty="0"/>
              <a:t>, </a:t>
            </a:r>
            <a:r>
              <a:rPr lang="en-GB" sz="3000" b="1" i="1" dirty="0"/>
              <a:t>6</a:t>
            </a:r>
            <a:r>
              <a:rPr lang="en-GB" sz="3000" b="1" dirty="0"/>
              <a:t>(2), 289–304. https://doi.org/10.1080/17511321.2012.667827</a:t>
            </a:r>
            <a:r>
              <a:rPr lang="en-GB" sz="3000" dirty="0"/>
              <a:t>.</a:t>
            </a:r>
            <a:endParaRPr lang="cs-CZ" sz="3000" dirty="0"/>
          </a:p>
          <a:p>
            <a:endParaRPr lang="cs-CZ" dirty="0"/>
          </a:p>
        </p:txBody>
      </p:sp>
    </p:spTree>
    <p:extLst>
      <p:ext uri="{BB962C8B-B14F-4D97-AF65-F5344CB8AC3E}">
        <p14:creationId xmlns:p14="http://schemas.microsoft.com/office/powerpoint/2010/main" val="3245672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D69D48C7-780A-4F08-9781-9C94CD27D107}"/>
              </a:ext>
            </a:extLst>
          </p:cNvPr>
          <p:cNvSpPr>
            <a:spLocks noGrp="1"/>
          </p:cNvSpPr>
          <p:nvPr>
            <p:ph idx="1"/>
          </p:nvPr>
        </p:nvSpPr>
        <p:spPr>
          <a:xfrm>
            <a:off x="838200" y="794084"/>
            <a:ext cx="10515600" cy="5382879"/>
          </a:xfrm>
        </p:spPr>
        <p:txBody>
          <a:bodyPr>
            <a:normAutofit fontScale="92500" lnSpcReduction="10000"/>
          </a:bodyPr>
          <a:lstStyle/>
          <a:p>
            <a:r>
              <a:rPr lang="en-US" sz="2400" dirty="0"/>
              <a:t>Within the next part of our paper, we would like to argue that for some authors, the principles of Olympism are strongly related to the ancient original Olympic roots. However, this approach can be very illusory (at least in some aspects which we would like to describe later), and it could present (in some cases) rather a </a:t>
            </a:r>
            <a:r>
              <a:rPr lang="en-US" sz="2400" b="1" dirty="0"/>
              <a:t>false marketing strategy </a:t>
            </a:r>
            <a:r>
              <a:rPr lang="en-US" sz="2400" dirty="0"/>
              <a:t>than a frank effort for recovering the Olympic ideals.  </a:t>
            </a:r>
            <a:endParaRPr lang="cs-CZ" sz="2400" dirty="0"/>
          </a:p>
          <a:p>
            <a:r>
              <a:rPr lang="en-US" sz="2400" dirty="0"/>
              <a:t>     </a:t>
            </a:r>
            <a:endParaRPr lang="cs-CZ" sz="2400" dirty="0"/>
          </a:p>
          <a:p>
            <a:r>
              <a:rPr lang="en-US" sz="2400" dirty="0"/>
              <a:t>Undoubtedly, many authors really try to take the crisis of the Olympic movement as a chance to remind the original principles and to </a:t>
            </a:r>
            <a:r>
              <a:rPr lang="en-US" sz="2400" b="1" dirty="0"/>
              <a:t>resuscitate the intrinsic values </a:t>
            </a:r>
            <a:r>
              <a:rPr lang="en-US" sz="2400" dirty="0"/>
              <a:t>which ancient sports events would provide. In our opinion, this approach can be praiseworthy, but there is a serious question whether it is possible to apply the old ideas on the new, rapidly changed situation. We are aware of a complex character of this issue, and that is why we know that the answer cannot be yes or no. However, some “recovering” ideas should be discussed and examined. It should present a task for historians, as well as for philosophers. The abstract character of philosophy could become a kind of danger. The ontological and ethical positions are very important, but they should be considered in the context of historical development.      </a:t>
            </a:r>
            <a:endParaRPr lang="cs-CZ" sz="2400" dirty="0"/>
          </a:p>
          <a:p>
            <a:r>
              <a:rPr lang="en-US" dirty="0"/>
              <a:t> </a:t>
            </a:r>
            <a:endParaRPr lang="cs-CZ" dirty="0"/>
          </a:p>
          <a:p>
            <a:endParaRPr lang="cs-CZ" dirty="0"/>
          </a:p>
        </p:txBody>
      </p:sp>
    </p:spTree>
    <p:extLst>
      <p:ext uri="{BB962C8B-B14F-4D97-AF65-F5344CB8AC3E}">
        <p14:creationId xmlns:p14="http://schemas.microsoft.com/office/powerpoint/2010/main" val="1317041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E6501E-F04C-4540-BCDD-AEDDFEBEF6F3}"/>
              </a:ext>
            </a:extLst>
          </p:cNvPr>
          <p:cNvSpPr>
            <a:spLocks noGrp="1"/>
          </p:cNvSpPr>
          <p:nvPr>
            <p:ph type="title"/>
          </p:nvPr>
        </p:nvSpPr>
        <p:spPr/>
        <p:txBody>
          <a:bodyPr>
            <a:normAutofit/>
          </a:bodyPr>
          <a:lstStyle/>
          <a:p>
            <a:pPr algn="ctr"/>
            <a:r>
              <a:rPr lang="en-US" sz="2400" b="1" dirty="0"/>
              <a:t>Some ideas about Olympism reflecting the selected philosophical positions</a:t>
            </a:r>
            <a:br>
              <a:rPr lang="cs-CZ" dirty="0"/>
            </a:br>
            <a:endParaRPr lang="cs-CZ" dirty="0"/>
          </a:p>
        </p:txBody>
      </p:sp>
      <p:sp>
        <p:nvSpPr>
          <p:cNvPr id="3" name="Zástupný symbol pro obsah 2">
            <a:extLst>
              <a:ext uri="{FF2B5EF4-FFF2-40B4-BE49-F238E27FC236}">
                <a16:creationId xmlns:a16="http://schemas.microsoft.com/office/drawing/2014/main" id="{9F15CBF0-1E57-46B2-82AF-5D26E7A94B01}"/>
              </a:ext>
            </a:extLst>
          </p:cNvPr>
          <p:cNvSpPr>
            <a:spLocks noGrp="1"/>
          </p:cNvSpPr>
          <p:nvPr>
            <p:ph idx="1"/>
          </p:nvPr>
        </p:nvSpPr>
        <p:spPr/>
        <p:txBody>
          <a:bodyPr>
            <a:normAutofit fontScale="85000" lnSpcReduction="20000"/>
          </a:bodyPr>
          <a:lstStyle/>
          <a:p>
            <a:r>
              <a:rPr lang="en-US" dirty="0"/>
              <a:t>As we mentioned earlier, some authors can understand the situation around the Olympics as a challenge for some improvements. Bayle (2016) notices the </a:t>
            </a:r>
            <a:r>
              <a:rPr lang="en-US" b="1" dirty="0"/>
              <a:t>social responsibility</a:t>
            </a:r>
            <a:r>
              <a:rPr lang="en-US" dirty="0"/>
              <a:t>, and at this point, we can agree that in the social field the Olympic Games can bring something like a “new hope” how to deal with the social inequality. The other phenomenon which is more or less political and which is very closely tied to the ancient Olympic heritage and which can present a good chance for the future is “</a:t>
            </a:r>
            <a:r>
              <a:rPr lang="en-US" b="1" dirty="0" err="1"/>
              <a:t>ekecheria</a:t>
            </a:r>
            <a:r>
              <a:rPr lang="en-US" dirty="0"/>
              <a:t>” (a sacred peace obeyed during the events). Of course, the political situation is completely different in the modern world than in the ancient time, but some international conflicts can be solved, or the situation can be partly improved thanks to the Olympic Movement even in the modern times </a:t>
            </a:r>
            <a:r>
              <a:rPr lang="cs-CZ" dirty="0"/>
              <a:t>(</a:t>
            </a:r>
            <a:r>
              <a:rPr lang="cs-CZ" dirty="0" err="1"/>
              <a:t>Del</a:t>
            </a:r>
            <a:r>
              <a:rPr lang="cs-CZ" dirty="0"/>
              <a:t> </a:t>
            </a:r>
            <a:r>
              <a:rPr lang="cs-CZ" dirty="0" err="1"/>
              <a:t>Tedesco</a:t>
            </a:r>
            <a:r>
              <a:rPr lang="cs-CZ" dirty="0"/>
              <a:t> </a:t>
            </a:r>
            <a:r>
              <a:rPr lang="cs-CZ" dirty="0" err="1"/>
              <a:t>Guioti</a:t>
            </a:r>
            <a:r>
              <a:rPr lang="cs-CZ" dirty="0"/>
              <a:t>, </a:t>
            </a:r>
            <a:r>
              <a:rPr lang="cs-CZ" dirty="0" err="1"/>
              <a:t>Cardoso</a:t>
            </a:r>
            <a:r>
              <a:rPr lang="cs-CZ" dirty="0"/>
              <a:t> </a:t>
            </a:r>
            <a:r>
              <a:rPr lang="cs-CZ" dirty="0" err="1"/>
              <a:t>Simões</a:t>
            </a:r>
            <a:r>
              <a:rPr lang="cs-CZ" dirty="0"/>
              <a:t>, &amp; de Toledo, 2016)</a:t>
            </a:r>
            <a:r>
              <a:rPr lang="en-US" dirty="0"/>
              <a:t>. </a:t>
            </a:r>
            <a:endParaRPr lang="cs-CZ" dirty="0"/>
          </a:p>
          <a:p>
            <a:r>
              <a:rPr lang="en-US" dirty="0"/>
              <a:t>If we use the words Olympism and philosophy altogether, Pierre de Coubertin is probably the first person who comes to mind (at least in the context of modern Olympism). He was the one who presented the idea of </a:t>
            </a:r>
            <a:r>
              <a:rPr lang="en-US" b="1" dirty="0"/>
              <a:t>“the philosophy of Olympism”. </a:t>
            </a:r>
            <a:endParaRPr lang="cs-CZ" b="1" dirty="0"/>
          </a:p>
          <a:p>
            <a:endParaRPr lang="cs-CZ" dirty="0"/>
          </a:p>
        </p:txBody>
      </p:sp>
    </p:spTree>
    <p:extLst>
      <p:ext uri="{BB962C8B-B14F-4D97-AF65-F5344CB8AC3E}">
        <p14:creationId xmlns:p14="http://schemas.microsoft.com/office/powerpoint/2010/main" val="1912626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7C5139FB-0983-4A7E-AE2A-8A88CDC7F29C}"/>
              </a:ext>
            </a:extLst>
          </p:cNvPr>
          <p:cNvSpPr>
            <a:spLocks noGrp="1"/>
          </p:cNvSpPr>
          <p:nvPr>
            <p:ph idx="1"/>
          </p:nvPr>
        </p:nvSpPr>
        <p:spPr>
          <a:xfrm>
            <a:off x="838199" y="673768"/>
            <a:ext cx="10704095" cy="5503195"/>
          </a:xfrm>
        </p:spPr>
        <p:txBody>
          <a:bodyPr>
            <a:normAutofit fontScale="62500" lnSpcReduction="20000"/>
          </a:bodyPr>
          <a:lstStyle/>
          <a:p>
            <a:r>
              <a:rPr lang="en-US" dirty="0"/>
              <a:t>The contradiction between two renowned Coubertin´s mottos presents a significant dilemma which became a topic of many sophisticated considerations. The first idea says: </a:t>
            </a:r>
            <a:r>
              <a:rPr lang="en-US" b="1" dirty="0"/>
              <a:t>“The important thing in the Olympic Games is not to win, but to take part</a:t>
            </a:r>
            <a:r>
              <a:rPr lang="en-US" dirty="0"/>
              <a:t>.” The other statement became the official Olympic motto after 1924 (the Olympic Games in Paris), and it sounds: “</a:t>
            </a:r>
            <a:r>
              <a:rPr lang="en-US" b="1" dirty="0" err="1"/>
              <a:t>Citius</a:t>
            </a:r>
            <a:r>
              <a:rPr lang="en-US" b="1" dirty="0"/>
              <a:t>, Altius, </a:t>
            </a:r>
            <a:r>
              <a:rPr lang="en-US" b="1" dirty="0" err="1"/>
              <a:t>Fortius</a:t>
            </a:r>
            <a:r>
              <a:rPr lang="en-US" dirty="0"/>
              <a:t>” (Faster, Higher, Stronger). </a:t>
            </a:r>
            <a:endParaRPr lang="cs-CZ" dirty="0"/>
          </a:p>
          <a:p>
            <a:r>
              <a:rPr lang="en-US" dirty="0"/>
              <a:t>To keep both the ideas at the same time can be a bit strange because they seem to be in a logical contradiction, but it is not impossible. If we understand the first one thus like we want to do our best, but we prefer making a good effort to winning at any cost, we can imagine that we have no problem with our effort of being faster and stronger. In our opinion, </a:t>
            </a:r>
            <a:r>
              <a:rPr lang="en-US" b="1" dirty="0"/>
              <a:t>the incompatibility of both ideas cannot be insurmountable </a:t>
            </a:r>
            <a:r>
              <a:rPr lang="en-US" dirty="0"/>
              <a:t>if we remember the ancient principles of kalokagathia and aretē, as we explain later.</a:t>
            </a:r>
            <a:endParaRPr lang="cs-CZ" dirty="0"/>
          </a:p>
          <a:p>
            <a:r>
              <a:rPr lang="en-US" dirty="0"/>
              <a:t>However, this compatibility could work quite well in the “</a:t>
            </a:r>
            <a:r>
              <a:rPr lang="en-US" b="1" dirty="0"/>
              <a:t>world of amateur </a:t>
            </a:r>
            <a:r>
              <a:rPr lang="cs-CZ" b="1" dirty="0" err="1"/>
              <a:t>athletes</a:t>
            </a:r>
            <a:r>
              <a:rPr lang="en-US" dirty="0"/>
              <a:t>”. In our previous works, we paid some attention to the selected differences between amateurs and professionals (Hurych, 2019). We do not want to repeat these ideas here in detail. However, the main idea is that the questions like “who is better: amateurs or professionals?” does not make sense without establishing the criteria of evaluation. If we establish </a:t>
            </a:r>
            <a:r>
              <a:rPr lang="en-US" b="1" dirty="0"/>
              <a:t>measurable performance as the criterion, the professionals (in the majority of cases) will be better</a:t>
            </a:r>
            <a:r>
              <a:rPr lang="en-US" dirty="0"/>
              <a:t>. </a:t>
            </a:r>
            <a:endParaRPr lang="cs-CZ" dirty="0"/>
          </a:p>
          <a:p>
            <a:r>
              <a:rPr lang="en-US" dirty="0"/>
              <a:t>On the other hand, there are still a lot of reasons why to admire amateur athletes and even some reasons why </a:t>
            </a:r>
            <a:r>
              <a:rPr lang="en-US" b="1" dirty="0"/>
              <a:t>to prefer amateurs to professionals</a:t>
            </a:r>
            <a:r>
              <a:rPr lang="en-US" dirty="0"/>
              <a:t>. These approaches were very usual in history. At the beginnings of the modern Olympics, they were even dominant. Now professional athletes rule over the world of sport. We can meet some critical studies about failing od amateur concept of the sportsperson and about its consequences (Stone, 2019).</a:t>
            </a:r>
            <a:endParaRPr lang="cs-CZ" dirty="0"/>
          </a:p>
          <a:p>
            <a:r>
              <a:rPr lang="en-US" dirty="0"/>
              <a:t>However, what is our conclusion? We argue that </a:t>
            </a:r>
            <a:r>
              <a:rPr lang="en-US" b="1" dirty="0"/>
              <a:t>professional sports must logically fail</a:t>
            </a:r>
            <a:r>
              <a:rPr lang="en-US" dirty="0"/>
              <a:t> in some aspects. Minimally in those which are connected with the principles of aretē and kalokagathia.                </a:t>
            </a:r>
            <a:endParaRPr lang="cs-CZ" dirty="0"/>
          </a:p>
          <a:p>
            <a:pPr marL="0" indent="0">
              <a:buNone/>
            </a:pPr>
            <a:endParaRPr lang="cs-CZ" dirty="0"/>
          </a:p>
        </p:txBody>
      </p:sp>
    </p:spTree>
    <p:extLst>
      <p:ext uri="{BB962C8B-B14F-4D97-AF65-F5344CB8AC3E}">
        <p14:creationId xmlns:p14="http://schemas.microsoft.com/office/powerpoint/2010/main" val="1510445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6285F4-160F-4A88-8EDC-6C158F906CAF}"/>
              </a:ext>
            </a:extLst>
          </p:cNvPr>
          <p:cNvSpPr>
            <a:spLocks noGrp="1"/>
          </p:cNvSpPr>
          <p:nvPr>
            <p:ph type="title"/>
          </p:nvPr>
        </p:nvSpPr>
        <p:spPr/>
        <p:txBody>
          <a:bodyPr/>
          <a:lstStyle/>
          <a:p>
            <a:pPr algn="ctr"/>
            <a:r>
              <a:rPr lang="cs-CZ" sz="3200" b="1" dirty="0" err="1"/>
              <a:t>Two</a:t>
            </a:r>
            <a:r>
              <a:rPr lang="cs-CZ" sz="3200" b="1" dirty="0"/>
              <a:t> </a:t>
            </a:r>
            <a:r>
              <a:rPr lang="cs-CZ" sz="3200" b="1" dirty="0" err="1"/>
              <a:t>pillars</a:t>
            </a:r>
            <a:r>
              <a:rPr lang="cs-CZ" sz="3200" b="1" dirty="0"/>
              <a:t> </a:t>
            </a:r>
            <a:r>
              <a:rPr lang="cs-CZ" sz="3200" b="1" dirty="0" err="1"/>
              <a:t>of</a:t>
            </a:r>
            <a:r>
              <a:rPr lang="cs-CZ" sz="3200" b="1" dirty="0"/>
              <a:t> </a:t>
            </a:r>
            <a:r>
              <a:rPr lang="cs-CZ" sz="3200" b="1" dirty="0" err="1"/>
              <a:t>the</a:t>
            </a:r>
            <a:r>
              <a:rPr lang="cs-CZ" sz="3200" b="1" dirty="0"/>
              <a:t> </a:t>
            </a:r>
            <a:r>
              <a:rPr lang="cs-CZ" sz="3200" b="1" dirty="0" err="1"/>
              <a:t>Olympism</a:t>
            </a:r>
            <a:r>
              <a:rPr lang="cs-CZ" sz="3200" b="1" dirty="0"/>
              <a:t>?</a:t>
            </a:r>
            <a:br>
              <a:rPr lang="cs-CZ" dirty="0"/>
            </a:br>
            <a:endParaRPr lang="cs-CZ" dirty="0"/>
          </a:p>
        </p:txBody>
      </p:sp>
      <p:sp>
        <p:nvSpPr>
          <p:cNvPr id="3" name="Zástupný symbol pro obsah 2">
            <a:extLst>
              <a:ext uri="{FF2B5EF4-FFF2-40B4-BE49-F238E27FC236}">
                <a16:creationId xmlns:a16="http://schemas.microsoft.com/office/drawing/2014/main" id="{05C43F9A-CC3C-4868-B076-F8A1A2D55B1A}"/>
              </a:ext>
            </a:extLst>
          </p:cNvPr>
          <p:cNvSpPr>
            <a:spLocks noGrp="1"/>
          </p:cNvSpPr>
          <p:nvPr>
            <p:ph idx="1"/>
          </p:nvPr>
        </p:nvSpPr>
        <p:spPr/>
        <p:txBody>
          <a:bodyPr>
            <a:normAutofit fontScale="92500" lnSpcReduction="20000"/>
          </a:bodyPr>
          <a:lstStyle/>
          <a:p>
            <a:r>
              <a:rPr lang="en-US" dirty="0"/>
              <a:t>There is a very limited space here to describe aretē and kalokagathia in detail. In the context of kinanthropology we can mention some works by </a:t>
            </a:r>
            <a:r>
              <a:rPr lang="en-US" dirty="0" err="1"/>
              <a:t>Martínková</a:t>
            </a:r>
            <a:r>
              <a:rPr lang="en-US" dirty="0"/>
              <a:t> (2010), or </a:t>
            </a:r>
            <a:r>
              <a:rPr lang="en-US" dirty="0" err="1"/>
              <a:t>Šíp</a:t>
            </a:r>
            <a:r>
              <a:rPr lang="en-US" dirty="0"/>
              <a:t> (2008).  In the ancient conception, </a:t>
            </a:r>
            <a:r>
              <a:rPr lang="en-US" b="1" dirty="0"/>
              <a:t>kalokagathia</a:t>
            </a:r>
            <a:r>
              <a:rPr lang="en-US" dirty="0"/>
              <a:t> presented the harmony of beauty and good. Within the sport settings, we can meet this phenomenon more often in its narrow understanding presented by harmony (later interpreted as a kind of balance) between physical and mental performance. This conception is strongly reductive, but it can work (at least somehow) in the case of the amateur sport. Here the </a:t>
            </a:r>
            <a:endParaRPr lang="cs-CZ" dirty="0"/>
          </a:p>
          <a:p>
            <a:r>
              <a:rPr lang="en-US" dirty="0"/>
              <a:t>For professional sportspersons, it could present a good inspiration but just related to their personal choice. The general establishing in modern professional sport aims </a:t>
            </a:r>
            <a:r>
              <a:rPr lang="en-US" b="1" dirty="0"/>
              <a:t>against versatility and leads towards the top and very specific performance</a:t>
            </a:r>
            <a:r>
              <a:rPr lang="en-US" dirty="0"/>
              <a:t> which is awarded (in the case of professional athletes it is paid). </a:t>
            </a:r>
            <a:endParaRPr lang="cs-CZ" dirty="0"/>
          </a:p>
          <a:p>
            <a:endParaRPr lang="cs-CZ" dirty="0"/>
          </a:p>
        </p:txBody>
      </p:sp>
    </p:spTree>
    <p:extLst>
      <p:ext uri="{BB962C8B-B14F-4D97-AF65-F5344CB8AC3E}">
        <p14:creationId xmlns:p14="http://schemas.microsoft.com/office/powerpoint/2010/main" val="2942155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6285F4-160F-4A88-8EDC-6C158F906CAF}"/>
              </a:ext>
            </a:extLst>
          </p:cNvPr>
          <p:cNvSpPr>
            <a:spLocks noGrp="1"/>
          </p:cNvSpPr>
          <p:nvPr>
            <p:ph type="title"/>
          </p:nvPr>
        </p:nvSpPr>
        <p:spPr/>
        <p:txBody>
          <a:bodyPr/>
          <a:lstStyle/>
          <a:p>
            <a:pPr algn="ctr"/>
            <a:r>
              <a:rPr lang="cs-CZ" sz="3200" b="1" dirty="0" err="1"/>
              <a:t>Two</a:t>
            </a:r>
            <a:r>
              <a:rPr lang="cs-CZ" sz="3200" b="1" dirty="0"/>
              <a:t> </a:t>
            </a:r>
            <a:r>
              <a:rPr lang="cs-CZ" sz="3200" b="1" dirty="0" err="1"/>
              <a:t>pillars</a:t>
            </a:r>
            <a:r>
              <a:rPr lang="cs-CZ" sz="3200" b="1" dirty="0"/>
              <a:t> </a:t>
            </a:r>
            <a:r>
              <a:rPr lang="cs-CZ" sz="3200" b="1" dirty="0" err="1"/>
              <a:t>of</a:t>
            </a:r>
            <a:r>
              <a:rPr lang="cs-CZ" sz="3200" b="1" dirty="0"/>
              <a:t> </a:t>
            </a:r>
            <a:r>
              <a:rPr lang="cs-CZ" sz="3200" b="1" dirty="0" err="1"/>
              <a:t>the</a:t>
            </a:r>
            <a:r>
              <a:rPr lang="cs-CZ" sz="3200" b="1" dirty="0"/>
              <a:t> </a:t>
            </a:r>
            <a:r>
              <a:rPr lang="cs-CZ" sz="3200" b="1" dirty="0" err="1"/>
              <a:t>Olympism</a:t>
            </a:r>
            <a:r>
              <a:rPr lang="cs-CZ" sz="3200" b="1" dirty="0"/>
              <a:t>?</a:t>
            </a:r>
            <a:br>
              <a:rPr lang="cs-CZ" dirty="0"/>
            </a:br>
            <a:endParaRPr lang="cs-CZ" dirty="0"/>
          </a:p>
        </p:txBody>
      </p:sp>
      <p:sp>
        <p:nvSpPr>
          <p:cNvPr id="3" name="Zástupný symbol pro obsah 2">
            <a:extLst>
              <a:ext uri="{FF2B5EF4-FFF2-40B4-BE49-F238E27FC236}">
                <a16:creationId xmlns:a16="http://schemas.microsoft.com/office/drawing/2014/main" id="{05C43F9A-CC3C-4868-B076-F8A1A2D55B1A}"/>
              </a:ext>
            </a:extLst>
          </p:cNvPr>
          <p:cNvSpPr>
            <a:spLocks noGrp="1"/>
          </p:cNvSpPr>
          <p:nvPr>
            <p:ph idx="1"/>
          </p:nvPr>
        </p:nvSpPr>
        <p:spPr/>
        <p:txBody>
          <a:bodyPr>
            <a:normAutofit lnSpcReduction="10000"/>
          </a:bodyPr>
          <a:lstStyle/>
          <a:p>
            <a:r>
              <a:rPr lang="en-US" dirty="0"/>
              <a:t>Concerning </a:t>
            </a:r>
            <a:r>
              <a:rPr lang="en-US" b="1" dirty="0"/>
              <a:t>aretē </a:t>
            </a:r>
            <a:r>
              <a:rPr lang="en-US" dirty="0"/>
              <a:t>two related terms are often mentioned – excellence and virtue. This terminological issue is remarkable itself because modern sports (perhaps more clearly than some other fields of human activities) in a very interesting way display that compatibility of excellence and virtue brings a lot of contradictions. </a:t>
            </a:r>
            <a:endParaRPr lang="cs-CZ" dirty="0"/>
          </a:p>
          <a:p>
            <a:r>
              <a:rPr lang="en-US" dirty="0"/>
              <a:t>Reminding the ancient concept of </a:t>
            </a:r>
            <a:r>
              <a:rPr lang="en-US" b="1" dirty="0"/>
              <a:t>four cardinal virtues </a:t>
            </a:r>
            <a:r>
              <a:rPr lang="en-US" dirty="0"/>
              <a:t>proposed by Plato (and then developed by Aristotle) we can mention </a:t>
            </a:r>
            <a:r>
              <a:rPr lang="en-US" b="1" dirty="0"/>
              <a:t>prudence, courage, temperance, and justice</a:t>
            </a:r>
            <a:r>
              <a:rPr lang="en-US" dirty="0"/>
              <a:t>. If we admit that modern sports provide a lot of opportunities to develop courage (not just in the physical understanding) and that there is a good space for justice (obeying rules etc.), we should think over prudence and temperance. </a:t>
            </a:r>
            <a:endParaRPr lang="cs-CZ" dirty="0"/>
          </a:p>
        </p:txBody>
      </p:sp>
    </p:spTree>
    <p:extLst>
      <p:ext uri="{BB962C8B-B14F-4D97-AF65-F5344CB8AC3E}">
        <p14:creationId xmlns:p14="http://schemas.microsoft.com/office/powerpoint/2010/main" val="3850931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6285F4-160F-4A88-8EDC-6C158F906CAF}"/>
              </a:ext>
            </a:extLst>
          </p:cNvPr>
          <p:cNvSpPr>
            <a:spLocks noGrp="1"/>
          </p:cNvSpPr>
          <p:nvPr>
            <p:ph type="title"/>
          </p:nvPr>
        </p:nvSpPr>
        <p:spPr/>
        <p:txBody>
          <a:bodyPr/>
          <a:lstStyle/>
          <a:p>
            <a:pPr algn="ctr"/>
            <a:r>
              <a:rPr lang="cs-CZ" sz="3200" b="1" dirty="0" err="1"/>
              <a:t>Two</a:t>
            </a:r>
            <a:r>
              <a:rPr lang="cs-CZ" sz="3200" b="1" dirty="0"/>
              <a:t> </a:t>
            </a:r>
            <a:r>
              <a:rPr lang="cs-CZ" sz="3200" b="1" dirty="0" err="1"/>
              <a:t>pillars</a:t>
            </a:r>
            <a:r>
              <a:rPr lang="cs-CZ" sz="3200" b="1" dirty="0"/>
              <a:t> </a:t>
            </a:r>
            <a:r>
              <a:rPr lang="cs-CZ" sz="3200" b="1" dirty="0" err="1"/>
              <a:t>of</a:t>
            </a:r>
            <a:r>
              <a:rPr lang="cs-CZ" sz="3200" b="1" dirty="0"/>
              <a:t> </a:t>
            </a:r>
            <a:r>
              <a:rPr lang="cs-CZ" sz="3200" b="1" dirty="0" err="1"/>
              <a:t>the</a:t>
            </a:r>
            <a:r>
              <a:rPr lang="cs-CZ" sz="3200" b="1" dirty="0"/>
              <a:t> </a:t>
            </a:r>
            <a:r>
              <a:rPr lang="cs-CZ" sz="3200" b="1" dirty="0" err="1"/>
              <a:t>Olympism</a:t>
            </a:r>
            <a:r>
              <a:rPr lang="cs-CZ" sz="3200" b="1" dirty="0"/>
              <a:t>?</a:t>
            </a:r>
            <a:br>
              <a:rPr lang="cs-CZ" dirty="0"/>
            </a:br>
            <a:endParaRPr lang="cs-CZ" dirty="0"/>
          </a:p>
        </p:txBody>
      </p:sp>
      <p:sp>
        <p:nvSpPr>
          <p:cNvPr id="3" name="Zástupný symbol pro obsah 2">
            <a:extLst>
              <a:ext uri="{FF2B5EF4-FFF2-40B4-BE49-F238E27FC236}">
                <a16:creationId xmlns:a16="http://schemas.microsoft.com/office/drawing/2014/main" id="{05C43F9A-CC3C-4868-B076-F8A1A2D55B1A}"/>
              </a:ext>
            </a:extLst>
          </p:cNvPr>
          <p:cNvSpPr>
            <a:spLocks noGrp="1"/>
          </p:cNvSpPr>
          <p:nvPr>
            <p:ph idx="1"/>
          </p:nvPr>
        </p:nvSpPr>
        <p:spPr/>
        <p:txBody>
          <a:bodyPr>
            <a:normAutofit fontScale="77500" lnSpcReduction="20000"/>
          </a:bodyPr>
          <a:lstStyle/>
          <a:p>
            <a:r>
              <a:rPr lang="en-US" dirty="0"/>
              <a:t>Prudence is by some authors (Cicero, Aristotle) understood as a kind of </a:t>
            </a:r>
            <a:r>
              <a:rPr lang="en-US" b="1" dirty="0"/>
              <a:t>wisdom.</a:t>
            </a:r>
            <a:r>
              <a:rPr lang="en-US" dirty="0"/>
              <a:t> However, wisdom presents a very “floating” phenomenon because it is very difficult to define it and it is impossible to measure it. The world of modern sports is very closely connected with the objectivization trends and with the effort to measure performance.     </a:t>
            </a:r>
            <a:endParaRPr lang="cs-CZ" dirty="0"/>
          </a:p>
          <a:p>
            <a:r>
              <a:rPr lang="en-US" dirty="0"/>
              <a:t>Concerning </a:t>
            </a:r>
            <a:r>
              <a:rPr lang="en-US" b="1" dirty="0"/>
              <a:t>temperance</a:t>
            </a:r>
            <a:r>
              <a:rPr lang="en-US" dirty="0"/>
              <a:t>, we can remind Aristotle and his concept in which temperance presents a mean with regard to pleasure (</a:t>
            </a:r>
            <a:r>
              <a:rPr lang="en-US" dirty="0" err="1"/>
              <a:t>Niemec</a:t>
            </a:r>
            <a:r>
              <a:rPr lang="en-US" dirty="0"/>
              <a:t>, 2013). Aristotle did not propose to stay in the middle, but he recommended to avoid the extreme positions and remember to come back towards the middle. Modern sports present very extreme load and require extrema effort which must necessarily lead to antagonistic positions to temperance principles. </a:t>
            </a:r>
            <a:endParaRPr lang="cs-CZ" dirty="0"/>
          </a:p>
          <a:p>
            <a:r>
              <a:rPr lang="en-US" dirty="0"/>
              <a:t>Undoubtedly, </a:t>
            </a:r>
            <a:r>
              <a:rPr lang="en-US" b="1" dirty="0"/>
              <a:t>excellence can present a kind of virtue</a:t>
            </a:r>
            <a:r>
              <a:rPr lang="en-US" dirty="0"/>
              <a:t>. However, the question here is whether </a:t>
            </a:r>
            <a:r>
              <a:rPr lang="en-US" i="1" dirty="0"/>
              <a:t>the excellence</a:t>
            </a:r>
            <a:r>
              <a:rPr lang="en-US" dirty="0"/>
              <a:t> which is related to professional sports (it means effort for top measured performance at any cost) presents a kind of virtue. The problem is more complex and more difficult than the scope of this paper carries but at least two cardinal virtues – prudence and temperance – are very disputable in the world of modern sports. </a:t>
            </a:r>
            <a:endParaRPr lang="cs-CZ" dirty="0"/>
          </a:p>
        </p:txBody>
      </p:sp>
    </p:spTree>
    <p:extLst>
      <p:ext uri="{BB962C8B-B14F-4D97-AF65-F5344CB8AC3E}">
        <p14:creationId xmlns:p14="http://schemas.microsoft.com/office/powerpoint/2010/main" val="3028380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6A2BFF-C544-46DC-840B-D4F246E428E3}"/>
              </a:ext>
            </a:extLst>
          </p:cNvPr>
          <p:cNvSpPr>
            <a:spLocks noGrp="1"/>
          </p:cNvSpPr>
          <p:nvPr>
            <p:ph type="title"/>
          </p:nvPr>
        </p:nvSpPr>
        <p:spPr/>
        <p:txBody>
          <a:bodyPr/>
          <a:lstStyle/>
          <a:p>
            <a:pPr algn="ctr"/>
            <a:r>
              <a:rPr lang="en-US" sz="3600" b="1" dirty="0"/>
              <a:t>No simple solutions</a:t>
            </a:r>
            <a:br>
              <a:rPr lang="cs-CZ" dirty="0"/>
            </a:br>
            <a:endParaRPr lang="cs-CZ" dirty="0"/>
          </a:p>
        </p:txBody>
      </p:sp>
      <p:sp>
        <p:nvSpPr>
          <p:cNvPr id="3" name="Zástupný symbol pro obsah 2">
            <a:extLst>
              <a:ext uri="{FF2B5EF4-FFF2-40B4-BE49-F238E27FC236}">
                <a16:creationId xmlns:a16="http://schemas.microsoft.com/office/drawing/2014/main" id="{295C1E32-9E5D-4E6B-B8AB-7D844B7E5E0E}"/>
              </a:ext>
            </a:extLst>
          </p:cNvPr>
          <p:cNvSpPr>
            <a:spLocks noGrp="1"/>
          </p:cNvSpPr>
          <p:nvPr>
            <p:ph idx="1"/>
          </p:nvPr>
        </p:nvSpPr>
        <p:spPr/>
        <p:txBody>
          <a:bodyPr>
            <a:normAutofit fontScale="85000" lnSpcReduction="20000"/>
          </a:bodyPr>
          <a:lstStyle/>
          <a:p>
            <a:r>
              <a:rPr lang="en-US" dirty="0"/>
              <a:t>There are many publications devoted to the problem mentioned above. Bayle (2016) reminds the core values and see the effort for athletic excellence as a challenge for modern Olympics. </a:t>
            </a:r>
            <a:r>
              <a:rPr lang="en-US" dirty="0" err="1"/>
              <a:t>Martínková</a:t>
            </a:r>
            <a:r>
              <a:rPr lang="en-US" dirty="0"/>
              <a:t> (2012) proposes two chances for modern Olympics based on Coubertin´s visions and examined through the philosophical concepts od Patočka and Heidegger – fair and temple. Brown (2012) reminds Michel Foucault’s ideas in the context of Coubertin´s Olympic philosophy. </a:t>
            </a:r>
            <a:endParaRPr lang="cs-CZ" dirty="0"/>
          </a:p>
          <a:p>
            <a:endParaRPr lang="cs-CZ" dirty="0"/>
          </a:p>
          <a:p>
            <a:r>
              <a:rPr lang="en-US" dirty="0"/>
              <a:t>We can meet interconnecting Friedrich Nietzsche´s philosophical conception </a:t>
            </a:r>
            <a:r>
              <a:rPr lang="en-GB" dirty="0"/>
              <a:t>(“Superman”, “the will to power”) and Olympic ideas (</a:t>
            </a:r>
            <a:r>
              <a:rPr lang="en-GB" dirty="0" err="1"/>
              <a:t>Cléret</a:t>
            </a:r>
            <a:r>
              <a:rPr lang="en-GB" dirty="0"/>
              <a:t> &amp; McNamee, 2012). Moral judgement and its backgrounds in the reflection of the Olympic principles are examined by Culbertson (2012) in a very interesting way. Da Costa (2006) notices that the philosophical controversies over the problems of Olympism bring new and new pages of the “never-ending story”. </a:t>
            </a:r>
            <a:endParaRPr lang="cs-CZ" dirty="0"/>
          </a:p>
          <a:p>
            <a:endParaRPr lang="cs-CZ" dirty="0"/>
          </a:p>
        </p:txBody>
      </p:sp>
    </p:spTree>
    <p:extLst>
      <p:ext uri="{BB962C8B-B14F-4D97-AF65-F5344CB8AC3E}">
        <p14:creationId xmlns:p14="http://schemas.microsoft.com/office/powerpoint/2010/main" val="3918349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6A2BFF-C544-46DC-840B-D4F246E428E3}"/>
              </a:ext>
            </a:extLst>
          </p:cNvPr>
          <p:cNvSpPr>
            <a:spLocks noGrp="1"/>
          </p:cNvSpPr>
          <p:nvPr>
            <p:ph type="title"/>
          </p:nvPr>
        </p:nvSpPr>
        <p:spPr/>
        <p:txBody>
          <a:bodyPr/>
          <a:lstStyle/>
          <a:p>
            <a:pPr algn="ctr"/>
            <a:r>
              <a:rPr lang="en-US" sz="3600" b="1" dirty="0"/>
              <a:t>No simple solutions</a:t>
            </a:r>
            <a:br>
              <a:rPr lang="cs-CZ" dirty="0"/>
            </a:br>
            <a:endParaRPr lang="cs-CZ" dirty="0"/>
          </a:p>
        </p:txBody>
      </p:sp>
      <p:sp>
        <p:nvSpPr>
          <p:cNvPr id="3" name="Zástupný symbol pro obsah 2">
            <a:extLst>
              <a:ext uri="{FF2B5EF4-FFF2-40B4-BE49-F238E27FC236}">
                <a16:creationId xmlns:a16="http://schemas.microsoft.com/office/drawing/2014/main" id="{295C1E32-9E5D-4E6B-B8AB-7D844B7E5E0E}"/>
              </a:ext>
            </a:extLst>
          </p:cNvPr>
          <p:cNvSpPr>
            <a:spLocks noGrp="1"/>
          </p:cNvSpPr>
          <p:nvPr>
            <p:ph idx="1"/>
          </p:nvPr>
        </p:nvSpPr>
        <p:spPr/>
        <p:txBody>
          <a:bodyPr>
            <a:normAutofit fontScale="85000" lnSpcReduction="20000"/>
          </a:bodyPr>
          <a:lstStyle/>
          <a:p>
            <a:r>
              <a:rPr lang="en-GB" dirty="0"/>
              <a:t>The necessity of reimagining and redefining some ideals of Olympism because of serious trouble is described in the works of Llewellyn (2011), </a:t>
            </a:r>
            <a:r>
              <a:rPr lang="en-GB" dirty="0" err="1"/>
              <a:t>Loland</a:t>
            </a:r>
            <a:r>
              <a:rPr lang="en-GB" dirty="0"/>
              <a:t> (2012), McNamee &amp; Parry (2012), Rohde (2018).</a:t>
            </a:r>
            <a:endParaRPr lang="cs-CZ" dirty="0"/>
          </a:p>
          <a:p>
            <a:r>
              <a:rPr lang="en-GB" dirty="0"/>
              <a:t>Of course, there is still a great heritage coming from the ancient Olympic tradition (Reid, 2017). The education, which includes the Olympic ideals presents a great opportunity for presenting their core values (</a:t>
            </a:r>
            <a:r>
              <a:rPr lang="en-GB" dirty="0" err="1"/>
              <a:t>Teetzel</a:t>
            </a:r>
            <a:r>
              <a:rPr lang="en-GB" dirty="0"/>
              <a:t>, 2012). Even in the world of modern sports, there is some space for coaches to develop the Olympic ideas (Torres, 2012). </a:t>
            </a:r>
            <a:endParaRPr lang="cs-CZ" dirty="0"/>
          </a:p>
          <a:p>
            <a:r>
              <a:rPr lang="en-GB" dirty="0"/>
              <a:t>Some intrinsic values are included in sports essentially, and concerning this point, Olympism can present one of the leading possibilities for the next development, as McFee (2012) notices. The interconnected power of the Olympic Movement all over the world is still indisputable. It results, as Reid (2010) mentions, from a good and understandable concept for many nations and countries (in the context of the eastern philosophies, as well as the western way of life).</a:t>
            </a:r>
            <a:endParaRPr lang="cs-CZ" dirty="0"/>
          </a:p>
          <a:p>
            <a:endParaRPr lang="cs-CZ" dirty="0"/>
          </a:p>
        </p:txBody>
      </p:sp>
    </p:spTree>
    <p:extLst>
      <p:ext uri="{BB962C8B-B14F-4D97-AF65-F5344CB8AC3E}">
        <p14:creationId xmlns:p14="http://schemas.microsoft.com/office/powerpoint/2010/main" val="3668688065"/>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3497</Words>
  <Application>Microsoft Office PowerPoint</Application>
  <PresentationFormat>Širokoúhlá obrazovka</PresentationFormat>
  <Paragraphs>74</Paragraphs>
  <Slides>11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11</vt:i4>
      </vt:variant>
    </vt:vector>
  </HeadingPairs>
  <TitlesOfParts>
    <vt:vector size="15" baseType="lpstr">
      <vt:lpstr>Arial</vt:lpstr>
      <vt:lpstr>Calibri</vt:lpstr>
      <vt:lpstr>Calibri Light</vt:lpstr>
      <vt:lpstr>Motiv Office</vt:lpstr>
      <vt:lpstr>SOME SELECTED HISTORICAL AND PHILOSOPHICAL ASPECTS OF THE PRINCIPLES OF KALOKAGATHIA AND ARETĒ IN THE MIRROR OF MODERN SPORTS   </vt:lpstr>
      <vt:lpstr>Prezentace aplikace PowerPoint</vt:lpstr>
      <vt:lpstr>Some ideas about Olympism reflecting the selected philosophical positions </vt:lpstr>
      <vt:lpstr>Prezentace aplikace PowerPoint</vt:lpstr>
      <vt:lpstr>Two pillars of the Olympism? </vt:lpstr>
      <vt:lpstr>Two pillars of the Olympism? </vt:lpstr>
      <vt:lpstr>Two pillars of the Olympism? </vt:lpstr>
      <vt:lpstr>No simple solutions </vt:lpstr>
      <vt:lpstr>No simple solutions </vt:lpstr>
      <vt:lpstr>Conclusions</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Filosofie</dc:title>
  <dc:creator>Emanuel Hurych</dc:creator>
  <cp:lastModifiedBy>Emanuel Hurych</cp:lastModifiedBy>
  <cp:revision>8</cp:revision>
  <dcterms:created xsi:type="dcterms:W3CDTF">2019-09-19T10:58:23Z</dcterms:created>
  <dcterms:modified xsi:type="dcterms:W3CDTF">2020-10-14T18:18:51Z</dcterms:modified>
</cp:coreProperties>
</file>