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301" r:id="rId4"/>
    <p:sldId id="303" r:id="rId5"/>
    <p:sldId id="304" r:id="rId6"/>
    <p:sldId id="305" r:id="rId7"/>
    <p:sldId id="306" r:id="rId8"/>
    <p:sldId id="307" r:id="rId9"/>
    <p:sldId id="302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6F68"/>
    <a:srgbClr val="C52BAF"/>
    <a:srgbClr val="FF0000"/>
    <a:srgbClr val="91F2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DA75B-D80A-4FE9-AD9E-93A6C3B0D1D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55FFF-2AC5-4EF7-8D1C-A7A55923968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BFB1F-2253-40C4-883E-9A776A16C46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28C37-80DD-49F8-A75F-02E6B2E97C8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472827-A879-49BD-86EB-62E17D644AE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C0F3-EA7B-491D-B3B9-D79BBE7B42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C9EBA-223A-4F43-B63E-2A4A386D88D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39054-109E-4D53-B98C-7A1C73F248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5B72AB-8519-4148-8765-587E02092A4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6A295-01FB-426C-9636-1654EC4B347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A5860-3697-4B5C-8684-10D7A5F4EE0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25A9DA0-2B51-4132-BDB4-6F585F71A916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5" y="1773238"/>
            <a:ext cx="7776865" cy="4751387"/>
          </a:xfrm>
        </p:spPr>
        <p:txBody>
          <a:bodyPr/>
          <a:lstStyle/>
          <a:p>
            <a:pPr marL="609600" indent="-609600"/>
            <a:r>
              <a:rPr lang="cs-CZ" sz="5400" b="1" u="sng" dirty="0"/>
              <a:t>Kuřákovy roviny svobody</a:t>
            </a:r>
            <a:endParaRPr lang="en-US" sz="5400" b="1" u="sng" dirty="0"/>
          </a:p>
          <a:p>
            <a:pPr marL="609600" indent="-609600">
              <a:buFontTx/>
              <a:buChar char="•"/>
            </a:pPr>
            <a:endParaRPr lang="cs-CZ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49275"/>
            <a:ext cx="7772400" cy="791493"/>
          </a:xfrm>
        </p:spPr>
        <p:txBody>
          <a:bodyPr/>
          <a:lstStyle/>
          <a:p>
            <a:r>
              <a:rPr lang="cs-CZ" u="sng" dirty="0"/>
              <a:t>Kuřák versus nekuřák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1628800"/>
            <a:ext cx="7344816" cy="1296144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cs-CZ" sz="2800" dirty="0"/>
              <a:t>rovina – obecné sociální limity</a:t>
            </a:r>
          </a:p>
          <a:p>
            <a:pPr marL="533400" indent="-533400"/>
            <a:r>
              <a:rPr lang="cs-CZ" sz="2800" dirty="0"/>
              <a:t> (svoboda a nesvoboda jako omezení práv)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827088" y="3789363"/>
            <a:ext cx="6985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01008"/>
            <a:ext cx="3873232" cy="21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4716016" y="3356992"/>
            <a:ext cx="41044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Kuřák je omezován v možnosti zapálit si</a:t>
            </a:r>
          </a:p>
          <a:p>
            <a:endParaRPr lang="cs-CZ" sz="3200" dirty="0"/>
          </a:p>
          <a:p>
            <a:endParaRPr lang="cs-CZ" sz="3200" dirty="0"/>
          </a:p>
          <a:p>
            <a:r>
              <a:rPr lang="cs-CZ" sz="3200" dirty="0"/>
              <a:t>Nekuřák je svobodnější</a:t>
            </a:r>
          </a:p>
          <a:p>
            <a:endParaRPr lang="en-US" sz="3200" dirty="0"/>
          </a:p>
        </p:txBody>
      </p:sp>
      <p:sp>
        <p:nvSpPr>
          <p:cNvPr id="9" name="Šipka doprava 8"/>
          <p:cNvSpPr/>
          <p:nvPr/>
        </p:nvSpPr>
        <p:spPr>
          <a:xfrm>
            <a:off x="5652120" y="45091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49275"/>
            <a:ext cx="7772400" cy="791493"/>
          </a:xfrm>
        </p:spPr>
        <p:txBody>
          <a:bodyPr/>
          <a:lstStyle/>
          <a:p>
            <a:r>
              <a:rPr lang="cs-CZ" u="sng" dirty="0"/>
              <a:t>Kuřák versus nekuřák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1628800"/>
            <a:ext cx="7344816" cy="1296144"/>
          </a:xfrm>
        </p:spPr>
        <p:txBody>
          <a:bodyPr/>
          <a:lstStyle/>
          <a:p>
            <a:pPr marL="533400" indent="-533400">
              <a:buFont typeface="+mj-lt"/>
              <a:buAutoNum type="arabicPeriod" startAt="2"/>
            </a:pPr>
            <a:r>
              <a:rPr lang="cs-CZ" sz="2800" dirty="0"/>
              <a:t>rovina – specifické sociální limity</a:t>
            </a:r>
          </a:p>
          <a:p>
            <a:pPr marL="533400" indent="-533400"/>
            <a:r>
              <a:rPr lang="cs-CZ" sz="2800" dirty="0"/>
              <a:t> (svoboda a nesvoboda v určitých situacích)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827088" y="3789363"/>
            <a:ext cx="6985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01008"/>
            <a:ext cx="3873232" cy="21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4716016" y="3356992"/>
            <a:ext cx="41044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nekuřák se pohybuje mezi kuřáky</a:t>
            </a:r>
          </a:p>
          <a:p>
            <a:endParaRPr lang="cs-CZ" sz="3200" dirty="0"/>
          </a:p>
          <a:p>
            <a:endParaRPr lang="cs-CZ" sz="3200" dirty="0"/>
          </a:p>
          <a:p>
            <a:r>
              <a:rPr lang="cs-CZ" sz="3200" dirty="0"/>
              <a:t>kuřák je svobodnější</a:t>
            </a:r>
          </a:p>
          <a:p>
            <a:endParaRPr lang="en-US" sz="3200" dirty="0"/>
          </a:p>
        </p:txBody>
      </p:sp>
      <p:sp>
        <p:nvSpPr>
          <p:cNvPr id="9" name="Šipka doprava 8"/>
          <p:cNvSpPr/>
          <p:nvPr/>
        </p:nvSpPr>
        <p:spPr>
          <a:xfrm>
            <a:off x="5652120" y="45091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49275"/>
            <a:ext cx="7772400" cy="791493"/>
          </a:xfrm>
        </p:spPr>
        <p:txBody>
          <a:bodyPr/>
          <a:lstStyle/>
          <a:p>
            <a:r>
              <a:rPr lang="cs-CZ" u="sng" dirty="0"/>
              <a:t>Kuřák versus nekuřák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1628800"/>
            <a:ext cx="7344816" cy="1296144"/>
          </a:xfrm>
        </p:spPr>
        <p:txBody>
          <a:bodyPr/>
          <a:lstStyle/>
          <a:p>
            <a:pPr marL="533400" indent="-533400">
              <a:buFont typeface="+mj-lt"/>
              <a:buAutoNum type="arabicPeriod" startAt="3"/>
            </a:pPr>
            <a:r>
              <a:rPr lang="cs-CZ" sz="2800" dirty="0"/>
              <a:t>rovina – individuální </a:t>
            </a:r>
          </a:p>
          <a:p>
            <a:pPr marL="533400" indent="-533400"/>
            <a:r>
              <a:rPr lang="cs-CZ" sz="2800" dirty="0"/>
              <a:t> (svoboda jako vyplnění tužby)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827088" y="3789363"/>
            <a:ext cx="6985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01008"/>
            <a:ext cx="3873232" cy="21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4716016" y="3356992"/>
            <a:ext cx="41044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Kuřák si neodříká předmět žádosti</a:t>
            </a:r>
          </a:p>
          <a:p>
            <a:endParaRPr lang="cs-CZ" sz="3200" dirty="0"/>
          </a:p>
          <a:p>
            <a:endParaRPr lang="cs-CZ" sz="3200" dirty="0"/>
          </a:p>
          <a:p>
            <a:r>
              <a:rPr lang="cs-CZ" sz="3200" dirty="0"/>
              <a:t>kuřák je svobodnější</a:t>
            </a:r>
          </a:p>
          <a:p>
            <a:endParaRPr lang="en-US" sz="3200" dirty="0"/>
          </a:p>
        </p:txBody>
      </p:sp>
      <p:sp>
        <p:nvSpPr>
          <p:cNvPr id="9" name="Šipka doprava 8"/>
          <p:cNvSpPr/>
          <p:nvPr/>
        </p:nvSpPr>
        <p:spPr>
          <a:xfrm>
            <a:off x="5652120" y="45091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49275"/>
            <a:ext cx="7772400" cy="791493"/>
          </a:xfrm>
        </p:spPr>
        <p:txBody>
          <a:bodyPr/>
          <a:lstStyle/>
          <a:p>
            <a:r>
              <a:rPr lang="cs-CZ" u="sng" dirty="0"/>
              <a:t>Kuřák versus nekuřák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1628800"/>
            <a:ext cx="7344816" cy="1296144"/>
          </a:xfrm>
        </p:spPr>
        <p:txBody>
          <a:bodyPr/>
          <a:lstStyle/>
          <a:p>
            <a:pPr marL="533400" indent="-533400">
              <a:buFont typeface="+mj-lt"/>
              <a:buAutoNum type="arabicPeriod" startAt="4"/>
            </a:pPr>
            <a:r>
              <a:rPr lang="cs-CZ" sz="2800" dirty="0"/>
              <a:t>rovina – individuální </a:t>
            </a:r>
          </a:p>
          <a:p>
            <a:pPr marL="533400" indent="-533400"/>
            <a:r>
              <a:rPr lang="cs-CZ" sz="2800" dirty="0"/>
              <a:t> (svoboda jako odolání žádosti)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827088" y="3789363"/>
            <a:ext cx="6985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01008"/>
            <a:ext cx="3873232" cy="21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4716016" y="3356992"/>
            <a:ext cx="44279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Kuřák propadá návyku, neumí přestat</a:t>
            </a:r>
          </a:p>
          <a:p>
            <a:endParaRPr lang="cs-CZ" sz="3200" dirty="0"/>
          </a:p>
          <a:p>
            <a:endParaRPr lang="cs-CZ" sz="3200" dirty="0"/>
          </a:p>
          <a:p>
            <a:r>
              <a:rPr lang="cs-CZ" sz="3200" dirty="0"/>
              <a:t>nekuřák je svobodnější</a:t>
            </a:r>
          </a:p>
          <a:p>
            <a:endParaRPr lang="en-US" sz="3200" dirty="0"/>
          </a:p>
        </p:txBody>
      </p:sp>
      <p:sp>
        <p:nvSpPr>
          <p:cNvPr id="9" name="Šipka doprava 8"/>
          <p:cNvSpPr/>
          <p:nvPr/>
        </p:nvSpPr>
        <p:spPr>
          <a:xfrm>
            <a:off x="5868144" y="465313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49275"/>
            <a:ext cx="7772400" cy="791493"/>
          </a:xfrm>
        </p:spPr>
        <p:txBody>
          <a:bodyPr/>
          <a:lstStyle/>
          <a:p>
            <a:r>
              <a:rPr lang="cs-CZ" u="sng" dirty="0"/>
              <a:t>Kuřák versus nekuřák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1628800"/>
            <a:ext cx="7344816" cy="1296144"/>
          </a:xfrm>
        </p:spPr>
        <p:txBody>
          <a:bodyPr/>
          <a:lstStyle/>
          <a:p>
            <a:pPr marL="533400" indent="-533400">
              <a:buFont typeface="+mj-lt"/>
              <a:buAutoNum type="arabicPeriod" startAt="5"/>
            </a:pPr>
            <a:r>
              <a:rPr lang="cs-CZ" sz="2800" dirty="0"/>
              <a:t>rovina – fyziologické a zdravotní limity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827088" y="3789363"/>
            <a:ext cx="6985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01008"/>
            <a:ext cx="3873232" cy="21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4716016" y="3356992"/>
            <a:ext cx="44279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Kuřák ztrácí výkonnost, je fyzicky limitován</a:t>
            </a:r>
          </a:p>
          <a:p>
            <a:endParaRPr lang="cs-CZ" sz="3200" dirty="0"/>
          </a:p>
          <a:p>
            <a:endParaRPr lang="cs-CZ" sz="3200" dirty="0"/>
          </a:p>
          <a:p>
            <a:r>
              <a:rPr lang="cs-CZ" sz="3200" dirty="0"/>
              <a:t>nekuřák je svobodnější</a:t>
            </a:r>
          </a:p>
          <a:p>
            <a:endParaRPr lang="en-US" sz="3200" dirty="0"/>
          </a:p>
        </p:txBody>
      </p:sp>
      <p:sp>
        <p:nvSpPr>
          <p:cNvPr id="9" name="Šipka doprava 8"/>
          <p:cNvSpPr/>
          <p:nvPr/>
        </p:nvSpPr>
        <p:spPr>
          <a:xfrm>
            <a:off x="5868144" y="465313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49275"/>
            <a:ext cx="7772400" cy="791493"/>
          </a:xfrm>
        </p:spPr>
        <p:txBody>
          <a:bodyPr/>
          <a:lstStyle/>
          <a:p>
            <a:r>
              <a:rPr lang="cs-CZ" u="sng" dirty="0"/>
              <a:t>Kuřák versus nekuřák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1628800"/>
            <a:ext cx="7344816" cy="1296144"/>
          </a:xfrm>
        </p:spPr>
        <p:txBody>
          <a:bodyPr/>
          <a:lstStyle/>
          <a:p>
            <a:pPr marL="533400" indent="-533400">
              <a:buFont typeface="+mj-lt"/>
              <a:buAutoNum type="arabicPeriod" startAt="6"/>
            </a:pPr>
            <a:r>
              <a:rPr lang="cs-CZ" sz="2800" dirty="0"/>
              <a:t>rovina – společenské dopady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827088" y="3789363"/>
            <a:ext cx="6985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852936"/>
            <a:ext cx="3873232" cy="21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4499992" y="2852936"/>
            <a:ext cx="46440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Společnost kuřáků ztrácí ekonomickou výkonnost</a:t>
            </a:r>
          </a:p>
          <a:p>
            <a:endParaRPr lang="cs-CZ" sz="3200" dirty="0"/>
          </a:p>
          <a:p>
            <a:endParaRPr lang="cs-CZ" sz="3200" dirty="0"/>
          </a:p>
          <a:p>
            <a:r>
              <a:rPr lang="cs-CZ" sz="3200" dirty="0"/>
              <a:t>Společnost ztrácí ekonomickou svobodu</a:t>
            </a:r>
            <a:endParaRPr lang="en-US" sz="3200" dirty="0"/>
          </a:p>
        </p:txBody>
      </p:sp>
      <p:sp>
        <p:nvSpPr>
          <p:cNvPr id="9" name="Šipka doprava 8"/>
          <p:cNvSpPr/>
          <p:nvPr/>
        </p:nvSpPr>
        <p:spPr>
          <a:xfrm>
            <a:off x="6084168" y="40770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49275"/>
            <a:ext cx="7772400" cy="791493"/>
          </a:xfrm>
        </p:spPr>
        <p:txBody>
          <a:bodyPr/>
          <a:lstStyle/>
          <a:p>
            <a:r>
              <a:rPr lang="cs-CZ" u="sng" dirty="0"/>
              <a:t>Kuřák versus nekuřák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1628800"/>
            <a:ext cx="7344816" cy="1296144"/>
          </a:xfrm>
        </p:spPr>
        <p:txBody>
          <a:bodyPr/>
          <a:lstStyle/>
          <a:p>
            <a:pPr marL="533400" indent="-533400">
              <a:buFont typeface="+mj-lt"/>
              <a:buAutoNum type="arabicPeriod" startAt="7"/>
            </a:pPr>
            <a:r>
              <a:rPr lang="cs-CZ" sz="2800" dirty="0"/>
              <a:t>rovina – </a:t>
            </a:r>
            <a:r>
              <a:rPr lang="cs-CZ" sz="2800" dirty="0" err="1"/>
              <a:t>fylogenze</a:t>
            </a:r>
            <a:endParaRPr lang="cs-CZ" sz="2800" dirty="0"/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827088" y="3789363"/>
            <a:ext cx="6985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01008"/>
            <a:ext cx="3873232" cy="21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4644008" y="3140968"/>
            <a:ext cx="44999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Homo sapiens </a:t>
            </a:r>
            <a:r>
              <a:rPr lang="cs-CZ" sz="3200" dirty="0" err="1"/>
              <a:t>sapiens</a:t>
            </a:r>
            <a:r>
              <a:rPr lang="cs-CZ" sz="3200" dirty="0"/>
              <a:t> ztrácí biologickou kvalitu</a:t>
            </a:r>
          </a:p>
          <a:p>
            <a:endParaRPr lang="cs-CZ" sz="3200" dirty="0"/>
          </a:p>
          <a:p>
            <a:endParaRPr lang="cs-CZ" sz="3200" dirty="0"/>
          </a:p>
          <a:p>
            <a:r>
              <a:rPr lang="cs-CZ" sz="3200" dirty="0"/>
              <a:t>Zvyšuje se vázanost na lékařskou péči</a:t>
            </a:r>
            <a:endParaRPr lang="en-US" sz="3200" dirty="0"/>
          </a:p>
        </p:txBody>
      </p:sp>
      <p:sp>
        <p:nvSpPr>
          <p:cNvPr id="9" name="Šipka doprava 8"/>
          <p:cNvSpPr/>
          <p:nvPr/>
        </p:nvSpPr>
        <p:spPr>
          <a:xfrm>
            <a:off x="6372200" y="49411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824"/>
            <a:ext cx="7772400" cy="4680520"/>
          </a:xfrm>
        </p:spPr>
        <p:txBody>
          <a:bodyPr/>
          <a:lstStyle/>
          <a:p>
            <a:r>
              <a:rPr lang="cs-CZ" dirty="0"/>
              <a:t>7 rovin svobody</a:t>
            </a:r>
            <a:br>
              <a:rPr lang="cs-CZ" dirty="0"/>
            </a:br>
            <a:br>
              <a:rPr lang="cs-CZ" dirty="0"/>
            </a:br>
            <a:r>
              <a:rPr lang="cs-CZ" dirty="0"/>
              <a:t>+ psychická sféra</a:t>
            </a:r>
            <a:br>
              <a:rPr lang="cs-CZ" dirty="0"/>
            </a:br>
            <a:br>
              <a:rPr lang="cs-CZ" dirty="0"/>
            </a:br>
            <a:r>
              <a:rPr lang="cs-CZ" dirty="0"/>
              <a:t>+ filosofické otázky (svoboda vědomí)</a:t>
            </a:r>
            <a:br>
              <a:rPr lang="cs-CZ" dirty="0"/>
            </a:br>
            <a:br>
              <a:rPr lang="cs-CZ" dirty="0"/>
            </a:br>
            <a:r>
              <a:rPr lang="cs-CZ" dirty="0"/>
              <a:t>…</a:t>
            </a:r>
            <a:br>
              <a:rPr lang="cs-CZ" dirty="0"/>
            </a:br>
            <a:br>
              <a:rPr lang="cs-CZ" u="sng" dirty="0"/>
            </a:br>
            <a:endParaRPr lang="cs-CZ" u="sng" dirty="0"/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827088" y="3789363"/>
            <a:ext cx="6985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</TotalTime>
  <Words>173</Words>
  <Application>Microsoft Office PowerPoint</Application>
  <PresentationFormat>Předvádění na obrazovce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Arial</vt:lpstr>
      <vt:lpstr>Výchozí návrh</vt:lpstr>
      <vt:lpstr>Prezentace aplikace PowerPoint</vt:lpstr>
      <vt:lpstr>Kuřák versus nekuřák</vt:lpstr>
      <vt:lpstr>Kuřák versus nekuřák</vt:lpstr>
      <vt:lpstr>Kuřák versus nekuřák</vt:lpstr>
      <vt:lpstr>Kuřák versus nekuřák</vt:lpstr>
      <vt:lpstr>Kuřák versus nekuřák</vt:lpstr>
      <vt:lpstr>Kuřák versus nekuřák</vt:lpstr>
      <vt:lpstr>Kuřák versus nekuřák</vt:lpstr>
      <vt:lpstr>7 rovin svobody  + psychická sféra  + filosofické otázky (svoboda vědomí)  …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Filozofie sportu – sociokulturní kinantropologie Okruhy témat pro druhý blok přednášek</dc:title>
  <dc:creator>Eman</dc:creator>
  <cp:lastModifiedBy>Emanuel Hurych</cp:lastModifiedBy>
  <cp:revision>12</cp:revision>
  <dcterms:created xsi:type="dcterms:W3CDTF">2006-09-19T17:16:27Z</dcterms:created>
  <dcterms:modified xsi:type="dcterms:W3CDTF">2020-10-20T14:05:57Z</dcterms:modified>
</cp:coreProperties>
</file>