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70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6" autoAdjust="0"/>
    <p:restoredTop sz="94660"/>
  </p:normalViewPr>
  <p:slideViewPr>
    <p:cSldViewPr snapToGrid="0">
      <p:cViewPr varScale="1">
        <p:scale>
          <a:sx n="91" d="100"/>
          <a:sy n="91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1499/el/estud/fsps/js10/upoly/web/index.html" TargetMode="External"/><Relationship Id="rId2" Type="http://schemas.openxmlformats.org/officeDocument/2006/relationships/hyperlink" Target="https://www.fsps.muni.cz/sdetmivpohode/kurzy/pady/technika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do/rect/el/estud/fsps/ps11/sebeob/web/index.html" TargetMode="External"/><Relationship Id="rId4" Type="http://schemas.openxmlformats.org/officeDocument/2006/relationships/hyperlink" Target="http://is.muni.cz/do/rect/el/estud/fsps/ps10/upoly/web/index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úpolů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Jitka Čihounková, podzim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14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</a:t>
            </a:r>
            <a:r>
              <a:rPr lang="cs-CZ" dirty="0"/>
              <a:t>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dirty="0"/>
              <a:t>uvědomělosti a aktivity,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názornosti, 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soustavnosti, 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přiměřenosti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trvalosti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cílevědomosti 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emocionálnosti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všestrannosti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jednotnosti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volnočasové principy: dosažitelnost, charakter výzvy, možnost iniciativy</a:t>
            </a:r>
            <a:r>
              <a:rPr lang="en-US" dirty="0"/>
              <a:t>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168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2800" dirty="0"/>
              <a:t>Hromadná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Frontální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V kruhu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Ve dvojicích, trenér mění místo</a:t>
            </a:r>
            <a:r>
              <a:rPr lang="en-US" sz="2400" dirty="0"/>
              <a:t>​</a:t>
            </a:r>
          </a:p>
          <a:p>
            <a:pPr fontAlgn="base"/>
            <a:endParaRPr lang="cs-CZ" sz="2400" dirty="0"/>
          </a:p>
          <a:p>
            <a:pPr fontAlgn="base"/>
            <a:r>
              <a:rPr lang="cs-CZ" sz="2800" dirty="0"/>
              <a:t>Individuální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Při opravování chyb </a:t>
            </a:r>
            <a:r>
              <a:rPr lang="en-US" sz="2400" dirty="0"/>
              <a:t>​</a:t>
            </a:r>
          </a:p>
          <a:p>
            <a:pPr lvl="1" fontAlgn="base"/>
            <a:r>
              <a:rPr lang="cs-CZ" sz="2400" dirty="0"/>
              <a:t>Individuální trénink</a:t>
            </a:r>
            <a:r>
              <a:rPr lang="en-US" sz="2400" dirty="0"/>
              <a:t>​</a:t>
            </a:r>
          </a:p>
          <a:p>
            <a:pPr marL="0" indent="0" fontAlgn="base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153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patří k základním strategiím ve vzdělávacím procesu:​</a:t>
            </a:r>
          </a:p>
          <a:p>
            <a:pPr fontAlgn="base"/>
            <a:r>
              <a:rPr lang="cs-CZ" b="1" dirty="0"/>
              <a:t>Komplexní postup</a:t>
            </a:r>
            <a:r>
              <a:rPr lang="cs-CZ" dirty="0"/>
              <a:t>: užívá se při nácviku cvičení, která se vyznačují jednoduchostí a mají přirozený charakter a není třeba je již dále rozkládat. 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Analyticko-syntetický postup: </a:t>
            </a:r>
            <a:r>
              <a:rPr lang="cs-CZ" dirty="0"/>
              <a:t>se využívá u vyspělejších žáků, kteří jsou schopni tento postup přijmout.​</a:t>
            </a:r>
          </a:p>
          <a:p>
            <a:pPr fontAlgn="base"/>
            <a:r>
              <a:rPr lang="cs-CZ" b="1" dirty="0"/>
              <a:t>Synteticko-analytický postup: </a:t>
            </a:r>
            <a:r>
              <a:rPr lang="cs-CZ" dirty="0"/>
              <a:t>vychází z rovnocennosti obou předchozích struktur. </a:t>
            </a:r>
            <a:r>
              <a:rPr lang="en-US" dirty="0"/>
              <a:t>​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Napodobování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Vysvětlování </a:t>
            </a:r>
            <a:r>
              <a:rPr lang="en-US" dirty="0"/>
              <a:t>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340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b="1" i="1" dirty="0"/>
              <a:t>Motivační metoda: </a:t>
            </a:r>
            <a:r>
              <a:rPr lang="cs-CZ" dirty="0"/>
              <a:t>Smyslem při utváření optimální motivace žáků k učení je zajistit jejich vyšší aktivitu a osobní zainteresovanost vzhledem k cílům učebního procesu.</a:t>
            </a:r>
            <a:r>
              <a:rPr lang="en-US" dirty="0"/>
              <a:t>​</a:t>
            </a:r>
          </a:p>
          <a:p>
            <a:pPr fontAlgn="base"/>
            <a:r>
              <a:rPr lang="cs-CZ" b="1" i="1" dirty="0"/>
              <a:t>Expoziční metoda:</a:t>
            </a:r>
            <a:r>
              <a:rPr lang="cs-CZ" dirty="0"/>
              <a:t> jejím cílem je předání učiva žákovi učitelem, užívají se 4 přístupy a to: přímý přenos (popis, výklad, vysvětlení), zprostředkovaný přenos pomocí názoru (ukázka, model), heuristický přístup ( tvůrčí aktivita žáků), metody samostatné percepční činnosti žáků.</a:t>
            </a:r>
            <a:r>
              <a:rPr lang="en-US" dirty="0"/>
              <a:t>​</a:t>
            </a:r>
          </a:p>
          <a:p>
            <a:pPr fontAlgn="base"/>
            <a:r>
              <a:rPr lang="cs-CZ" b="1" i="1" dirty="0"/>
              <a:t>Fixační metody:</a:t>
            </a:r>
            <a:r>
              <a:rPr lang="cs-CZ" dirty="0"/>
              <a:t> jejich podstatou je procvičování, upevňování a zdokonalování již nacvičeného učiva.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 </a:t>
            </a:r>
            <a:r>
              <a:rPr lang="cs-CZ" b="1" i="1" dirty="0"/>
              <a:t>Diagnostické metody:</a:t>
            </a:r>
            <a:r>
              <a:rPr lang="cs-CZ" dirty="0"/>
              <a:t> kontrola a hodnocení dosažených výsledků.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vstupní diagnostika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průběžná diagnostika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finální diagnostika</a:t>
            </a:r>
            <a:r>
              <a:rPr lang="en-US" dirty="0" smtClean="0"/>
              <a:t>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17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metody​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b="1" dirty="0"/>
              <a:t>Kladení požadavků </a:t>
            </a:r>
            <a:r>
              <a:rPr lang="cs-CZ" dirty="0"/>
              <a:t>učitele a jejich zvnitřnění žáky závisí na aspiracích a kontextu pedagogické praxe. Ke splnění cílů je třeba vyvíjet úsilí.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Přesvědčování </a:t>
            </a:r>
            <a:r>
              <a:rPr lang="cs-CZ" dirty="0"/>
              <a:t>učitel usiluje o zvnitřnění konkrétních a pravdivých podnětů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Cvičení -</a:t>
            </a:r>
            <a:r>
              <a:rPr lang="cs-CZ" dirty="0"/>
              <a:t> vytváření situací které vyžadují určitou žádoucí reakci</a:t>
            </a:r>
            <a:r>
              <a:rPr lang="en-US" dirty="0"/>
              <a:t>​</a:t>
            </a:r>
          </a:p>
          <a:p>
            <a:pPr fontAlgn="base"/>
            <a:r>
              <a:rPr lang="cs-CZ" b="1" dirty="0"/>
              <a:t>Odměna a trest</a:t>
            </a:r>
            <a:r>
              <a:rPr lang="cs-CZ" dirty="0"/>
              <a:t>​</a:t>
            </a:r>
          </a:p>
          <a:p>
            <a:pPr fontAlgn="base"/>
            <a:r>
              <a:rPr lang="cs-CZ" b="1" dirty="0"/>
              <a:t>Příklad</a:t>
            </a:r>
            <a:r>
              <a:rPr lang="cs-CZ" dirty="0"/>
              <a:t>​</a:t>
            </a:r>
          </a:p>
          <a:p>
            <a:pPr fontAlgn="base"/>
            <a:r>
              <a:rPr lang="cs-CZ" b="1" dirty="0"/>
              <a:t>Skupinová výchova</a:t>
            </a:r>
            <a:r>
              <a:rPr lang="cs-CZ" dirty="0"/>
              <a:t>​</a:t>
            </a:r>
          </a:p>
          <a:p>
            <a:pPr fontAlgn="base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541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Didaktická řada</a:t>
            </a:r>
          </a:p>
          <a:p>
            <a:r>
              <a:rPr lang="cs-CZ" dirty="0" smtClean="0"/>
              <a:t>Didaktická hra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8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Úpoly ve školní  tělesné výchově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95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kanada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 (2. stupeň ZŠ, 6. třída)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Pohybové strategie:</a:t>
            </a:r>
            <a:r>
              <a:rPr lang="cs-CZ" dirty="0" smtClean="0"/>
              <a:t>​</a:t>
            </a:r>
          </a:p>
          <a:p>
            <a:pPr fontAlgn="base"/>
            <a:r>
              <a:rPr lang="cs-CZ" dirty="0" smtClean="0"/>
              <a:t>Bojová </a:t>
            </a:r>
            <a:r>
              <a:rPr lang="cs-CZ" dirty="0"/>
              <a:t>umění pro rozvoj kontroly držení těla, dýchání, kloubní pohyblivosti, spojení mysli a těla, koncentrace aj.​</a:t>
            </a:r>
          </a:p>
          <a:p>
            <a:pPr marL="0" indent="0" fontAlgn="base">
              <a:buNone/>
            </a:pPr>
            <a:r>
              <a:rPr lang="cs-CZ" sz="1900" dirty="0" smtClean="0"/>
              <a:t>(</a:t>
            </a:r>
            <a:r>
              <a:rPr lang="cs-CZ" sz="1900" dirty="0" err="1"/>
              <a:t>The</a:t>
            </a:r>
            <a:r>
              <a:rPr lang="cs-CZ" sz="1900" dirty="0"/>
              <a:t> Ontario Curriculum, </a:t>
            </a:r>
            <a:r>
              <a:rPr lang="cs-CZ" sz="1900" dirty="0" err="1"/>
              <a:t>Grades</a:t>
            </a:r>
            <a:r>
              <a:rPr lang="cs-CZ" sz="1900" dirty="0"/>
              <a:t> 1-8 </a:t>
            </a:r>
            <a:r>
              <a:rPr lang="cs-CZ" sz="1900" dirty="0" err="1"/>
              <a:t>Health</a:t>
            </a:r>
            <a:r>
              <a:rPr lang="cs-CZ" sz="1900" dirty="0"/>
              <a:t> and </a:t>
            </a:r>
            <a:r>
              <a:rPr lang="cs-CZ" sz="1900" dirty="0" err="1"/>
              <a:t>physical</a:t>
            </a:r>
            <a:r>
              <a:rPr lang="cs-CZ" sz="1900" dirty="0"/>
              <a:t> </a:t>
            </a:r>
            <a:r>
              <a:rPr lang="cs-CZ" sz="1900" dirty="0" err="1"/>
              <a:t>education</a:t>
            </a:r>
            <a:r>
              <a:rPr lang="cs-CZ" sz="1900" dirty="0"/>
              <a:t>, 2015)​</a:t>
            </a:r>
          </a:p>
          <a:p>
            <a:pPr marL="0" indent="0" fontAlgn="base">
              <a:buNone/>
            </a:pPr>
            <a:endParaRPr lang="cs-CZ" b="1" dirty="0" smtClean="0"/>
          </a:p>
          <a:p>
            <a:pPr marL="0" indent="0" fontAlgn="base">
              <a:buNone/>
            </a:pPr>
            <a:r>
              <a:rPr lang="cs-CZ" b="1" dirty="0" smtClean="0"/>
              <a:t>STŘEDNÍ </a:t>
            </a:r>
            <a:r>
              <a:rPr lang="cs-CZ" b="1" dirty="0"/>
              <a:t>ŠKOLA (1. ročník)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Aktivní životní styl: Bojová umění jako součást mimoškolních aktivit​</a:t>
            </a:r>
          </a:p>
          <a:p>
            <a:pPr marL="0" indent="0" fontAlgn="base">
              <a:buNone/>
            </a:pPr>
            <a:r>
              <a:rPr lang="cs-CZ" dirty="0"/>
              <a:t>​</a:t>
            </a:r>
          </a:p>
          <a:p>
            <a:pPr marL="0" indent="0" fontAlgn="base">
              <a:buNone/>
            </a:pPr>
            <a:r>
              <a:rPr lang="cs-CZ" b="1" dirty="0"/>
              <a:t>STŘEDNÍ ŠKOLA (4. ročník)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Aktivní životní styl: Bojová umění jako součást fitness​</a:t>
            </a:r>
          </a:p>
          <a:p>
            <a:pPr marL="0" indent="0" fontAlgn="base">
              <a:buNone/>
            </a:pPr>
            <a:r>
              <a:rPr lang="cs-CZ" sz="1900" dirty="0"/>
              <a:t>(</a:t>
            </a:r>
            <a:r>
              <a:rPr lang="cs-CZ" sz="1900" dirty="0" err="1"/>
              <a:t>The</a:t>
            </a:r>
            <a:r>
              <a:rPr lang="cs-CZ" sz="1900" dirty="0"/>
              <a:t> Ontario Curriculum, </a:t>
            </a:r>
            <a:r>
              <a:rPr lang="cs-CZ" sz="1900" dirty="0" err="1"/>
              <a:t>Grades</a:t>
            </a:r>
            <a:r>
              <a:rPr lang="cs-CZ" sz="1900" dirty="0"/>
              <a:t> 9-12 </a:t>
            </a:r>
            <a:r>
              <a:rPr lang="cs-CZ" sz="1900" dirty="0" err="1"/>
              <a:t>Health</a:t>
            </a:r>
            <a:r>
              <a:rPr lang="cs-CZ" sz="1900" dirty="0"/>
              <a:t> and </a:t>
            </a:r>
            <a:r>
              <a:rPr lang="cs-CZ" sz="1900" dirty="0" err="1"/>
              <a:t>physical</a:t>
            </a:r>
            <a:r>
              <a:rPr lang="cs-CZ" sz="1900" dirty="0"/>
              <a:t> </a:t>
            </a:r>
            <a:r>
              <a:rPr lang="cs-CZ" sz="1900" dirty="0" err="1"/>
              <a:t>education</a:t>
            </a:r>
            <a:r>
              <a:rPr lang="cs-CZ" sz="1900" dirty="0"/>
              <a:t>, 2015)​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5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b="1" dirty="0"/>
              <a:t>MATEŘSKÁ ŠKOLA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Není explicitně definováno učivo úpolů, ale jsou uvedena témata:</a:t>
            </a:r>
            <a:r>
              <a:rPr lang="en-US" dirty="0"/>
              <a:t>​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Držení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Tahání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Tlačení​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6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 (1. stupeň)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Rozděleno do 14-15 oblastí pohybových aktivit:​</a:t>
            </a:r>
          </a:p>
          <a:p>
            <a:pPr fontAlgn="base"/>
            <a:r>
              <a:rPr lang="cs-CZ" dirty="0"/>
              <a:t>Rozvoj kooperace a kapacit k individuální nebo kolektivní </a:t>
            </a:r>
            <a:r>
              <a:rPr lang="cs-CZ" dirty="0" smtClean="0"/>
              <a:t>obraně​</a:t>
            </a:r>
            <a:endParaRPr lang="cs-CZ" dirty="0"/>
          </a:p>
          <a:p>
            <a:pPr fontAlgn="base"/>
            <a:r>
              <a:rPr lang="cs-CZ" dirty="0"/>
              <a:t>Střetnutí s partnerem v opozičních duelech: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Rozvoj strategií v roli útočníka a obránce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Reciprocita činností (obrana i útok)​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 </a:t>
            </a:r>
            <a:r>
              <a:rPr lang="cs-CZ" dirty="0" smtClean="0"/>
              <a:t>hry</a:t>
            </a:r>
            <a:endParaRPr lang="cs-CZ" dirty="0"/>
          </a:p>
          <a:p>
            <a:pPr fontAlgn="base"/>
            <a:r>
              <a:rPr lang="cs-CZ" dirty="0"/>
              <a:t>Tři zlatá pravidla úpolů: ​</a:t>
            </a:r>
          </a:p>
          <a:p>
            <a:pPr lvl="1" fontAlgn="base"/>
            <a:r>
              <a:rPr lang="cs-CZ" dirty="0"/>
              <a:t>Neublížit partnerovi!​</a:t>
            </a:r>
          </a:p>
          <a:p>
            <a:pPr lvl="1" fontAlgn="base"/>
            <a:r>
              <a:rPr lang="cs-CZ" dirty="0"/>
              <a:t>Neublížit sám sobě!​</a:t>
            </a:r>
          </a:p>
          <a:p>
            <a:pPr lvl="1" fontAlgn="base"/>
            <a:r>
              <a:rPr lang="cs-CZ" dirty="0"/>
              <a:t>Nenechat si ublížit!​</a:t>
            </a:r>
          </a:p>
          <a:p>
            <a:pPr fontAlgn="base"/>
            <a:r>
              <a:rPr lang="cs-CZ" dirty="0"/>
              <a:t>Rozdělení rolí: útočník, obránce, </a:t>
            </a:r>
            <a:r>
              <a:rPr lang="cs-CZ" dirty="0" smtClean="0"/>
              <a:t>rozhodčí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11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sz="2400" dirty="0"/>
              <a:t>Úpoly, systematika úpolů</a:t>
            </a:r>
          </a:p>
          <a:p>
            <a:pPr lvl="1" fontAlgn="base"/>
            <a:r>
              <a:rPr lang="cs-CZ" sz="2200" dirty="0" smtClean="0"/>
              <a:t>Rozvoj </a:t>
            </a:r>
            <a:r>
              <a:rPr lang="cs-CZ" sz="2200" dirty="0"/>
              <a:t>motorických schopností prostředky </a:t>
            </a:r>
            <a:r>
              <a:rPr lang="cs-CZ" sz="2200" dirty="0" err="1"/>
              <a:t>úpolových</a:t>
            </a:r>
            <a:r>
              <a:rPr lang="cs-CZ" sz="2200" dirty="0"/>
              <a:t> aktivit</a:t>
            </a:r>
          </a:p>
          <a:p>
            <a:pPr lvl="1" fontAlgn="base"/>
            <a:r>
              <a:rPr lang="cs-CZ" sz="2200" dirty="0" smtClean="0"/>
              <a:t>Rozvoj </a:t>
            </a:r>
            <a:r>
              <a:rPr lang="cs-CZ" sz="2200" dirty="0"/>
              <a:t>psychosociálních vlastností pomocí </a:t>
            </a:r>
            <a:r>
              <a:rPr lang="cs-CZ" sz="2200" dirty="0" err="1"/>
              <a:t>úpolových</a:t>
            </a:r>
            <a:r>
              <a:rPr lang="cs-CZ" sz="2200" dirty="0"/>
              <a:t> aktivit</a:t>
            </a:r>
          </a:p>
          <a:p>
            <a:pPr fontAlgn="base"/>
            <a:r>
              <a:rPr lang="cs-CZ" sz="2400" dirty="0" smtClean="0"/>
              <a:t>Úpoly </a:t>
            </a:r>
            <a:r>
              <a:rPr lang="cs-CZ" sz="2400" dirty="0"/>
              <a:t>ve školní tělesné výchově</a:t>
            </a:r>
          </a:p>
          <a:p>
            <a:pPr lvl="1" fontAlgn="base"/>
            <a:r>
              <a:rPr lang="cs-CZ" sz="2200" dirty="0" smtClean="0"/>
              <a:t>Mezioborové </a:t>
            </a:r>
            <a:r>
              <a:rPr lang="cs-CZ" sz="2200" dirty="0"/>
              <a:t>přesahy</a:t>
            </a:r>
          </a:p>
          <a:p>
            <a:pPr lvl="1" fontAlgn="base"/>
            <a:r>
              <a:rPr lang="cs-CZ" sz="2200" dirty="0" smtClean="0"/>
              <a:t>Didaktické </a:t>
            </a:r>
            <a:r>
              <a:rPr lang="cs-CZ" sz="2200" dirty="0"/>
              <a:t>formy, metody…</a:t>
            </a:r>
          </a:p>
          <a:p>
            <a:pPr lvl="1" fontAlgn="base"/>
            <a:r>
              <a:rPr lang="cs-CZ" sz="2200" dirty="0" smtClean="0"/>
              <a:t>Didaktické </a:t>
            </a:r>
            <a:r>
              <a:rPr lang="cs-CZ" sz="2200" dirty="0"/>
              <a:t>hry, didaktické řady jednotlivých </a:t>
            </a:r>
            <a:r>
              <a:rPr lang="cs-CZ" sz="2200" dirty="0" err="1"/>
              <a:t>úpolových</a:t>
            </a:r>
            <a:r>
              <a:rPr lang="cs-CZ" sz="2200" dirty="0"/>
              <a:t> technik různých </a:t>
            </a:r>
            <a:r>
              <a:rPr lang="cs-CZ" sz="2200" dirty="0" err="1"/>
              <a:t>úpolových</a:t>
            </a:r>
            <a:r>
              <a:rPr lang="cs-CZ" sz="2200" dirty="0"/>
              <a:t> </a:t>
            </a:r>
            <a:r>
              <a:rPr lang="cs-CZ" sz="2200" dirty="0" smtClean="0"/>
              <a:t>sportů</a:t>
            </a:r>
          </a:p>
          <a:p>
            <a:pPr lvl="1" fontAlgn="base"/>
            <a:r>
              <a:rPr lang="cs-CZ" sz="2200" dirty="0" smtClean="0"/>
              <a:t>Bezpečnost v hodinách úpolů</a:t>
            </a:r>
            <a:endParaRPr lang="cs-CZ" sz="2200" dirty="0"/>
          </a:p>
          <a:p>
            <a:pPr lvl="1" fontAlgn="base"/>
            <a:r>
              <a:rPr lang="cs-CZ" sz="2200" dirty="0" smtClean="0"/>
              <a:t>Zařazení </a:t>
            </a:r>
            <a:r>
              <a:rPr lang="cs-CZ" sz="2200" dirty="0"/>
              <a:t>osob se specifickými potřebami do hodin úpolů v tělesné výchově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68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 (2. stupeň)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 sporty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Zápas (na úrovni 1 a 2)</a:t>
            </a:r>
            <a:r>
              <a:rPr lang="en-US" dirty="0"/>
              <a:t>​</a:t>
            </a:r>
          </a:p>
          <a:p>
            <a:pPr lvl="1" fontAlgn="base"/>
            <a:r>
              <a:rPr lang="cs-CZ" dirty="0" err="1"/>
              <a:t>Savate</a:t>
            </a:r>
            <a:r>
              <a:rPr lang="cs-CZ" dirty="0"/>
              <a:t> (na úrovni 1 a 2)​</a:t>
            </a:r>
          </a:p>
          <a:p>
            <a:pPr marL="0" indent="0" fontAlgn="base">
              <a:buNone/>
            </a:pPr>
            <a:endParaRPr lang="cs-CZ" b="1" dirty="0" smtClean="0"/>
          </a:p>
          <a:p>
            <a:pPr marL="0" indent="0" fontAlgn="base">
              <a:buNone/>
            </a:pPr>
            <a:r>
              <a:rPr lang="cs-CZ" b="1" dirty="0" smtClean="0"/>
              <a:t>STŘEDNÍ </a:t>
            </a:r>
            <a:r>
              <a:rPr lang="cs-CZ" b="1" dirty="0"/>
              <a:t>ŠKOLA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 sporty</a:t>
            </a:r>
            <a:r>
              <a:rPr lang="en-US" dirty="0"/>
              <a:t>​</a:t>
            </a:r>
          </a:p>
          <a:p>
            <a:pPr lvl="1" fontAlgn="base"/>
            <a:r>
              <a:rPr lang="cs-CZ" dirty="0" err="1"/>
              <a:t>Savate</a:t>
            </a:r>
            <a:r>
              <a:rPr lang="cs-CZ" dirty="0"/>
              <a:t> (na úrovni 3, 4, 5)​</a:t>
            </a:r>
          </a:p>
          <a:p>
            <a:pPr lvl="1" fontAlgn="base"/>
            <a:r>
              <a:rPr lang="cs-CZ" dirty="0"/>
              <a:t>Judo (na úrovni 3, 4, 5)</a:t>
            </a:r>
            <a:r>
              <a:rPr lang="en-US" dirty="0" smtClean="0"/>
              <a:t>​</a:t>
            </a:r>
            <a:endParaRPr lang="cs-CZ" dirty="0"/>
          </a:p>
          <a:p>
            <a:pPr marL="0" indent="0" fontAlgn="base">
              <a:buNone/>
            </a:pPr>
            <a:r>
              <a:rPr lang="cs-CZ" dirty="0"/>
              <a:t>Precizní popis rolí: útočník, obránce, hlavní rozhodčí, vedlejší rozhodčí, pozorovatel aj.</a:t>
            </a:r>
            <a:r>
              <a:rPr lang="en-US" dirty="0"/>
              <a:t>​</a:t>
            </a:r>
          </a:p>
          <a:p>
            <a:pPr fontAlgn="base"/>
            <a:endParaRPr lang="cs-CZ" dirty="0"/>
          </a:p>
          <a:p>
            <a:pPr marL="0" indent="0" fontAlgn="base">
              <a:buNone/>
            </a:pPr>
            <a:r>
              <a:rPr lang="cs-CZ" sz="1700" dirty="0"/>
              <a:t>(</a:t>
            </a:r>
            <a:r>
              <a:rPr lang="cs-CZ" sz="1700" dirty="0" err="1"/>
              <a:t>Ministère</a:t>
            </a:r>
            <a:r>
              <a:rPr lang="cs-CZ" sz="1700" dirty="0"/>
              <a:t> de l´ </a:t>
            </a:r>
            <a:r>
              <a:rPr lang="cs-CZ" sz="1700" dirty="0" err="1"/>
              <a:t>Éducation</a:t>
            </a:r>
            <a:r>
              <a:rPr lang="cs-CZ" sz="1700" dirty="0"/>
              <a:t> </a:t>
            </a:r>
            <a:r>
              <a:rPr lang="cs-CZ" sz="1700" dirty="0" err="1"/>
              <a:t>nationale</a:t>
            </a:r>
            <a:r>
              <a:rPr lang="cs-CZ" sz="1700" dirty="0"/>
              <a:t>, 2009, 2012a, 2012b, 2015)</a:t>
            </a:r>
            <a:r>
              <a:rPr lang="en-US" sz="1700" dirty="0" smtClean="0"/>
              <a:t>​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59336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Německo (</a:t>
            </a:r>
            <a:r>
              <a:rPr lang="cs-CZ" dirty="0" err="1" smtClean="0"/>
              <a:t>hesensko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ZÁKLADNÍ ŠKOLA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Učivo TV rozděleno do 6 pohybově-pedagogických kategorií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Kritériem dělení je přitom jejich základní společná pohybová myšlenka (např. hry a bojování)</a:t>
            </a:r>
            <a:r>
              <a:rPr lang="cs-CZ" dirty="0" smtClean="0"/>
              <a:t>​</a:t>
            </a:r>
          </a:p>
          <a:p>
            <a:pPr marL="0" indent="0" fontAlgn="base">
              <a:buNone/>
            </a:pPr>
            <a:r>
              <a:rPr lang="cs-CZ" b="1" dirty="0"/>
              <a:t>STŘEDNÍ ŠKOLA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Učivo TV rozděleno do 8 pohybově-pedagogických kategorií​</a:t>
            </a:r>
          </a:p>
          <a:p>
            <a:pPr fontAlgn="base"/>
            <a:r>
              <a:rPr lang="cs-CZ" dirty="0"/>
              <a:t>6. Boj s partnerem (</a:t>
            </a:r>
            <a:r>
              <a:rPr lang="cs-CZ" dirty="0" err="1"/>
              <a:t>Mit</a:t>
            </a:r>
            <a:r>
              <a:rPr lang="cs-CZ" dirty="0"/>
              <a:t>/</a:t>
            </a:r>
            <a:r>
              <a:rPr lang="cs-CZ" dirty="0" err="1"/>
              <a:t>gegen</a:t>
            </a:r>
            <a:r>
              <a:rPr lang="cs-CZ" dirty="0"/>
              <a:t> Partner </a:t>
            </a:r>
            <a:r>
              <a:rPr lang="cs-CZ" dirty="0" err="1"/>
              <a:t>Kämpfen</a:t>
            </a:r>
            <a:r>
              <a:rPr lang="cs-CZ" dirty="0"/>
              <a:t>)​</a:t>
            </a:r>
          </a:p>
          <a:p>
            <a:pPr lvl="1" fontAlgn="base"/>
            <a:r>
              <a:rPr lang="cs-CZ" dirty="0"/>
              <a:t>standardní </a:t>
            </a:r>
            <a:r>
              <a:rPr lang="cs-CZ" dirty="0" err="1"/>
              <a:t>úpolové</a:t>
            </a:r>
            <a:r>
              <a:rPr lang="cs-CZ" dirty="0"/>
              <a:t> sporty: judo, zápas, šerm​</a:t>
            </a:r>
          </a:p>
          <a:p>
            <a:pPr lvl="1" fontAlgn="base"/>
            <a:r>
              <a:rPr lang="cs-CZ" dirty="0"/>
              <a:t>standardní formy boje s partnerem​</a:t>
            </a:r>
          </a:p>
          <a:p>
            <a:pPr lvl="1" fontAlgn="base"/>
            <a:r>
              <a:rPr lang="cs-CZ" dirty="0" err="1"/>
              <a:t>úpolové</a:t>
            </a:r>
            <a:r>
              <a:rPr lang="cs-CZ" dirty="0"/>
              <a:t> sporty z jiných kultur, např. různá bojová umění z dálného východu​</a:t>
            </a:r>
          </a:p>
          <a:p>
            <a:pPr fontAlgn="base"/>
            <a:r>
              <a:rPr lang="cs-CZ" dirty="0"/>
              <a:t>Při kontaktu s partnerem se v TV nesmí používat úderová technika​</a:t>
            </a:r>
          </a:p>
          <a:p>
            <a:pPr fontAlgn="base"/>
            <a:r>
              <a:rPr lang="cs-CZ" dirty="0"/>
              <a:t>Sporty jako např. box nesmějí být tématem školního vyučování​</a:t>
            </a:r>
          </a:p>
          <a:p>
            <a:pPr marL="0" indent="0" fontAlgn="base">
              <a:buNone/>
            </a:pPr>
            <a:r>
              <a:rPr lang="cs-CZ" sz="1900" dirty="0"/>
              <a:t>(</a:t>
            </a:r>
            <a:r>
              <a:rPr lang="cs-CZ" sz="1900" dirty="0" err="1"/>
              <a:t>Hessisches</a:t>
            </a:r>
            <a:r>
              <a:rPr lang="cs-CZ" sz="1900" dirty="0"/>
              <a:t> </a:t>
            </a:r>
            <a:r>
              <a:rPr lang="cs-CZ" sz="1900" dirty="0" err="1"/>
              <a:t>Kultusministerium</a:t>
            </a:r>
            <a:r>
              <a:rPr lang="cs-CZ" sz="1900" dirty="0"/>
              <a:t>, 2006)</a:t>
            </a:r>
            <a:r>
              <a:rPr lang="en-US" sz="1900" dirty="0" smtClean="0"/>
              <a:t>​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3192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b="1" dirty="0"/>
              <a:t>ZÁKLADNÍ ŠKOLA (1. Stupeň)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Není uvedeno konkrétní učivo ​</a:t>
            </a:r>
          </a:p>
          <a:p>
            <a:pPr marL="0" indent="0" fontAlgn="base">
              <a:buNone/>
            </a:pPr>
            <a:r>
              <a:rPr lang="cs-CZ" sz="1600" dirty="0"/>
              <a:t>(</a:t>
            </a:r>
            <a:r>
              <a:rPr lang="cs-CZ" sz="1600" dirty="0" err="1"/>
              <a:t>Telesná</a:t>
            </a:r>
            <a:r>
              <a:rPr lang="cs-CZ" sz="1600" dirty="0"/>
              <a:t> výchova, </a:t>
            </a:r>
            <a:r>
              <a:rPr lang="cs-CZ" sz="1600" dirty="0" err="1"/>
              <a:t>Vzdelávacia</a:t>
            </a:r>
            <a:r>
              <a:rPr lang="cs-CZ" sz="1600" dirty="0"/>
              <a:t> </a:t>
            </a:r>
            <a:r>
              <a:rPr lang="cs-CZ" sz="1600" dirty="0" err="1"/>
              <a:t>oblasť</a:t>
            </a:r>
            <a:r>
              <a:rPr lang="cs-CZ" sz="1600" dirty="0"/>
              <a:t>: </a:t>
            </a:r>
            <a:r>
              <a:rPr lang="cs-CZ" sz="1600" dirty="0" err="1"/>
              <a:t>Zdravie</a:t>
            </a:r>
            <a:r>
              <a:rPr lang="cs-CZ" sz="1600" dirty="0"/>
              <a:t> a pohyb, </a:t>
            </a:r>
            <a:r>
              <a:rPr lang="cs-CZ" sz="1600" dirty="0" err="1"/>
              <a:t>Príloha</a:t>
            </a:r>
            <a:r>
              <a:rPr lang="cs-CZ" sz="1600" dirty="0"/>
              <a:t> ISCED 1, 2009)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Zpravidla se využívají přetahy a přetlaky (Bartík, 1999)​</a:t>
            </a:r>
          </a:p>
          <a:p>
            <a:pPr marL="0" indent="0" fontAlgn="base">
              <a:buNone/>
            </a:pPr>
            <a:endParaRPr lang="cs-CZ" b="1" dirty="0" smtClean="0"/>
          </a:p>
          <a:p>
            <a:pPr marL="0" indent="0" fontAlgn="base">
              <a:buNone/>
            </a:pPr>
            <a:r>
              <a:rPr lang="cs-CZ" b="1" dirty="0" smtClean="0"/>
              <a:t>ZÁKLADNÍ </a:t>
            </a:r>
            <a:r>
              <a:rPr lang="cs-CZ" b="1" dirty="0"/>
              <a:t>ŠKOLA (2. Stupeň)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Úpolové</a:t>
            </a:r>
            <a:r>
              <a:rPr lang="cs-CZ" dirty="0"/>
              <a:t> sporty a sebeobrana jako volitelné učivo​</a:t>
            </a:r>
          </a:p>
          <a:p>
            <a:pPr marL="0" indent="0" fontAlgn="base">
              <a:buNone/>
            </a:pPr>
            <a:r>
              <a:rPr lang="cs-CZ" sz="1600" dirty="0"/>
              <a:t>(</a:t>
            </a:r>
            <a:r>
              <a:rPr lang="cs-CZ" sz="1600" dirty="0" err="1"/>
              <a:t>Telesná</a:t>
            </a:r>
            <a:r>
              <a:rPr lang="cs-CZ" sz="1600" dirty="0"/>
              <a:t> a </a:t>
            </a:r>
            <a:r>
              <a:rPr lang="cs-CZ" sz="1600" dirty="0" err="1"/>
              <a:t>športová</a:t>
            </a:r>
            <a:r>
              <a:rPr lang="cs-CZ" sz="1600" dirty="0"/>
              <a:t> výchova, </a:t>
            </a:r>
            <a:r>
              <a:rPr lang="cs-CZ" sz="1600" dirty="0" err="1"/>
              <a:t>Vzdelávacia</a:t>
            </a:r>
            <a:r>
              <a:rPr lang="cs-CZ" sz="1600" dirty="0"/>
              <a:t> </a:t>
            </a:r>
            <a:r>
              <a:rPr lang="cs-CZ" sz="1600" dirty="0" err="1"/>
              <a:t>oblasť</a:t>
            </a:r>
            <a:r>
              <a:rPr lang="cs-CZ" sz="1600" dirty="0"/>
              <a:t>: </a:t>
            </a:r>
            <a:r>
              <a:rPr lang="cs-CZ" sz="1600" dirty="0" err="1"/>
              <a:t>Zdravie</a:t>
            </a:r>
            <a:r>
              <a:rPr lang="cs-CZ" sz="1600" dirty="0"/>
              <a:t> a </a:t>
            </a:r>
            <a:r>
              <a:rPr lang="cs-CZ" sz="1600" dirty="0" smtClean="0"/>
              <a:t>pohyb</a:t>
            </a:r>
            <a:r>
              <a:rPr lang="cs-CZ" sz="1600" dirty="0"/>
              <a:t>, </a:t>
            </a:r>
            <a:r>
              <a:rPr lang="cs-CZ" sz="1600" dirty="0" err="1"/>
              <a:t>Príloha</a:t>
            </a:r>
            <a:r>
              <a:rPr lang="cs-CZ" sz="1600" dirty="0"/>
              <a:t> ISCED 2, 2009)​</a:t>
            </a:r>
          </a:p>
          <a:p>
            <a:pPr fontAlgn="base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2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slovensko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cs-CZ" b="1" dirty="0"/>
              <a:t>STŘEDNÍ ŠKOLA</a:t>
            </a:r>
            <a:r>
              <a:rPr lang="cs-CZ" dirty="0"/>
              <a:t>​</a:t>
            </a:r>
          </a:p>
          <a:p>
            <a:pPr fontAlgn="base"/>
            <a:r>
              <a:rPr lang="cs-CZ" dirty="0" err="1"/>
              <a:t>Športové</a:t>
            </a:r>
            <a:r>
              <a:rPr lang="cs-CZ" dirty="0"/>
              <a:t> činnosti pohybového režimu:​</a:t>
            </a:r>
          </a:p>
          <a:p>
            <a:pPr fontAlgn="base"/>
            <a:r>
              <a:rPr lang="cs-CZ" dirty="0" err="1"/>
              <a:t>Výber</a:t>
            </a:r>
            <a:r>
              <a:rPr lang="cs-CZ" dirty="0"/>
              <a:t> činností z </a:t>
            </a:r>
            <a:r>
              <a:rPr lang="cs-CZ" dirty="0" err="1"/>
              <a:t>viacerých</a:t>
            </a:r>
            <a:r>
              <a:rPr lang="cs-CZ" dirty="0"/>
              <a:t> </a:t>
            </a:r>
            <a:r>
              <a:rPr lang="cs-CZ" dirty="0" err="1"/>
              <a:t>kontaktných</a:t>
            </a:r>
            <a:r>
              <a:rPr lang="cs-CZ" dirty="0"/>
              <a:t> </a:t>
            </a:r>
            <a:r>
              <a:rPr lang="cs-CZ" dirty="0" err="1"/>
              <a:t>športov</a:t>
            </a:r>
            <a:r>
              <a:rPr lang="cs-CZ" dirty="0"/>
              <a:t> (</a:t>
            </a:r>
            <a:r>
              <a:rPr lang="cs-CZ" dirty="0" err="1"/>
              <a:t>najmä</a:t>
            </a:r>
            <a:r>
              <a:rPr lang="cs-CZ" dirty="0"/>
              <a:t> úderové, </a:t>
            </a:r>
            <a:r>
              <a:rPr lang="cs-CZ" dirty="0" err="1"/>
              <a:t>chvatové</a:t>
            </a:r>
            <a:r>
              <a:rPr lang="cs-CZ" dirty="0"/>
              <a:t>  a pákové systémy):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džudo</a:t>
            </a:r>
            <a:r>
              <a:rPr lang="en-US" dirty="0"/>
              <a:t>​</a:t>
            </a:r>
          </a:p>
          <a:p>
            <a:pPr lvl="1" fontAlgn="base"/>
            <a:r>
              <a:rPr lang="cs-CZ" dirty="0" err="1"/>
              <a:t>zápasenie</a:t>
            </a:r>
            <a:r>
              <a:rPr lang="cs-CZ" dirty="0"/>
              <a:t>​</a:t>
            </a:r>
          </a:p>
          <a:p>
            <a:pPr lvl="1" fontAlgn="base"/>
            <a:r>
              <a:rPr lang="cs-CZ" dirty="0"/>
              <a:t>aikido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karate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a </a:t>
            </a:r>
            <a:r>
              <a:rPr lang="cs-CZ" dirty="0" err="1"/>
              <a:t>ďalšie</a:t>
            </a:r>
            <a:r>
              <a:rPr lang="cs-CZ" dirty="0"/>
              <a:t> </a:t>
            </a:r>
            <a:r>
              <a:rPr lang="cs-CZ" dirty="0" err="1"/>
              <a:t>úpolové</a:t>
            </a:r>
            <a:r>
              <a:rPr lang="cs-CZ" dirty="0"/>
              <a:t> </a:t>
            </a:r>
            <a:r>
              <a:rPr lang="cs-CZ" dirty="0" err="1"/>
              <a:t>športy</a:t>
            </a:r>
            <a:r>
              <a:rPr lang="cs-CZ" dirty="0"/>
              <a:t>.​</a:t>
            </a:r>
          </a:p>
          <a:p>
            <a:pPr fontAlgn="base"/>
            <a:r>
              <a:rPr lang="cs-CZ" dirty="0"/>
              <a:t>Etika  </a:t>
            </a:r>
            <a:r>
              <a:rPr lang="cs-CZ" dirty="0" err="1"/>
              <a:t>boja</a:t>
            </a:r>
            <a:r>
              <a:rPr lang="cs-CZ" dirty="0"/>
              <a:t>,  </a:t>
            </a:r>
            <a:r>
              <a:rPr lang="cs-CZ" dirty="0" err="1"/>
              <a:t>sebaobrana</a:t>
            </a:r>
            <a:r>
              <a:rPr lang="cs-CZ" dirty="0"/>
              <a:t>, chvaty,  pákové  a úderové  systémy, </a:t>
            </a:r>
            <a:r>
              <a:rPr lang="cs-CZ" dirty="0" err="1"/>
              <a:t>bezpečnosť</a:t>
            </a:r>
            <a:r>
              <a:rPr lang="cs-CZ" dirty="0"/>
              <a:t> </a:t>
            </a:r>
            <a:r>
              <a:rPr lang="cs-CZ" dirty="0" err="1"/>
              <a:t>športu</a:t>
            </a:r>
            <a:r>
              <a:rPr lang="cs-CZ" dirty="0"/>
              <a:t> aj.​</a:t>
            </a:r>
          </a:p>
          <a:p>
            <a:pPr marL="0" indent="0" fontAlgn="base">
              <a:buNone/>
            </a:pPr>
            <a:r>
              <a:rPr lang="cs-CZ" sz="1700" dirty="0"/>
              <a:t>(</a:t>
            </a:r>
            <a:r>
              <a:rPr lang="cs-CZ" sz="1700" dirty="0" err="1"/>
              <a:t>Štátny</a:t>
            </a:r>
            <a:r>
              <a:rPr lang="cs-CZ" sz="1700" dirty="0"/>
              <a:t> </a:t>
            </a:r>
            <a:r>
              <a:rPr lang="cs-CZ" sz="1700" dirty="0" err="1"/>
              <a:t>vzdelávací</a:t>
            </a:r>
            <a:r>
              <a:rPr lang="cs-CZ" sz="1700" dirty="0"/>
              <a:t> program: </a:t>
            </a:r>
            <a:r>
              <a:rPr lang="cs-CZ" sz="1700" dirty="0" err="1"/>
              <a:t>Telesná</a:t>
            </a:r>
            <a:r>
              <a:rPr lang="cs-CZ" sz="1700" dirty="0"/>
              <a:t> a </a:t>
            </a:r>
            <a:r>
              <a:rPr lang="cs-CZ" sz="1700" dirty="0" err="1"/>
              <a:t>športová</a:t>
            </a:r>
            <a:r>
              <a:rPr lang="cs-CZ" sz="1700" dirty="0"/>
              <a:t> výchova. </a:t>
            </a:r>
            <a:r>
              <a:rPr lang="cs-CZ" sz="1700" dirty="0" err="1"/>
              <a:t>Príloha</a:t>
            </a:r>
            <a:r>
              <a:rPr lang="cs-CZ" sz="1700" dirty="0"/>
              <a:t> ISCED 3, 2009)​</a:t>
            </a:r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0913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česko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cs-CZ" b="1" dirty="0"/>
              <a:t>ZÁKLADNÍ ŠKOLA (1. Stupeň)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Průpravné úpoly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Přetahy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Přetlaky​</a:t>
            </a:r>
          </a:p>
          <a:p>
            <a:endParaRPr lang="cs-CZ" dirty="0" smtClean="0"/>
          </a:p>
          <a:p>
            <a:pPr marL="0" indent="0" fontAlgn="base">
              <a:buNone/>
            </a:pPr>
            <a:r>
              <a:rPr lang="cs-CZ" b="1" dirty="0"/>
              <a:t>ZÁKLADNÍ ŠKOLA (2. Stupeň)</a:t>
            </a:r>
            <a:r>
              <a:rPr lang="cs-CZ" dirty="0"/>
              <a:t>​</a:t>
            </a:r>
          </a:p>
          <a:p>
            <a:pPr fontAlgn="base"/>
            <a:r>
              <a:rPr lang="cs-CZ" dirty="0"/>
              <a:t>Základy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aikido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judo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karate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sebeobrany​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18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česko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b="1" dirty="0"/>
              <a:t>STŘEDNÍ ŠKOLA</a:t>
            </a:r>
            <a:r>
              <a:rPr lang="en-US" dirty="0"/>
              <a:t>​</a:t>
            </a:r>
          </a:p>
          <a:p>
            <a:pPr fontAlgn="base"/>
            <a:r>
              <a:rPr lang="cs-CZ" dirty="0"/>
              <a:t>Základy 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aikido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judo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karate</a:t>
            </a:r>
            <a:r>
              <a:rPr lang="en-US" dirty="0"/>
              <a:t>​</a:t>
            </a:r>
          </a:p>
          <a:p>
            <a:pPr lvl="1" fontAlgn="base"/>
            <a:r>
              <a:rPr lang="cs-CZ" dirty="0"/>
              <a:t>sebeobrany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r>
              <a:rPr lang="cs-CZ" dirty="0"/>
              <a:t>​</a:t>
            </a:r>
          </a:p>
          <a:p>
            <a:pPr fontAlgn="base"/>
            <a:r>
              <a:rPr lang="cs-CZ" dirty="0"/>
              <a:t>Základem je sebeobrana, rozsah ostatních činností je stanoven v návaznosti na </a:t>
            </a:r>
            <a:r>
              <a:rPr lang="cs-CZ" dirty="0" err="1"/>
              <a:t>připravenostI</a:t>
            </a:r>
            <a:r>
              <a:rPr lang="cs-CZ" dirty="0"/>
              <a:t> vyučujícího a zájem žáků </a:t>
            </a:r>
            <a:r>
              <a:rPr lang="en-US" dirty="0"/>
              <a:t>​</a:t>
            </a:r>
            <a:br>
              <a:rPr lang="en-US" dirty="0"/>
            </a:br>
            <a:r>
              <a:rPr lang="cs-CZ" dirty="0"/>
              <a:t>(MŠMT, 2007, 2013).</a:t>
            </a:r>
            <a:r>
              <a:rPr lang="en-US" dirty="0"/>
              <a:t>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8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bezpečnosti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+ cíle </a:t>
            </a:r>
            <a:r>
              <a:rPr lang="cs-CZ" dirty="0" err="1" smtClean="0"/>
              <a:t>úpolových</a:t>
            </a:r>
            <a:r>
              <a:rPr lang="cs-CZ" dirty="0" smtClean="0"/>
              <a:t> aktivit: cílevědomé ale ohleduplné soupeření, přivykání fyzickému kontaktu – postupně</a:t>
            </a:r>
          </a:p>
          <a:p>
            <a:endParaRPr lang="cs-CZ" dirty="0"/>
          </a:p>
          <a:p>
            <a:r>
              <a:rPr lang="cs-CZ" dirty="0" smtClean="0"/>
              <a:t>Šperky</a:t>
            </a:r>
          </a:p>
          <a:p>
            <a:r>
              <a:rPr lang="cs-CZ" dirty="0" smtClean="0"/>
              <a:t>Prostor (i v průběhu cvičení)</a:t>
            </a:r>
          </a:p>
          <a:p>
            <a:r>
              <a:rPr lang="cs-CZ" dirty="0" smtClean="0"/>
              <a:t>Jasná pravidla</a:t>
            </a:r>
          </a:p>
          <a:p>
            <a:r>
              <a:rPr lang="cs-CZ" dirty="0" smtClean="0"/>
              <a:t>Signál pro zastavení činnosti (i v rámci dvojice)</a:t>
            </a:r>
          </a:p>
          <a:p>
            <a:r>
              <a:rPr lang="cs-CZ" dirty="0" smtClean="0"/>
              <a:t>Hmotnostně  silově podobné jedince k sobě</a:t>
            </a:r>
          </a:p>
          <a:p>
            <a:r>
              <a:rPr lang="cs-CZ" dirty="0" smtClean="0"/>
              <a:t>Didaktické zásady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0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Mezioborové přesahy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02372"/>
            <a:ext cx="10820400" cy="459302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Dějepis (historie</a:t>
            </a:r>
          </a:p>
          <a:p>
            <a:r>
              <a:rPr lang="cs-CZ" dirty="0" smtClean="0"/>
              <a:t>Biologie (somatologie</a:t>
            </a:r>
          </a:p>
          <a:p>
            <a:r>
              <a:rPr lang="cs-CZ" dirty="0" smtClean="0"/>
              <a:t>Občanská nauka (zásady slušnosti, tolerance, angažovaný přístup k druhým, mravní výchova, psychologie, sebeobrana: právo)</a:t>
            </a:r>
          </a:p>
          <a:p>
            <a:r>
              <a:rPr lang="cs-CZ" dirty="0" smtClean="0"/>
              <a:t>Fyzika (mechanika, dynamika</a:t>
            </a:r>
          </a:p>
          <a:p>
            <a:r>
              <a:rPr lang="cs-CZ" dirty="0" smtClean="0"/>
              <a:t>Kritické myšlení</a:t>
            </a:r>
          </a:p>
          <a:p>
            <a:r>
              <a:rPr lang="cs-CZ" dirty="0" smtClean="0"/>
              <a:t>Zeměpis (vznik BU</a:t>
            </a:r>
          </a:p>
          <a:p>
            <a:r>
              <a:rPr lang="cs-CZ" dirty="0" smtClean="0"/>
              <a:t>Výchova ke zdraví (vliv PA na zdraví</a:t>
            </a:r>
          </a:p>
          <a:p>
            <a:r>
              <a:rPr lang="cs-CZ" dirty="0" smtClean="0"/>
              <a:t>Hudební výchova (rytmika pohybů, hudební doprovod</a:t>
            </a:r>
          </a:p>
          <a:p>
            <a:r>
              <a:rPr lang="cs-CZ" dirty="0" smtClean="0"/>
              <a:t>Výtvarná výchova (</a:t>
            </a:r>
            <a:r>
              <a:rPr lang="cs-CZ" dirty="0" err="1" smtClean="0"/>
              <a:t>kanji</a:t>
            </a:r>
            <a:r>
              <a:rPr lang="cs-CZ" dirty="0" smtClean="0"/>
              <a:t>)</a:t>
            </a:r>
          </a:p>
          <a:p>
            <a:r>
              <a:rPr lang="cs-CZ" dirty="0" smtClean="0"/>
              <a:t>Geometrie</a:t>
            </a:r>
          </a:p>
          <a:p>
            <a:r>
              <a:rPr lang="cs-CZ" dirty="0" smtClean="0"/>
              <a:t>ČJ (judo – džudo – </a:t>
            </a:r>
            <a:r>
              <a:rPr lang="cs-CZ" dirty="0" err="1" smtClean="0"/>
              <a:t>džúdó</a:t>
            </a:r>
            <a:r>
              <a:rPr lang="cs-CZ" dirty="0" smtClean="0"/>
              <a:t>)</a:t>
            </a:r>
          </a:p>
          <a:p>
            <a:r>
              <a:rPr lang="cs-CZ" dirty="0" smtClean="0"/>
              <a:t>AJ (názvosloví)</a:t>
            </a:r>
          </a:p>
          <a:p>
            <a:r>
              <a:rPr lang="cs-CZ" dirty="0" smtClean="0"/>
              <a:t>Chemie (biochemie – sebeobrana)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6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 a její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 § </a:t>
            </a:r>
            <a:r>
              <a:rPr lang="cs-CZ" dirty="0"/>
              <a:t>29 </a:t>
            </a:r>
            <a:r>
              <a:rPr lang="cs-CZ" b="1" dirty="0"/>
              <a:t>Nutná </a:t>
            </a:r>
            <a:r>
              <a:rPr lang="cs-CZ" b="1" dirty="0" smtClean="0"/>
              <a:t>obrana</a:t>
            </a:r>
          </a:p>
          <a:p>
            <a:r>
              <a:rPr lang="cs-CZ" dirty="0" smtClean="0"/>
              <a:t>(</a:t>
            </a:r>
            <a:r>
              <a:rPr lang="cs-CZ" dirty="0"/>
              <a:t>1) </a:t>
            </a:r>
            <a:r>
              <a:rPr lang="cs-CZ" dirty="0">
                <a:solidFill>
                  <a:srgbClr val="FF0000"/>
                </a:solidFill>
              </a:rPr>
              <a:t>Čin jinak trestný</a:t>
            </a:r>
            <a:r>
              <a:rPr lang="cs-CZ" dirty="0"/>
              <a:t>, kterým někdo odvrací </a:t>
            </a:r>
            <a:r>
              <a:rPr lang="cs-CZ" dirty="0">
                <a:solidFill>
                  <a:srgbClr val="FF0000"/>
                </a:solidFill>
              </a:rPr>
              <a:t>přímo hrozící nebo trvající útok</a:t>
            </a:r>
            <a:r>
              <a:rPr lang="cs-CZ" dirty="0"/>
              <a:t> na </a:t>
            </a:r>
            <a:r>
              <a:rPr lang="cs-CZ" dirty="0">
                <a:solidFill>
                  <a:srgbClr val="FF0000"/>
                </a:solidFill>
              </a:rPr>
              <a:t>zájem chráněný trestním zákonem</a:t>
            </a:r>
            <a:r>
              <a:rPr lang="cs-CZ" dirty="0"/>
              <a:t>, není trestným činem.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2) Nejde o nutnou obranu, byla-li </a:t>
            </a:r>
            <a:r>
              <a:rPr lang="cs-CZ" b="1" dirty="0"/>
              <a:t>obrana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zcela zjevně nepřiměřená </a:t>
            </a:r>
            <a:r>
              <a:rPr lang="cs-CZ" dirty="0"/>
              <a:t>způsobu útoku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86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sebeobrany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</a:t>
            </a:r>
            <a:r>
              <a:rPr lang="cs-CZ" dirty="0" smtClean="0"/>
              <a:t>-konflikt (prevence: obezřetnost, produkce, vyhýbání se nebezpečným situacím, místům… komunikace)</a:t>
            </a:r>
          </a:p>
          <a:p>
            <a:r>
              <a:rPr lang="cs-CZ" dirty="0" smtClean="0"/>
              <a:t>Konflikt (boj)</a:t>
            </a:r>
          </a:p>
          <a:p>
            <a:r>
              <a:rPr lang="cs-CZ" dirty="0" smtClean="0"/>
              <a:t>Post-konflikt</a:t>
            </a:r>
          </a:p>
          <a:p>
            <a:endParaRPr lang="cs-CZ" dirty="0"/>
          </a:p>
          <a:p>
            <a:r>
              <a:rPr lang="cs-CZ" dirty="0" smtClean="0"/>
              <a:t>Paradox: výcvik směřuje k nepodání </a:t>
            </a:r>
            <a:r>
              <a:rPr lang="cs-CZ" dirty="0" smtClean="0"/>
              <a:t>výkonu, samotná příprava na výkon je výkonem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090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764373"/>
            <a:ext cx="10820400" cy="1293028"/>
          </a:xfrm>
        </p:spPr>
        <p:txBody>
          <a:bodyPr/>
          <a:lstStyle/>
          <a:p>
            <a:r>
              <a:rPr lang="cs-CZ" dirty="0" smtClean="0"/>
              <a:t>Předpoklady, </a:t>
            </a:r>
            <a:r>
              <a:rPr lang="cs-CZ" cap="none" dirty="0" smtClean="0"/>
              <a:t>vstupní diagnostika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66109"/>
            <a:ext cx="10820400" cy="375257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2400" dirty="0"/>
              <a:t>Vstupní diagnostika </a:t>
            </a:r>
            <a:r>
              <a:rPr lang="cs-CZ" sz="2400" dirty="0" smtClean="0"/>
              <a:t> = výstupy </a:t>
            </a:r>
            <a:r>
              <a:rPr lang="cs-CZ" sz="2400" dirty="0"/>
              <a:t>Průpravných úpolů z Bc </a:t>
            </a:r>
            <a:r>
              <a:rPr lang="cs-CZ" sz="2400" dirty="0" smtClean="0"/>
              <a:t>studia:</a:t>
            </a:r>
            <a:endParaRPr lang="cs-CZ" sz="2400" dirty="0"/>
          </a:p>
          <a:p>
            <a:pPr fontAlgn="base"/>
            <a:r>
              <a:rPr lang="cs-CZ" sz="2400" dirty="0" smtClean="0"/>
              <a:t>pádová </a:t>
            </a:r>
            <a:r>
              <a:rPr lang="cs-CZ" sz="2400" dirty="0"/>
              <a:t>technika: vzad bez převratu se zaražením, vzad s převratem bez zaražení, vpřed bez převratu bez zaražení, vpřed s převratem bez zaražení, vpřed s převratem se zaražením, stranou</a:t>
            </a:r>
          </a:p>
          <a:p>
            <a:pPr fontAlgn="base"/>
            <a:r>
              <a:rPr lang="cs-CZ" sz="2400" dirty="0" smtClean="0"/>
              <a:t>průpravné </a:t>
            </a:r>
            <a:r>
              <a:rPr lang="cs-CZ" sz="2400" dirty="0"/>
              <a:t>úpoly: cvičení pro stimulaci zadané pohybové schopnosti (síla HKK/ DKK/trupu, reakce na vizuální/taktilní/sluchový podnět, statická/dynamická rovnováha, orientace v prostoru, skupinové hry)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38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ráze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114" y="940"/>
            <a:ext cx="8330057" cy="6857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83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r>
              <a:rPr lang="cs-CZ" dirty="0" smtClean="0"/>
              <a:t>Výstupy předmětu, </a:t>
            </a:r>
            <a:r>
              <a:rPr lang="cs-CZ" cap="none" dirty="0" smtClean="0"/>
              <a:t>požadavky ke zkoušce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092038"/>
            <a:ext cx="10820400" cy="4384962"/>
          </a:xfrm>
        </p:spPr>
        <p:txBody>
          <a:bodyPr>
            <a:normAutofit/>
          </a:bodyPr>
          <a:lstStyle/>
          <a:p>
            <a:pPr fontAlgn="base"/>
            <a:r>
              <a:rPr lang="cs-CZ" sz="2400" dirty="0" smtClean="0"/>
              <a:t>Písemné </a:t>
            </a:r>
            <a:r>
              <a:rPr lang="cs-CZ" sz="2400" dirty="0"/>
              <a:t>přípravy na vyučovací jednotky tělesné výchovy s tématem pádových technik, </a:t>
            </a:r>
            <a:r>
              <a:rPr lang="cs-CZ" sz="2400" dirty="0" err="1"/>
              <a:t>úpolových</a:t>
            </a:r>
            <a:r>
              <a:rPr lang="cs-CZ" sz="2400" dirty="0"/>
              <a:t> sportů a sebeobrany (týmy </a:t>
            </a:r>
            <a:r>
              <a:rPr lang="cs-CZ" sz="2400" dirty="0" smtClean="0"/>
              <a:t>cca 3 osob</a:t>
            </a:r>
            <a:r>
              <a:rPr lang="cs-CZ" sz="2400" dirty="0"/>
              <a:t>)</a:t>
            </a:r>
          </a:p>
          <a:p>
            <a:pPr lvl="1" fontAlgn="base"/>
            <a:r>
              <a:rPr lang="cs-CZ" sz="2200" dirty="0" smtClean="0"/>
              <a:t>V každé jednotce zapojení žáků se specifickými potřebami, případně asistentů pedagoga</a:t>
            </a:r>
          </a:p>
          <a:p>
            <a:pPr lvl="1" fontAlgn="base"/>
            <a:r>
              <a:rPr lang="cs-CZ" sz="2200" dirty="0" smtClean="0"/>
              <a:t>Ke každé jednotce pracovní list na dané téma, rozšiřující či opakující probranou látku, propojující téma s ostatními předměty</a:t>
            </a:r>
          </a:p>
          <a:p>
            <a:pPr lvl="1" fontAlgn="base"/>
            <a:r>
              <a:rPr lang="cs-CZ" sz="2200" dirty="0" smtClean="0"/>
              <a:t>Ke </a:t>
            </a:r>
            <a:r>
              <a:rPr lang="cs-CZ" sz="2200" dirty="0"/>
              <a:t>každé jednotce pracovní list nebo pracovní náplň pro necvičící</a:t>
            </a:r>
          </a:p>
          <a:p>
            <a:pPr fontAlgn="base"/>
            <a:r>
              <a:rPr lang="cs-CZ" sz="2400" dirty="0" smtClean="0"/>
              <a:t>U </a:t>
            </a:r>
            <a:r>
              <a:rPr lang="cs-CZ" sz="2400" dirty="0"/>
              <a:t>zkoušky si student vylosuje jeden z výstupů, který prakticky předvede</a:t>
            </a:r>
          </a:p>
          <a:p>
            <a:pPr fontAlgn="base"/>
            <a:r>
              <a:rPr lang="cs-CZ" sz="2400" dirty="0" smtClean="0"/>
              <a:t>Písemné </a:t>
            </a:r>
            <a:r>
              <a:rPr lang="cs-CZ" sz="2400" dirty="0"/>
              <a:t>přípravy včetně pracovních listů budou součástí portfolia pro  státní závěrečné </a:t>
            </a:r>
            <a:r>
              <a:rPr lang="cs-CZ" sz="2400" dirty="0" smtClean="0"/>
              <a:t>zkoušky</a:t>
            </a:r>
          </a:p>
          <a:p>
            <a:pPr fontAlgn="base"/>
            <a:r>
              <a:rPr lang="cs-CZ" sz="2400" dirty="0" smtClean="0"/>
              <a:t>Teoretický test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78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722809"/>
            <a:ext cx="8610600" cy="1293028"/>
          </a:xfrm>
        </p:spPr>
        <p:txBody>
          <a:bodyPr/>
          <a:lstStyle/>
          <a:p>
            <a:r>
              <a:rPr lang="cs-CZ" dirty="0" smtClean="0"/>
              <a:t>Témata výstupů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3491" y="1856510"/>
            <a:ext cx="9552708" cy="4362176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cs-CZ" sz="2400" dirty="0" smtClean="0"/>
              <a:t>Pádová technika I</a:t>
            </a:r>
          </a:p>
          <a:p>
            <a:pPr fontAlgn="base"/>
            <a:r>
              <a:rPr lang="cs-CZ" sz="2400" dirty="0" smtClean="0"/>
              <a:t>Pádová technika II</a:t>
            </a:r>
            <a:endParaRPr lang="cs-CZ" sz="2400" dirty="0"/>
          </a:p>
          <a:p>
            <a:pPr fontAlgn="base"/>
            <a:r>
              <a:rPr lang="cs-CZ" sz="2400" dirty="0" smtClean="0"/>
              <a:t>Údery</a:t>
            </a:r>
            <a:endParaRPr lang="cs-CZ" sz="2400" dirty="0"/>
          </a:p>
          <a:p>
            <a:pPr fontAlgn="base"/>
            <a:r>
              <a:rPr lang="cs-CZ" sz="2400" dirty="0" smtClean="0"/>
              <a:t>Kryty</a:t>
            </a:r>
            <a:endParaRPr lang="cs-CZ" sz="2400" dirty="0"/>
          </a:p>
          <a:p>
            <a:pPr fontAlgn="base"/>
            <a:r>
              <a:rPr lang="cs-CZ" sz="2400" dirty="0" smtClean="0"/>
              <a:t>Kopy</a:t>
            </a:r>
            <a:endParaRPr lang="cs-CZ" sz="2400" dirty="0"/>
          </a:p>
          <a:p>
            <a:pPr fontAlgn="base"/>
            <a:r>
              <a:rPr lang="cs-CZ" sz="2400" dirty="0" smtClean="0"/>
              <a:t>Páky</a:t>
            </a:r>
            <a:endParaRPr lang="cs-CZ" sz="2400" dirty="0"/>
          </a:p>
          <a:p>
            <a:pPr fontAlgn="base"/>
            <a:r>
              <a:rPr lang="cs-CZ" sz="2400" dirty="0" smtClean="0"/>
              <a:t>Boj </a:t>
            </a:r>
            <a:r>
              <a:rPr lang="cs-CZ" sz="2400" dirty="0"/>
              <a:t>na zemi: techniky znehybnění</a:t>
            </a:r>
          </a:p>
          <a:p>
            <a:pPr fontAlgn="base"/>
            <a:r>
              <a:rPr lang="cs-CZ" sz="2400" dirty="0" smtClean="0"/>
              <a:t>Boj </a:t>
            </a:r>
            <a:r>
              <a:rPr lang="cs-CZ" sz="2400" dirty="0"/>
              <a:t>na zemi: Obrana proti znehybnění</a:t>
            </a:r>
          </a:p>
          <a:p>
            <a:pPr fontAlgn="base"/>
            <a:r>
              <a:rPr lang="cs-CZ" sz="2400" dirty="0" smtClean="0"/>
              <a:t>Hody</a:t>
            </a:r>
            <a:endParaRPr lang="cs-CZ" sz="2400" dirty="0"/>
          </a:p>
          <a:p>
            <a:pPr fontAlgn="base"/>
            <a:r>
              <a:rPr lang="cs-CZ" sz="2400" dirty="0" smtClean="0"/>
              <a:t>Sebeobrana </a:t>
            </a:r>
            <a:r>
              <a:rPr lang="cs-CZ" sz="2400" dirty="0"/>
              <a:t>verbální a neverbální</a:t>
            </a:r>
          </a:p>
          <a:p>
            <a:pPr fontAlgn="base"/>
            <a:r>
              <a:rPr lang="cs-CZ" sz="2400" dirty="0" smtClean="0"/>
              <a:t>Sebeobrana </a:t>
            </a:r>
            <a:r>
              <a:rPr lang="cs-CZ" sz="2400" dirty="0"/>
              <a:t>fyzická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77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On-line informační </a:t>
            </a:r>
            <a:r>
              <a:rPr lang="cs-CZ" dirty="0" err="1" smtClean="0"/>
              <a:t>zdoje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Pádová technika: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www.fsps.muni.cz/sdetmivpohode/kurzy/pady/technika.php</a:t>
            </a:r>
            <a:endParaRPr lang="cs-CZ" dirty="0" smtClean="0"/>
          </a:p>
          <a:p>
            <a:r>
              <a:rPr lang="cs-CZ" dirty="0" smtClean="0"/>
              <a:t>Základy </a:t>
            </a:r>
            <a:r>
              <a:rPr lang="cs-CZ" dirty="0" err="1" smtClean="0"/>
              <a:t>úpolových</a:t>
            </a:r>
            <a:r>
              <a:rPr lang="cs-CZ" dirty="0"/>
              <a:t> sportů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is.muni.cz/do/1499/el/estud/fsps/js10/upoly/web/index.html</a:t>
            </a:r>
            <a:endParaRPr lang="cs-CZ" dirty="0" smtClean="0"/>
          </a:p>
          <a:p>
            <a:r>
              <a:rPr lang="cs-CZ" dirty="0" smtClean="0"/>
              <a:t>Průpravné úpoly</a:t>
            </a:r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is.muni.cz/do/rect/el/estud/fsps/ps10/upoly/web/index.html</a:t>
            </a:r>
            <a:endParaRPr lang="cs-CZ" dirty="0" smtClean="0"/>
          </a:p>
          <a:p>
            <a:r>
              <a:rPr lang="cs-CZ" dirty="0" smtClean="0"/>
              <a:t>Základy </a:t>
            </a:r>
            <a:r>
              <a:rPr lang="cs-CZ" dirty="0"/>
              <a:t>osobní sebeobrany 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is.muni.cz/do/rect/el/estud/fsps/ps11/sebeob/web/index.html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Úpoly a jejich systematika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Definice</a:t>
            </a:r>
          </a:p>
          <a:p>
            <a:r>
              <a:rPr lang="cs-CZ" sz="2800" dirty="0" smtClean="0"/>
              <a:t>Systematika</a:t>
            </a:r>
          </a:p>
          <a:p>
            <a:pPr lvl="1"/>
            <a:r>
              <a:rPr lang="cs-CZ" sz="2600" dirty="0" smtClean="0"/>
              <a:t>1. úroveň </a:t>
            </a:r>
            <a:r>
              <a:rPr lang="cs-CZ" sz="2600" dirty="0" err="1" smtClean="0"/>
              <a:t>úpolových</a:t>
            </a:r>
            <a:r>
              <a:rPr lang="cs-CZ" sz="2600" dirty="0" smtClean="0"/>
              <a:t> předpokladů: průpravné úpoly</a:t>
            </a:r>
          </a:p>
          <a:p>
            <a:pPr lvl="2"/>
            <a:r>
              <a:rPr lang="cs-CZ" sz="2400" dirty="0" smtClean="0"/>
              <a:t>Základní </a:t>
            </a:r>
            <a:r>
              <a:rPr lang="cs-CZ" sz="2400" dirty="0" err="1" smtClean="0"/>
              <a:t>úpolová</a:t>
            </a:r>
            <a:r>
              <a:rPr lang="cs-CZ" sz="2400" dirty="0" smtClean="0"/>
              <a:t> technika: polohy, přechody mezi polohami, obraty, přemístění, navázání kontaktu (dotyk, úchop, objetí), pohyby paží, pohyby nohou, pádová technika, zvedání nošení a spouštění živého břemene</a:t>
            </a:r>
          </a:p>
          <a:p>
            <a:pPr lvl="2"/>
            <a:r>
              <a:rPr lang="cs-CZ" sz="2400" dirty="0" smtClean="0"/>
              <a:t>Základní úpoly: přetahy, přetlaky a odpory (s charakterem přetahu/přetlaku, vlastní)</a:t>
            </a:r>
          </a:p>
          <a:p>
            <a:pPr lvl="1"/>
            <a:r>
              <a:rPr lang="cs-CZ" sz="2600" dirty="0" smtClean="0"/>
              <a:t>2. úroveň </a:t>
            </a:r>
            <a:r>
              <a:rPr lang="cs-CZ" sz="2600" dirty="0" err="1" smtClean="0"/>
              <a:t>úpolových</a:t>
            </a:r>
            <a:r>
              <a:rPr lang="cs-CZ" sz="2600" dirty="0" smtClean="0"/>
              <a:t> systémů: </a:t>
            </a:r>
            <a:r>
              <a:rPr lang="cs-CZ" sz="2600" dirty="0" err="1" smtClean="0"/>
              <a:t>úpolové</a:t>
            </a:r>
            <a:r>
              <a:rPr lang="cs-CZ" sz="2600" dirty="0" smtClean="0"/>
              <a:t> sporty, bojová umění</a:t>
            </a:r>
          </a:p>
          <a:p>
            <a:pPr lvl="1"/>
            <a:r>
              <a:rPr lang="cs-CZ" sz="2600" dirty="0" smtClean="0"/>
              <a:t>3. úroveň </a:t>
            </a:r>
            <a:r>
              <a:rPr lang="cs-CZ" sz="2600" dirty="0" err="1" smtClean="0"/>
              <a:t>úpolových</a:t>
            </a:r>
            <a:r>
              <a:rPr lang="cs-CZ" sz="2600" dirty="0" smtClean="0"/>
              <a:t> aplikací: sebeobrana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2218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Průpravné úpoly -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4182" y="2057401"/>
            <a:ext cx="10952018" cy="453736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cvičení pro stimulaci </a:t>
            </a:r>
            <a:r>
              <a:rPr lang="cs-CZ" sz="2800" dirty="0" smtClean="0"/>
              <a:t>pohybové </a:t>
            </a:r>
            <a:r>
              <a:rPr lang="cs-CZ" sz="2800" dirty="0"/>
              <a:t>schopnosti </a:t>
            </a:r>
            <a:r>
              <a:rPr lang="cs-CZ" sz="2800" dirty="0" smtClean="0"/>
              <a:t>(8 cvičení)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síla HKK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síla DKK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Síla trupu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reakce </a:t>
            </a:r>
            <a:r>
              <a:rPr lang="cs-CZ" sz="2600" dirty="0">
                <a:solidFill>
                  <a:srgbClr val="FF0000"/>
                </a:solidFill>
              </a:rPr>
              <a:t>na </a:t>
            </a:r>
            <a:r>
              <a:rPr lang="cs-CZ" sz="2600" dirty="0" smtClean="0">
                <a:solidFill>
                  <a:srgbClr val="FF0000"/>
                </a:solidFill>
              </a:rPr>
              <a:t>vizuální </a:t>
            </a:r>
            <a:r>
              <a:rPr lang="cs-CZ" sz="2600" dirty="0">
                <a:solidFill>
                  <a:srgbClr val="FF0000"/>
                </a:solidFill>
              </a:rPr>
              <a:t>podnět</a:t>
            </a:r>
            <a:endParaRPr lang="cs-CZ" sz="2600" dirty="0" smtClean="0">
              <a:solidFill>
                <a:srgbClr val="FF0000"/>
              </a:solidFill>
            </a:endParaRP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reakce </a:t>
            </a:r>
            <a:r>
              <a:rPr lang="cs-CZ" sz="2600" dirty="0" smtClean="0">
                <a:solidFill>
                  <a:srgbClr val="FF0000"/>
                </a:solidFill>
              </a:rPr>
              <a:t>na taktilní </a:t>
            </a:r>
            <a:r>
              <a:rPr lang="cs-CZ" sz="2600" dirty="0">
                <a:solidFill>
                  <a:srgbClr val="FF0000"/>
                </a:solidFill>
              </a:rPr>
              <a:t>podnět</a:t>
            </a:r>
            <a:endParaRPr lang="cs-CZ" sz="2600" dirty="0" smtClean="0">
              <a:solidFill>
                <a:srgbClr val="FF0000"/>
              </a:solidFill>
            </a:endParaRP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reakce </a:t>
            </a:r>
            <a:r>
              <a:rPr lang="cs-CZ" sz="2600" dirty="0" smtClean="0">
                <a:solidFill>
                  <a:srgbClr val="FF0000"/>
                </a:solidFill>
              </a:rPr>
              <a:t>na sluchový podnět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statická</a:t>
            </a:r>
            <a:r>
              <a:rPr lang="cs-CZ" sz="2600" dirty="0">
                <a:solidFill>
                  <a:srgbClr val="FF0000"/>
                </a:solidFill>
              </a:rPr>
              <a:t> rovnováha </a:t>
            </a:r>
            <a:endParaRPr lang="cs-CZ" sz="2600" dirty="0" smtClean="0">
              <a:solidFill>
                <a:srgbClr val="FF0000"/>
              </a:solidFill>
            </a:endParaRP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dynamická rovnováha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orientace </a:t>
            </a:r>
            <a:r>
              <a:rPr lang="cs-CZ" sz="2600" dirty="0">
                <a:solidFill>
                  <a:srgbClr val="FF0000"/>
                </a:solidFill>
              </a:rPr>
              <a:t>v </a:t>
            </a:r>
            <a:r>
              <a:rPr lang="cs-CZ" sz="2600" dirty="0" smtClean="0">
                <a:solidFill>
                  <a:srgbClr val="FF0000"/>
                </a:solidFill>
              </a:rPr>
              <a:t>prostoru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skupinové hry</a:t>
            </a:r>
            <a:endParaRPr lang="cs-CZ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76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7698625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4797</TotalTime>
  <Words>1755</Words>
  <Application>Microsoft Office PowerPoint</Application>
  <PresentationFormat>Širokoúhlá obrazovka</PresentationFormat>
  <Paragraphs>241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Century Gothic</vt:lpstr>
      <vt:lpstr>Kondenzační stopa</vt:lpstr>
      <vt:lpstr>Didaktika úpolů</vt:lpstr>
      <vt:lpstr>Osnova předmětu</vt:lpstr>
      <vt:lpstr>Předpoklady, vstupní diagnostika</vt:lpstr>
      <vt:lpstr>Výstupy předmětu, požadavky ke zkoušce</vt:lpstr>
      <vt:lpstr>Témata výstupů</vt:lpstr>
      <vt:lpstr>On-line informační zdoje</vt:lpstr>
      <vt:lpstr>Úpoly a jejich systematika</vt:lpstr>
      <vt:lpstr>Průpravné úpoly - úkol</vt:lpstr>
      <vt:lpstr>Prezentace aplikace PowerPoint</vt:lpstr>
      <vt:lpstr>Didaktické zásady</vt:lpstr>
      <vt:lpstr>Organizační formy</vt:lpstr>
      <vt:lpstr>Vyučovací postupy</vt:lpstr>
      <vt:lpstr>Vyučovací metody</vt:lpstr>
      <vt:lpstr>Výchovné metody​</vt:lpstr>
      <vt:lpstr>Prezentace aplikace PowerPoint</vt:lpstr>
      <vt:lpstr>Úpoly ve školní  tělesné výchově</vt:lpstr>
      <vt:lpstr>kanada</vt:lpstr>
      <vt:lpstr>francie</vt:lpstr>
      <vt:lpstr>francie</vt:lpstr>
      <vt:lpstr>francie</vt:lpstr>
      <vt:lpstr>Německo (hesensko)</vt:lpstr>
      <vt:lpstr>Slovensko</vt:lpstr>
      <vt:lpstr>slovensko</vt:lpstr>
      <vt:lpstr>česko</vt:lpstr>
      <vt:lpstr>česko</vt:lpstr>
      <vt:lpstr>Zásady bezpečnosti</vt:lpstr>
      <vt:lpstr>Mezioborové přesahy</vt:lpstr>
      <vt:lpstr>Sebeobrana a její výuka</vt:lpstr>
      <vt:lpstr>Fáze sebeobrany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úpolů</dc:title>
  <dc:creator>Zdenko Reguli</dc:creator>
  <cp:lastModifiedBy>Zdenko Reguli</cp:lastModifiedBy>
  <cp:revision>33</cp:revision>
  <dcterms:created xsi:type="dcterms:W3CDTF">2020-10-22T07:24:48Z</dcterms:created>
  <dcterms:modified xsi:type="dcterms:W3CDTF">2020-11-19T17:23:17Z</dcterms:modified>
</cp:coreProperties>
</file>