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6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6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9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5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5661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9" y="645661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226298"/>
            <a:ext cx="11361600" cy="698497"/>
          </a:xfrm>
        </p:spPr>
        <p:txBody>
          <a:bodyPr/>
          <a:lstStyle/>
          <a:p>
            <a:pPr algn="ctr"/>
            <a:r>
              <a:rPr lang="cs-CZ" altLang="cs-CZ" dirty="0"/>
              <a:t>Pedagogika sportu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3583957"/>
            <a:ext cx="11361600" cy="698497"/>
          </a:xfrm>
        </p:spPr>
        <p:txBody>
          <a:bodyPr/>
          <a:lstStyle/>
          <a:p>
            <a:pPr algn="ctr"/>
            <a:r>
              <a:rPr lang="sk-SK" sz="4400" b="1" dirty="0">
                <a:solidFill>
                  <a:srgbClr val="0000DC"/>
                </a:solidFill>
              </a:rPr>
              <a:t>2. </a:t>
            </a:r>
            <a:r>
              <a:rPr lang="cs-CZ" altLang="cs-CZ" sz="4400" b="1" dirty="0">
                <a:solidFill>
                  <a:srgbClr val="0000DC"/>
                </a:solidFill>
              </a:rPr>
              <a:t>Prvky sportovní edukace</a:t>
            </a:r>
            <a:endParaRPr lang="sk-SK" sz="4400" b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706DBF-3338-4577-95A1-0845921F99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D6D6C118-631F-4A80-9886-907009361577}" type="slidenum">
              <a:rPr lang="cs-CZ" altLang="cs-CZ" smtClean="0"/>
              <a:pPr algn="ctr"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E07C3E8-09AB-47B9-8F31-354444B36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391" y="475654"/>
            <a:ext cx="10753200" cy="451576"/>
          </a:xfrm>
        </p:spPr>
        <p:txBody>
          <a:bodyPr/>
          <a:lstStyle/>
          <a:p>
            <a:pPr algn="ctr"/>
            <a:r>
              <a:rPr lang="cs-CZ" altLang="cs-CZ" dirty="0">
                <a:solidFill>
                  <a:srgbClr val="0000DC"/>
                </a:solidFill>
              </a:rPr>
              <a:t>Prvky sportovní edukace</a:t>
            </a:r>
            <a:endParaRPr lang="cs-CZ" dirty="0"/>
          </a:p>
        </p:txBody>
      </p:sp>
      <p:sp>
        <p:nvSpPr>
          <p:cNvPr id="5" name="Oval 5">
            <a:extLst>
              <a:ext uri="{FF2B5EF4-FFF2-40B4-BE49-F238E27FC236}">
                <a16:creationId xmlns:a16="http://schemas.microsoft.com/office/drawing/2014/main" id="{5D6798AE-01F4-4FF4-8E79-D0B20795C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6044" y="1110279"/>
            <a:ext cx="4154428" cy="181389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cíl</a:t>
            </a:r>
            <a:r>
              <a:rPr lang="cs-CZ" altLang="cs-CZ" dirty="0">
                <a:solidFill>
                  <a:schemeClr val="bg1"/>
                </a:solidFill>
              </a:rPr>
              <a:t> </a:t>
            </a:r>
            <a:r>
              <a:rPr lang="cs-CZ" altLang="cs-CZ" b="1" dirty="0">
                <a:solidFill>
                  <a:schemeClr val="bg1"/>
                </a:solidFill>
              </a:rPr>
              <a:t>sportovní </a:t>
            </a:r>
            <a:br>
              <a:rPr lang="cs-CZ" altLang="cs-CZ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edukace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 (určuje obsah)</a:t>
            </a:r>
          </a:p>
        </p:txBody>
      </p:sp>
      <p:sp>
        <p:nvSpPr>
          <p:cNvPr id="6" name="Oval 7">
            <a:extLst>
              <a:ext uri="{FF2B5EF4-FFF2-40B4-BE49-F238E27FC236}">
                <a16:creationId xmlns:a16="http://schemas.microsoft.com/office/drawing/2014/main" id="{532393E0-2F9C-4A83-87FE-2F75BDAA2B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7" y="2708278"/>
            <a:ext cx="4043853" cy="151288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sportovní pedagog</a:t>
            </a:r>
            <a:br>
              <a:rPr lang="cs-CZ" altLang="cs-CZ" sz="24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(trenér, učitel TV, instruktor, </a:t>
            </a:r>
            <a:br>
              <a:rPr lang="cs-CZ" altLang="cs-CZ" sz="2000" b="1" dirty="0">
                <a:solidFill>
                  <a:schemeClr val="bg1"/>
                </a:solidFill>
              </a:rPr>
            </a:br>
            <a:r>
              <a:rPr lang="cs-CZ" altLang="cs-CZ" sz="2000" b="1" dirty="0" err="1">
                <a:solidFill>
                  <a:schemeClr val="bg1"/>
                </a:solidFill>
              </a:rPr>
              <a:t>VČ</a:t>
            </a:r>
            <a:r>
              <a:rPr lang="cs-CZ" altLang="cs-CZ" sz="2000" b="1" dirty="0">
                <a:solidFill>
                  <a:schemeClr val="bg1"/>
                </a:solidFill>
              </a:rPr>
              <a:t> pedagog, ...)</a:t>
            </a:r>
          </a:p>
        </p:txBody>
      </p:sp>
      <p:sp>
        <p:nvSpPr>
          <p:cNvPr id="7" name="Oval 8">
            <a:extLst>
              <a:ext uri="{FF2B5EF4-FFF2-40B4-BE49-F238E27FC236}">
                <a16:creationId xmlns:a16="http://schemas.microsoft.com/office/drawing/2014/main" id="{989D2158-1381-496F-89F0-5EBB3D541F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4464" y="2779714"/>
            <a:ext cx="3341071" cy="151288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 err="1">
                <a:solidFill>
                  <a:schemeClr val="bg1"/>
                </a:solidFill>
              </a:rPr>
              <a:t>edukant</a:t>
            </a:r>
            <a:br>
              <a:rPr lang="cs-CZ" altLang="cs-CZ" sz="24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(sportovec, klient, student,</a:t>
            </a:r>
            <a:br>
              <a:rPr lang="cs-CZ" altLang="cs-CZ" sz="20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návštěvník, žák, …)</a:t>
            </a:r>
          </a:p>
        </p:txBody>
      </p:sp>
      <p:sp>
        <p:nvSpPr>
          <p:cNvPr id="8" name="Oval 9">
            <a:extLst>
              <a:ext uri="{FF2B5EF4-FFF2-40B4-BE49-F238E27FC236}">
                <a16:creationId xmlns:a16="http://schemas.microsoft.com/office/drawing/2014/main" id="{AB054303-9D90-476A-A238-11DB6D6C2E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4405132"/>
            <a:ext cx="3600443" cy="154481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podmínky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sportovní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edukace</a:t>
            </a:r>
          </a:p>
        </p:txBody>
      </p:sp>
      <p:sp>
        <p:nvSpPr>
          <p:cNvPr id="9" name="Oval 10">
            <a:extLst>
              <a:ext uri="{FF2B5EF4-FFF2-40B4-BE49-F238E27FC236}">
                <a16:creationId xmlns:a16="http://schemas.microsoft.com/office/drawing/2014/main" id="{EF94E063-E1F6-43D5-BE20-BCC68769F5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9957" y="4375738"/>
            <a:ext cx="3468573" cy="14398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prostředky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sportovní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edukace</a:t>
            </a:r>
          </a:p>
        </p:txBody>
      </p:sp>
      <p:sp>
        <p:nvSpPr>
          <p:cNvPr id="10" name="Line 11">
            <a:extLst>
              <a:ext uri="{FF2B5EF4-FFF2-40B4-BE49-F238E27FC236}">
                <a16:creationId xmlns:a16="http://schemas.microsoft.com/office/drawing/2014/main" id="{8F603EA1-4C9C-479C-950A-EA4D3AD2D33D}"/>
              </a:ext>
            </a:extLst>
          </p:cNvPr>
          <p:cNvSpPr>
            <a:spLocks noChangeShapeType="1"/>
          </p:cNvSpPr>
          <p:nvPr/>
        </p:nvSpPr>
        <p:spPr bwMode="auto">
          <a:xfrm>
            <a:off x="5463765" y="3675551"/>
            <a:ext cx="1728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1" name="Line 12">
            <a:extLst>
              <a:ext uri="{FF2B5EF4-FFF2-40B4-BE49-F238E27FC236}">
                <a16:creationId xmlns:a16="http://schemas.microsoft.com/office/drawing/2014/main" id="{B1DB20A4-2613-4BAE-B407-B9F79FAC48D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5807" y="2216663"/>
            <a:ext cx="64928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2" name="Line 13">
            <a:extLst>
              <a:ext uri="{FF2B5EF4-FFF2-40B4-BE49-F238E27FC236}">
                <a16:creationId xmlns:a16="http://schemas.microsoft.com/office/drawing/2014/main" id="{D98A8DFB-DF88-454C-ADFC-8CDD65AB402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481421" y="2278063"/>
            <a:ext cx="576263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3" name="Line 14">
            <a:extLst>
              <a:ext uri="{FF2B5EF4-FFF2-40B4-BE49-F238E27FC236}">
                <a16:creationId xmlns:a16="http://schemas.microsoft.com/office/drawing/2014/main" id="{E47403F7-F89F-4108-BB3A-ABCD6B5BE5A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908175" y="4292600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4" name="Line 15">
            <a:extLst>
              <a:ext uri="{FF2B5EF4-FFF2-40B4-BE49-F238E27FC236}">
                <a16:creationId xmlns:a16="http://schemas.microsoft.com/office/drawing/2014/main" id="{6968F49D-41DC-445E-8A1B-981E2ACB1F6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43392" y="3032919"/>
            <a:ext cx="655480" cy="13684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5" name="Line 16">
            <a:extLst>
              <a:ext uri="{FF2B5EF4-FFF2-40B4-BE49-F238E27FC236}">
                <a16:creationId xmlns:a16="http://schemas.microsoft.com/office/drawing/2014/main" id="{BE9FD416-B848-43D0-9E20-E6755EEE8169}"/>
              </a:ext>
            </a:extLst>
          </p:cNvPr>
          <p:cNvSpPr>
            <a:spLocks noChangeShapeType="1"/>
          </p:cNvSpPr>
          <p:nvPr/>
        </p:nvSpPr>
        <p:spPr bwMode="auto">
          <a:xfrm>
            <a:off x="5664311" y="5069298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6" name="Line 17">
            <a:extLst>
              <a:ext uri="{FF2B5EF4-FFF2-40B4-BE49-F238E27FC236}">
                <a16:creationId xmlns:a16="http://schemas.microsoft.com/office/drawing/2014/main" id="{B4748A8C-5C63-4EB5-9D55-C95AE91276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212383" y="4328318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7" name="Line 18">
            <a:extLst>
              <a:ext uri="{FF2B5EF4-FFF2-40B4-BE49-F238E27FC236}">
                <a16:creationId xmlns:a16="http://schemas.microsoft.com/office/drawing/2014/main" id="{C4BE28B1-B5F5-4FFB-A1FB-6B16321B581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56716" y="2995613"/>
            <a:ext cx="572684" cy="1370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8" name="Line 19">
            <a:extLst>
              <a:ext uri="{FF2B5EF4-FFF2-40B4-BE49-F238E27FC236}">
                <a16:creationId xmlns:a16="http://schemas.microsoft.com/office/drawing/2014/main" id="{F39A0B7B-2536-44FB-A303-ADDA6D076E5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77235" y="3819668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9" name="Line 20">
            <a:extLst>
              <a:ext uri="{FF2B5EF4-FFF2-40B4-BE49-F238E27FC236}">
                <a16:creationId xmlns:a16="http://schemas.microsoft.com/office/drawing/2014/main" id="{1424FDFD-F885-4754-8C58-C167744DF4A1}"/>
              </a:ext>
            </a:extLst>
          </p:cNvPr>
          <p:cNvSpPr>
            <a:spLocks noChangeShapeType="1"/>
          </p:cNvSpPr>
          <p:nvPr/>
        </p:nvSpPr>
        <p:spPr bwMode="auto">
          <a:xfrm>
            <a:off x="5811990" y="3819668"/>
            <a:ext cx="9366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0" name="Line 21">
            <a:extLst>
              <a:ext uri="{FF2B5EF4-FFF2-40B4-BE49-F238E27FC236}">
                <a16:creationId xmlns:a16="http://schemas.microsoft.com/office/drawing/2014/main" id="{63ACBD52-1AF3-4FCC-86BA-9B197BFEF4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47991" y="3032919"/>
            <a:ext cx="0" cy="2808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1" name="Rectangle 23">
            <a:extLst>
              <a:ext uri="{FF2B5EF4-FFF2-40B4-BE49-F238E27FC236}">
                <a16:creationId xmlns:a16="http://schemas.microsoft.com/office/drawing/2014/main" id="{40746F0F-85A1-4517-B8D6-CBC282359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6754" y="5855236"/>
            <a:ext cx="32888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efekty edukace</a:t>
            </a:r>
          </a:p>
        </p:txBody>
      </p:sp>
    </p:spTree>
    <p:extLst>
      <p:ext uri="{BB962C8B-B14F-4D97-AF65-F5344CB8AC3E}">
        <p14:creationId xmlns:p14="http://schemas.microsoft.com/office/powerpoint/2010/main" val="2163368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FD55686-814C-4F29-B590-286485BCD8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C2D433E-DDA1-4EF1-847D-A42EC9584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sportovní edukace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75CF899-28B5-4C85-97A0-B4A5F698D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19084"/>
            <a:ext cx="10753200" cy="4312916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b="1" dirty="0"/>
              <a:t>Dle </a:t>
            </a:r>
            <a:r>
              <a:rPr lang="cs-CZ" b="1" dirty="0">
                <a:solidFill>
                  <a:srgbClr val="0000DC"/>
                </a:solidFill>
              </a:rPr>
              <a:t>oblastí sportu</a:t>
            </a:r>
            <a:r>
              <a:rPr lang="cs-CZ" b="1" dirty="0"/>
              <a:t>: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b="1" dirty="0">
                <a:solidFill>
                  <a:srgbClr val="0000DC"/>
                </a:solidFill>
              </a:rPr>
              <a:t>školní sport </a:t>
            </a:r>
            <a:r>
              <a:rPr lang="cs-CZ" dirty="0"/>
              <a:t>– viz </a:t>
            </a:r>
            <a:r>
              <a:rPr lang="cs-CZ" b="1" dirty="0"/>
              <a:t>Rámcové </a:t>
            </a:r>
            <a:r>
              <a:rPr lang="cs-CZ" b="1" dirty="0">
                <a:solidFill>
                  <a:srgbClr val="0000DC"/>
                </a:solidFill>
              </a:rPr>
              <a:t>vzdělávací</a:t>
            </a:r>
            <a:r>
              <a:rPr lang="cs-CZ" b="1" dirty="0"/>
              <a:t> programy </a:t>
            </a:r>
            <a:r>
              <a:rPr lang="cs-CZ" dirty="0"/>
              <a:t>(předškolní – odborné) – </a:t>
            </a:r>
            <a:r>
              <a:rPr lang="cs-CZ" dirty="0" err="1"/>
              <a:t>ŠVP</a:t>
            </a:r>
            <a:r>
              <a:rPr lang="cs-CZ" dirty="0"/>
              <a:t>, VŠ akreditace, …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b="1" dirty="0">
                <a:solidFill>
                  <a:srgbClr val="0000DC"/>
                </a:solidFill>
              </a:rPr>
              <a:t>rekreační sport </a:t>
            </a:r>
            <a:r>
              <a:rPr lang="cs-CZ" dirty="0"/>
              <a:t>– naplňují funkce volného času, </a:t>
            </a:r>
            <a:r>
              <a:rPr lang="cs-CZ" dirty="0" err="1"/>
              <a:t>např</a:t>
            </a:r>
            <a:r>
              <a:rPr lang="cs-CZ" dirty="0"/>
              <a:t>:</a:t>
            </a:r>
            <a:br>
              <a:rPr lang="cs-CZ" dirty="0"/>
            </a:br>
            <a:r>
              <a:rPr lang="cs-CZ" dirty="0"/>
              <a:t>rekreace, kompenzace, participace, edukace, hédonismus (</a:t>
            </a:r>
            <a:r>
              <a:rPr lang="cs-CZ" altLang="cs-CZ" dirty="0"/>
              <a:t>prožívání, plynutí – stav </a:t>
            </a:r>
            <a:r>
              <a:rPr lang="cs-CZ" altLang="cs-CZ" b="1" dirty="0" err="1"/>
              <a:t>flow</a:t>
            </a:r>
            <a:r>
              <a:rPr lang="cs-CZ" altLang="cs-CZ" dirty="0"/>
              <a:t>)</a:t>
            </a:r>
            <a:r>
              <a:rPr lang="cs-CZ" dirty="0"/>
              <a:t>, … – </a:t>
            </a:r>
            <a:r>
              <a:rPr lang="cs-CZ" b="1" dirty="0">
                <a:solidFill>
                  <a:srgbClr val="0000DC"/>
                </a:solidFill>
              </a:rPr>
              <a:t>podpora zdraví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b="1" dirty="0">
                <a:solidFill>
                  <a:srgbClr val="0000DC"/>
                </a:solidFill>
              </a:rPr>
              <a:t>soutěžní sport</a:t>
            </a:r>
            <a:r>
              <a:rPr lang="cs-CZ" dirty="0"/>
              <a:t> – </a:t>
            </a:r>
            <a:r>
              <a:rPr lang="cs-CZ" altLang="cs-CZ" dirty="0"/>
              <a:t>sportovní úspěch, kariéra (</a:t>
            </a:r>
            <a:r>
              <a:rPr lang="cs-CZ" altLang="cs-CZ" b="1" dirty="0">
                <a:solidFill>
                  <a:srgbClr val="0000DC"/>
                </a:solidFill>
              </a:rPr>
              <a:t>duální!</a:t>
            </a:r>
            <a:r>
              <a:rPr lang="cs-CZ" altLang="cs-CZ" dirty="0"/>
              <a:t>), 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650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5508BE5-B018-429C-B68B-4F45FF75E5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E64B43E-73E5-4F31-8DFF-9CA3C1870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26290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Podmínky sportovní edukace</a:t>
            </a:r>
            <a:endParaRPr lang="cs-CZ" dirty="0">
              <a:solidFill>
                <a:srgbClr val="0000DC"/>
              </a:solidFill>
            </a:endParaRP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831B1FE-A260-4E53-808A-08F3DC9A6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84903"/>
            <a:ext cx="10753200" cy="547165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vnější = edukační prostředí </a:t>
            </a:r>
            <a:r>
              <a:rPr lang="cs-CZ" altLang="cs-CZ" sz="3200" dirty="0"/>
              <a:t>= </a:t>
            </a:r>
            <a:r>
              <a:rPr lang="cs-CZ" altLang="cs-CZ" sz="3200" b="1" dirty="0"/>
              <a:t>determinace</a:t>
            </a:r>
            <a:r>
              <a:rPr lang="cs-CZ" altLang="cs-CZ" sz="3200" dirty="0"/>
              <a:t>: </a:t>
            </a:r>
            <a:br>
              <a:rPr lang="cs-CZ" altLang="cs-CZ" sz="3200" dirty="0"/>
            </a:br>
            <a:r>
              <a:rPr lang="cs-CZ" altLang="cs-CZ" sz="3200" dirty="0"/>
              <a:t>sportovní, ekonomická, politická, vědecká, historická, kulturní, náboženská, … = </a:t>
            </a:r>
            <a:br>
              <a:rPr lang="cs-CZ" altLang="cs-CZ" sz="3200" dirty="0"/>
            </a:br>
            <a:r>
              <a:rPr lang="cs-CZ" altLang="cs-CZ" sz="3200" dirty="0"/>
              <a:t>např. umístění, dotace, vybavení, úroveň, tradice,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vnitřní</a:t>
            </a:r>
            <a:r>
              <a:rPr lang="cs-CZ" altLang="cs-CZ" sz="3200" dirty="0">
                <a:solidFill>
                  <a:srgbClr val="0000DC"/>
                </a:solidFill>
              </a:rPr>
              <a:t> = </a:t>
            </a:r>
            <a:r>
              <a:rPr lang="cs-CZ" altLang="cs-CZ" sz="3200" dirty="0"/>
              <a:t>vstupní determinanty subjektů edukace = </a:t>
            </a:r>
            <a:br>
              <a:rPr lang="cs-CZ" altLang="cs-CZ" sz="3200" dirty="0"/>
            </a:br>
            <a:r>
              <a:rPr lang="cs-CZ" altLang="cs-CZ" sz="3200" dirty="0"/>
              <a:t>fyzická, psychická, sociální, odborná, pedagogická („vzdělanostní a výchovná“), … determinace </a:t>
            </a:r>
            <a:br>
              <a:rPr lang="cs-CZ" altLang="cs-CZ" sz="3200" dirty="0"/>
            </a:br>
            <a:r>
              <a:rPr lang="cs-CZ" altLang="cs-CZ" sz="3200" dirty="0"/>
              <a:t>a) </a:t>
            </a:r>
            <a:r>
              <a:rPr lang="cs-CZ" altLang="cs-CZ" sz="3200" b="1" dirty="0">
                <a:solidFill>
                  <a:srgbClr val="0000DC"/>
                </a:solidFill>
              </a:rPr>
              <a:t>sportovního pedagoga </a:t>
            </a:r>
            <a:r>
              <a:rPr lang="cs-CZ" altLang="cs-CZ" sz="3200" dirty="0"/>
              <a:t>= trenéra, učitele TV, … </a:t>
            </a:r>
            <a:br>
              <a:rPr lang="cs-CZ" altLang="cs-CZ" sz="3200" dirty="0"/>
            </a:br>
            <a:r>
              <a:rPr lang="cs-CZ" altLang="cs-CZ" sz="3200" dirty="0"/>
              <a:t>b) </a:t>
            </a:r>
            <a:r>
              <a:rPr lang="cs-CZ" altLang="cs-CZ" sz="3200" b="1" dirty="0" err="1">
                <a:solidFill>
                  <a:srgbClr val="0000DC"/>
                </a:solidFill>
              </a:rPr>
              <a:t>edukanta</a:t>
            </a:r>
            <a:r>
              <a:rPr lang="cs-CZ" altLang="cs-CZ" sz="3200" b="1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= skutečného, virtuálního, potencionálního</a:t>
            </a:r>
            <a:br>
              <a:rPr lang="cs-CZ" altLang="cs-CZ" sz="3200" dirty="0"/>
            </a:br>
            <a:r>
              <a:rPr lang="cs-CZ" altLang="cs-CZ" sz="3200" dirty="0"/>
              <a:t>    sportovce, žáka, diváka, klienta, …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dirty="0">
                <a:solidFill>
                  <a:srgbClr val="FF3300"/>
                </a:solidFill>
              </a:rPr>
              <a:t>Úkol pedagoga = podmínky pozitivně ovlivňovat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352607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ECCC967-8B81-4039-8712-E2EE29613A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C5FB152-1D20-4D7F-B79C-026241130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Prostředky sportovní edukace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53E4AA8-63C4-43C1-9B57-BBBE1C919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1097"/>
            <a:ext cx="11058000" cy="5078903"/>
          </a:xfrm>
        </p:spPr>
        <p:txBody>
          <a:bodyPr/>
          <a:lstStyle/>
          <a:p>
            <a:pPr marL="586350" indent="-514350">
              <a:lnSpc>
                <a:spcPts val="4000"/>
              </a:lnSpc>
              <a:spcBef>
                <a:spcPts val="600"/>
              </a:spcBef>
              <a:buAutoNum type="arabicPeriod"/>
            </a:pPr>
            <a:r>
              <a:rPr lang="cs-CZ" altLang="cs-CZ" sz="3200" b="1" dirty="0">
                <a:solidFill>
                  <a:srgbClr val="0000DC"/>
                </a:solidFill>
              </a:rPr>
              <a:t>Nemateriální prostředky: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dirty="0"/>
              <a:t>organizační </a:t>
            </a:r>
            <a:r>
              <a:rPr lang="cs-CZ" altLang="cs-CZ" sz="3200" b="1" dirty="0">
                <a:solidFill>
                  <a:srgbClr val="0000DC"/>
                </a:solidFill>
              </a:rPr>
              <a:t>formy </a:t>
            </a:r>
            <a:r>
              <a:rPr lang="cs-CZ" altLang="cs-CZ" sz="3200" dirty="0"/>
              <a:t>sportovní</a:t>
            </a:r>
            <a:r>
              <a:rPr lang="cs-CZ" altLang="cs-CZ" sz="3200" dirty="0">
                <a:solidFill>
                  <a:srgbClr val="FF3300"/>
                </a:solidFill>
              </a:rPr>
              <a:t> </a:t>
            </a:r>
            <a:r>
              <a:rPr lang="cs-CZ" altLang="cs-CZ" sz="3200" dirty="0"/>
              <a:t>edukace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metody </a:t>
            </a:r>
            <a:r>
              <a:rPr lang="cs-CZ" altLang="cs-CZ" sz="3200" dirty="0"/>
              <a:t>práce v těchto formách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styl práce sportovního pedagoga </a:t>
            </a:r>
            <a:br>
              <a:rPr lang="cs-CZ" altLang="cs-CZ" sz="3200" b="1" dirty="0">
                <a:solidFill>
                  <a:srgbClr val="0000DC"/>
                </a:solidFill>
              </a:rPr>
            </a:br>
            <a:r>
              <a:rPr lang="cs-CZ" altLang="cs-CZ" sz="3200" dirty="0"/>
              <a:t>(trenérský styl, styl výuky, …) = nejčastěji využívané metody (např. vysvětlování, instruktáž, </a:t>
            </a:r>
            <a:r>
              <a:rPr lang="cs-CZ" altLang="cs-CZ" sz="3200" dirty="0" err="1"/>
              <a:t>dovednostně</a:t>
            </a:r>
            <a:r>
              <a:rPr lang="cs-CZ" altLang="cs-CZ" sz="3200" dirty="0"/>
              <a:t>-praktické metody, ...), relativně stálé způsoby řešení konfliktů, diagnostické a auto-diagnostické (sebehodnotící) techniky, postupy verbální a neverbální komunikace, ...</a:t>
            </a:r>
          </a:p>
        </p:txBody>
      </p:sp>
    </p:spTree>
    <p:extLst>
      <p:ext uri="{BB962C8B-B14F-4D97-AF65-F5344CB8AC3E}">
        <p14:creationId xmlns:p14="http://schemas.microsoft.com/office/powerpoint/2010/main" val="2975146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ACDB20C-0675-4A0B-BF52-B0A12723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9E469F4-1260-477C-9D3F-56A9EA7B0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690503"/>
            <a:ext cx="10753200" cy="451576"/>
          </a:xfrm>
        </p:spPr>
        <p:txBody>
          <a:bodyPr/>
          <a:lstStyle/>
          <a:p>
            <a:r>
              <a:rPr lang="cs-CZ" dirty="0"/>
              <a:t>Prostředky sportovní edukace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2EF37BA-FB48-4526-A149-095CF93BB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548581"/>
            <a:ext cx="11364000" cy="4931419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2. Materiální prostředky </a:t>
            </a:r>
            <a:r>
              <a:rPr lang="cs-CZ" altLang="cs-CZ" sz="3200" b="1" dirty="0"/>
              <a:t>= </a:t>
            </a:r>
            <a:r>
              <a:rPr lang="cs-CZ" altLang="cs-CZ" sz="3200" dirty="0"/>
              <a:t>vše, co po stránce materiální </a:t>
            </a:r>
            <a:br>
              <a:rPr lang="cs-CZ" altLang="cs-CZ" sz="3200" dirty="0"/>
            </a:br>
            <a:r>
              <a:rPr lang="cs-CZ" altLang="cs-CZ" sz="3200" dirty="0"/>
              <a:t>a technické pomáhá realizovat cíle sportovní edukace: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instituce, sportoviště, tělocvičny, učebny, …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sportovní nářadí, náčiní, výstroj, výzbroj, …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technické vybavení, …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vyučovací pomůcky, …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didaktická (multimediální) technika, …</a:t>
            </a:r>
          </a:p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Specifikum sportovní edukace = vysoké materiální nároky</a:t>
            </a:r>
          </a:p>
        </p:txBody>
      </p:sp>
    </p:spTree>
    <p:extLst>
      <p:ext uri="{BB962C8B-B14F-4D97-AF65-F5344CB8AC3E}">
        <p14:creationId xmlns:p14="http://schemas.microsoft.com/office/powerpoint/2010/main" val="2188547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E6C45A-31B7-49CA-9634-6438C100C3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8161CDA-0432-46EC-BAC7-EBE13B396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69278"/>
            <a:ext cx="10807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Efekty sportovní edukace</a:t>
            </a:r>
            <a:endParaRPr lang="cs-CZ" dirty="0">
              <a:solidFill>
                <a:srgbClr val="0000DC"/>
              </a:solidFill>
            </a:endParaRP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076B9DE-466C-4C46-B1F0-61F22B841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76632"/>
            <a:ext cx="10807200" cy="5545394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altLang="cs-CZ" sz="3200" b="1" dirty="0"/>
              <a:t>Efekty edukace = </a:t>
            </a:r>
            <a:r>
              <a:rPr lang="cs-CZ" altLang="cs-CZ" sz="3200" b="1" dirty="0">
                <a:solidFill>
                  <a:srgbClr val="0000DC"/>
                </a:solidFill>
              </a:rPr>
              <a:t>pozitivní produkty</a:t>
            </a:r>
            <a:r>
              <a:rPr lang="cs-CZ" altLang="cs-CZ" sz="3200" dirty="0"/>
              <a:t>, důsledky a účinky dlouhodobé povahy, plus pro jednotlivce i společnost: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nové vědomosti, dovednosti a rozvoj schopností, postojů, zájmů a chování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rozvoj </a:t>
            </a:r>
            <a:r>
              <a:rPr lang="cs-CZ" altLang="cs-CZ" sz="3200" b="1" dirty="0">
                <a:solidFill>
                  <a:srgbClr val="0000DC"/>
                </a:solidFill>
              </a:rPr>
              <a:t>kompetencí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(znát + umět + být přesvědčen)</a:t>
            </a:r>
          </a:p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Efekty sportovní edukace </a:t>
            </a:r>
            <a:r>
              <a:rPr lang="cs-CZ" altLang="cs-CZ" sz="3200" b="1" dirty="0"/>
              <a:t>=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předešlé + specifické </a:t>
            </a:r>
            <a:r>
              <a:rPr lang="cs-CZ" altLang="cs-CZ" sz="3200" dirty="0"/>
              <a:t>– např. sportovní úspěch, kariéra, zdraví, náplň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, ... – </a:t>
            </a:r>
            <a:r>
              <a:rPr lang="cs-CZ" altLang="cs-CZ" sz="3200" b="1" dirty="0">
                <a:solidFill>
                  <a:srgbClr val="FF0000"/>
                </a:solidFill>
              </a:rPr>
              <a:t>podpora dobrého života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ovlivňují sportovní výsledky i profesní uplatnění, trávení volného času, politickou a kulturní orientaci, ...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pozitivně ovlivňují </a:t>
            </a:r>
            <a:r>
              <a:rPr lang="cs-CZ" altLang="cs-CZ" sz="3200" b="1" dirty="0">
                <a:solidFill>
                  <a:srgbClr val="FF0000"/>
                </a:solidFill>
              </a:rPr>
              <a:t>kvalitu života</a:t>
            </a:r>
          </a:p>
        </p:txBody>
      </p:sp>
    </p:spTree>
    <p:extLst>
      <p:ext uri="{BB962C8B-B14F-4D97-AF65-F5344CB8AC3E}">
        <p14:creationId xmlns:p14="http://schemas.microsoft.com/office/powerpoint/2010/main" val="400267697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87</TotalTime>
  <Words>461</Words>
  <Application>Microsoft Office PowerPoint</Application>
  <PresentationFormat>Širokoúhlá obrazovka</PresentationFormat>
  <Paragraphs>46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Prezentace_MU_CZ</vt:lpstr>
      <vt:lpstr>Pedagogika sportu</vt:lpstr>
      <vt:lpstr>Prvky sportovní edukace</vt:lpstr>
      <vt:lpstr>Cíle sportovní edukace</vt:lpstr>
      <vt:lpstr>Podmínky sportovní edukace</vt:lpstr>
      <vt:lpstr>Prostředky sportovní edukace</vt:lpstr>
      <vt:lpstr>Prostředky sportovní edukace</vt:lpstr>
      <vt:lpstr>Efekty sportovní edukace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18</cp:revision>
  <cp:lastPrinted>2020-10-19T10:21:36Z</cp:lastPrinted>
  <dcterms:created xsi:type="dcterms:W3CDTF">2020-10-05T06:18:46Z</dcterms:created>
  <dcterms:modified xsi:type="dcterms:W3CDTF">2020-10-20T07:48:11Z</dcterms:modified>
</cp:coreProperties>
</file>