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66" r:id="rId4"/>
    <p:sldId id="259" r:id="rId5"/>
    <p:sldId id="257" r:id="rId6"/>
    <p:sldId id="260" r:id="rId7"/>
    <p:sldId id="261" r:id="rId8"/>
    <p:sldId id="263" r:id="rId9"/>
    <p:sldId id="264" r:id="rId10"/>
    <p:sldId id="267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2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DE99F-6EFD-4EF5-BEA9-E41578B7388C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33A2A-E24D-47FC-8971-43072A3F52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42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33A2A-E24D-47FC-8971-43072A3F527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52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1799A-86A6-4B01-BDFC-E900EDC48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27802-A6C6-4B35-91FF-889441168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AC81A8-5838-45DF-BEFC-A7F75C16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1362D8-CD0A-4DC0-A00B-18B2FE5C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357C12-6ECC-491F-A1C6-1E177768F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3E8F1-25E1-48E1-9109-EA5D5627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7B9384-72A8-4283-8065-A764C65CA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368659-73DF-44AD-ABC0-327F776B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8AFBE0-0BBF-451E-A71B-D6D13AFA7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5C035-3AE0-4279-AC11-F2BA16F8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10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F292C12-3177-47C3-BAF1-48322B5BD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9EDF7D-FD60-4E6B-9E9F-6168192D8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CD7915-65F1-4BBF-B715-3E3ABD2F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18E505-94C1-40A6-9065-7045B564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10B869-1D75-4A53-9B01-D2B7D854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73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D2CFC-E76C-4B4D-ACC8-23A22B3F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87A4C-512D-4347-A068-7E1CE2541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47DE40-461E-4D9B-BE69-198DBD6E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EEE815-C4B6-4728-A554-C92EA4D4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D606B2-E4F3-46A2-8610-76B96FCC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18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48ACF-1664-4B66-8B4C-7667B1709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A9CE33-FA90-4B04-B853-2EA13CA08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428F7-91A1-4EC1-A8AD-C2A4E907E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2FE727-F903-41C1-AA22-42E63CFE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5DADD2-5997-4734-996C-558C7D96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5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571C6-8967-42B3-812F-B8C6B89FF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3D47F-70B2-42B3-AD86-9101A9A7E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271CD5-EAB8-47D6-9D26-F75373662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347BE2-3AE1-48AA-A1BE-8CA88133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713307-2B79-4D7D-BB67-6076A9F4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DD40BB-D210-4CF4-9A11-682AD44A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45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8AF9C-9CCB-4417-A110-AE3E964A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415EA7-A833-45A6-BF6C-06EB19035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13E43D-8005-4003-80F2-9541B06BC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B6FF2A-FFFD-4A8C-92B1-9AD0C7EA5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F917F4-7B0C-4445-93D2-D2229F2DF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CE332F7-9F64-4BFB-B7C0-E1C3A6C1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21FBDF1-0A97-4FBE-A4FA-40E5FAB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83CD24-9A24-4FE7-B5CC-E3E99DF22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7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ED07E-20B8-47A5-ABDF-6ACEB8D06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DC58EB-7930-43A9-A092-8A30575E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E17CFA-6B1D-4800-B04D-FC9C8C83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D3758E-88B0-437A-991F-1D4C1284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2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3E2EC40-07FC-4C76-A838-8C3A10E9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C181B92-9F43-4BA4-AA73-52CDC9C23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E58EB7-5E85-409A-8E55-05506FB9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99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4F3A5-5A21-49A9-91BA-DF3911C1E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813C9A-6497-423C-A974-B2DE5D4F2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A37B7B-EE5A-4F33-A05D-96E00C2CB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8EDE2C-8032-4F4B-9532-F05438174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EB4CD4-6691-4C14-BA0A-CFFD199C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D217B6-4C9E-4F78-BF5C-72116DD22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8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FC427-AF2F-4539-9A0E-533AB383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F10BDF-E4FE-45C6-80D4-C455ADB66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5A8A33-099F-43AE-9338-7DA96D94E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34D427-F77A-4F90-BB15-1222A37C0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EB4CA8-BF4D-41C2-83D4-B0D5D948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612DDD-B004-452C-805F-781BD40D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1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0237B26-A5CF-4331-B7C8-5D7392E3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2BBD99-B021-4467-98BF-1305F1561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CBBDE7-C746-4B3B-9ABE-1500C4AAFF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3047E-5C95-4CBC-8DB7-A8CFA23BEDBB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63F77A-0918-4296-8FCE-6B8FE7EAB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65234D-5C7A-4248-8172-D6FF42ADE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AACBF-234A-4AFF-B746-A7021E80D9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45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upress.cuni.cz/ink2_stat/index.jsp?include=AUC_cislo&amp;id=7403&amp;casopis=89&amp;zalozka=1&amp;predkl=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E2DDC-C846-4E6E-86E0-9A94708E7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899" y="1619511"/>
            <a:ext cx="9144000" cy="2387600"/>
          </a:xfrm>
        </p:spPr>
        <p:txBody>
          <a:bodyPr>
            <a:normAutofit/>
          </a:bodyPr>
          <a:lstStyle/>
          <a:p>
            <a:r>
              <a:rPr lang="cs-CZ" sz="8000" b="1" dirty="0">
                <a:latin typeface="Agency FB" panose="020B0503020202020204" pitchFamily="34" charset="0"/>
                <a:cs typeface="Aharoni" panose="020B0604020202020204" pitchFamily="2" charset="-79"/>
              </a:rPr>
              <a:t>PROGNOSTIKA</a:t>
            </a:r>
          </a:p>
        </p:txBody>
      </p:sp>
    </p:spTree>
    <p:extLst>
      <p:ext uri="{BB962C8B-B14F-4D97-AF65-F5344CB8AC3E}">
        <p14:creationId xmlns:p14="http://schemas.microsoft.com/office/powerpoint/2010/main" val="419720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75788-2ACF-4C0D-80EC-5628C6C7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prognóz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157F8-F68E-49F2-8479-A32728B73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Poznávací</a:t>
            </a:r>
          </a:p>
          <a:p>
            <a:endParaRPr lang="cs-CZ" dirty="0"/>
          </a:p>
          <a:p>
            <a:r>
              <a:rPr lang="cs-CZ" dirty="0"/>
              <a:t>Heuristická</a:t>
            </a:r>
          </a:p>
          <a:p>
            <a:endParaRPr lang="cs-CZ" dirty="0"/>
          </a:p>
          <a:p>
            <a:r>
              <a:rPr lang="cs-CZ" dirty="0"/>
              <a:t>Informativní</a:t>
            </a:r>
          </a:p>
          <a:p>
            <a:endParaRPr lang="cs-CZ" dirty="0"/>
          </a:p>
          <a:p>
            <a:r>
              <a:rPr lang="cs-CZ" dirty="0"/>
              <a:t>Pragmatická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49C62705-040E-4D4B-95DC-81A0C19AD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68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80059-CC42-4733-9FBD-63FD75E5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Prognostické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CEC61-2741-4B4A-A535-1A7583300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46654" cy="4351338"/>
          </a:xfrm>
        </p:spPr>
        <p:txBody>
          <a:bodyPr>
            <a:normAutofit/>
          </a:bodyPr>
          <a:lstStyle/>
          <a:p>
            <a:r>
              <a:rPr lang="cs-CZ" dirty="0"/>
              <a:t>Volba prognostických metod se řídí typem zpracované prognózy </a:t>
            </a:r>
            <a:r>
              <a:rPr lang="cs-CZ" sz="2400" dirty="0"/>
              <a:t>(přístupem)</a:t>
            </a:r>
          </a:p>
          <a:p>
            <a:pPr marL="514350" indent="-514350">
              <a:buAutoNum type="alphaLcParenR"/>
            </a:pPr>
            <a:r>
              <a:rPr lang="cs-CZ" dirty="0"/>
              <a:t>Explorativní</a:t>
            </a:r>
          </a:p>
          <a:p>
            <a:pPr marL="0" indent="0">
              <a:buNone/>
            </a:pPr>
            <a:r>
              <a:rPr lang="cs-CZ" sz="2400" dirty="0"/>
              <a:t>- vychází ze známých tendencí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 startAt="2"/>
            </a:pPr>
            <a:r>
              <a:rPr lang="cs-CZ" dirty="0"/>
              <a:t>Normativní</a:t>
            </a:r>
          </a:p>
          <a:p>
            <a:pPr>
              <a:buFontTx/>
              <a:buChar char="-"/>
            </a:pPr>
            <a:r>
              <a:rPr lang="cs-CZ" sz="2400" dirty="0"/>
              <a:t>vychází z daných cílů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457200" indent="-457200">
              <a:buAutoNum type="alphaLcParenR" startAt="3"/>
            </a:pPr>
            <a:r>
              <a:rPr lang="cs-CZ" sz="2400" dirty="0"/>
              <a:t>Integrální</a:t>
            </a:r>
          </a:p>
          <a:p>
            <a:pPr marL="0" indent="0">
              <a:buNone/>
            </a:pPr>
            <a:r>
              <a:rPr lang="cs-CZ" sz="2400" dirty="0"/>
              <a:t>- sjednocuje normativní a explorativní přístup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0D320AF4-93DC-409D-8434-551C82394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257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558B1-603A-4272-82BA-93EF6F30A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6932"/>
          </a:xfrm>
        </p:spPr>
        <p:txBody>
          <a:bodyPr anchor="t">
            <a:normAutofit fontScale="90000"/>
          </a:bodyPr>
          <a:lstStyle/>
          <a:p>
            <a:r>
              <a:rPr lang="cs-CZ" sz="4900" b="1" dirty="0"/>
              <a:t>Přehled o prognostických metodách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			</a:t>
            </a:r>
            <a:r>
              <a:rPr lang="cs-CZ" sz="1600" b="1" dirty="0"/>
              <a:t>zdroj : materiál od prof. Štědroně</a:t>
            </a:r>
            <a:endParaRPr lang="cs-CZ" b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ED273A0-2BB8-4D67-B08E-E6E44DD33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751" y="1185184"/>
            <a:ext cx="4721621" cy="4972423"/>
          </a:xfrm>
          <a:prstGeom prst="rect">
            <a:avLst/>
          </a:prstGeom>
        </p:spPr>
      </p:pic>
      <p:pic>
        <p:nvPicPr>
          <p:cNvPr id="5" name="Picture 2" descr="Výsledok vyhľadávania obrázkov pre dopyt prognóza">
            <a:extLst>
              <a:ext uri="{FF2B5EF4-FFF2-40B4-BE49-F238E27FC236}">
                <a16:creationId xmlns:a16="http://schemas.microsoft.com/office/drawing/2014/main" id="{9D588343-80B2-4F0F-B681-D26515C3C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597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9BD09-37AA-4CBD-9316-E5A1E763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Volba prognostické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1A4C3-5054-47F8-9C0F-D681DCDB1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možné zpracovat celou prognózu pomocí jedné metody</a:t>
            </a:r>
          </a:p>
          <a:p>
            <a:endParaRPr lang="cs-CZ" dirty="0"/>
          </a:p>
          <a:p>
            <a:r>
              <a:rPr lang="cs-CZ" dirty="0"/>
              <a:t>Existuje velké množství prognostických metod</a:t>
            </a:r>
          </a:p>
          <a:p>
            <a:endParaRPr lang="cs-CZ" dirty="0"/>
          </a:p>
          <a:p>
            <a:r>
              <a:rPr lang="cs-CZ" b="1" u="sng" dirty="0"/>
              <a:t>Vybrané často používané metody:</a:t>
            </a:r>
          </a:p>
          <a:p>
            <a:r>
              <a:rPr lang="cs-CZ" dirty="0"/>
              <a:t>Metoda analogie, Metoda brainstormingu, Metoda delfská, Metoda extrapolace, Metoda faktorové analýzy, Metoda křížových interakcí, </a:t>
            </a:r>
            <a:r>
              <a:rPr lang="cs-CZ" dirty="0" err="1"/>
              <a:t>Synektická</a:t>
            </a:r>
            <a:r>
              <a:rPr lang="cs-CZ" dirty="0"/>
              <a:t> metoda, Metoda scénáře, Metoda stromu významnosti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8EF491EA-77DE-4606-BD7A-9EA64FBB0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718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1215D-6516-41BC-A576-8BB095B3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Analogie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6D9FB3-A4D0-4EEA-A61C-1E580ECD1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přenosu závěrů o platnosti určitého znaku jednoho objektu na druhý objekt</a:t>
            </a:r>
          </a:p>
          <a:p>
            <a:endParaRPr lang="cs-CZ" dirty="0"/>
          </a:p>
          <a:p>
            <a:r>
              <a:rPr lang="cs-CZ" dirty="0"/>
              <a:t>Vychází ze zjištění příbuznosti obou objektů podle jiného znaku</a:t>
            </a:r>
          </a:p>
          <a:p>
            <a:endParaRPr lang="cs-CZ" dirty="0"/>
          </a:p>
          <a:p>
            <a:r>
              <a:rPr lang="cs-CZ" u="sng" dirty="0"/>
              <a:t>Tato metoda je vhodná:</a:t>
            </a:r>
          </a:p>
          <a:p>
            <a:pPr marL="0" indent="0">
              <a:buNone/>
            </a:pPr>
            <a:r>
              <a:rPr lang="cs-CZ" dirty="0"/>
              <a:t>	- k hledání podobnosti vývoje prognózovaného jevu s jiným jevem, jehož vývoj již proběhl v minulosti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709745B1-7443-4B98-8C5C-8DAC11CCB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31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35C46-2C27-42C9-BEA7-401B52E8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Brainstormingu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89C37-73B0-491C-B82A-9F64F4BEF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expertní metoda spočívá v rychlé diskusi mezi odborníky například odlišného zaměření, tato diskuse je řízena podle určitých zásad</a:t>
            </a:r>
          </a:p>
          <a:p>
            <a:endParaRPr lang="cs-CZ" dirty="0"/>
          </a:p>
          <a:p>
            <a:r>
              <a:rPr lang="cs-CZ" u="sng" dirty="0"/>
              <a:t>Tato metoda je vhodná:</a:t>
            </a:r>
          </a:p>
          <a:p>
            <a:pPr marL="0" indent="0">
              <a:buNone/>
            </a:pPr>
            <a:r>
              <a:rPr lang="cs-CZ" dirty="0"/>
              <a:t>	- pro první etapu prací na prognóze nebo pro překlenutí míst, která nedovedeme či nemusíme zpracovat přesnějšími prognostickými metodami, výhodou je rychlost a operativnost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3FD1A0D6-EEA0-4D01-9CD4-0CE1BD6E8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512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572D7-AC3F-4E6C-A498-A14A73C1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Delfská 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00274-D841-4C43-8EBF-3D5D7B63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metoda spočívá v postupném zjišťování a porovnávání prognózních odhadů odborníků příslušejících k různým vědním oborům či specializacím</a:t>
            </a:r>
          </a:p>
          <a:p>
            <a:r>
              <a:rPr lang="cs-CZ" dirty="0"/>
              <a:t>Zprostředkuje dosažení shody většiny názorů na daný vývojový problém.</a:t>
            </a:r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v případech, kdy je třeba dosáhnout souladu mezi jednotlivými odborníky, kteří mají odlišné počáteční názory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FD6DC892-E64B-4450-9E52-F4F38D29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456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6D5C7-7B6B-4900-A53A-A08D78E33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extrapolace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3225C-4E29-49AD-92B2-91C040CA9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metodu prodlužování historických trendů, je založena na předpokladu, že výsledný efekt vnitřních a vnějších faktorů, které na prognostický objekt působily v minulosti, zůstane i v budoucnosti, nebo se bude měnit očekávaným způsobem.</a:t>
            </a:r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pro použití jako předběžnou metodu, jejíž výsledek bude dále rozpracován pomocí delfské metody nebo metody faktorové analýzy.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2561E621-0130-427A-A7CD-25ACBD4F2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800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003F3-EFF6-4359-B41E-7E8B07D1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faktorové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A0D2E-41E7-4150-9FA3-6CE8F994F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jednou z metod vícerozměrné statistické analýzy, je metodou tvorby hypotéz. </a:t>
            </a:r>
          </a:p>
          <a:p>
            <a:r>
              <a:rPr lang="cs-CZ" dirty="0"/>
              <a:t>Její užitečnost se projevuje zejména tam, kde by složitost vztahů sváděla k nevhodným subjektivním formulacím hypotéz.</a:t>
            </a:r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především pro odhadování budoucí koupěschopné poptávky po spotřebním zboží a službách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BE746136-8DB8-4B22-B3B8-5C158D809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935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E30B4-1056-4F92-81BB-A1B8871E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křížových interakcí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FF5D8-16EA-4F1D-858C-27D0B15BB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metoda, která slouží ke zkoumání vztahů mezi budoucími možnými událostmi, které se navzájem ovlivňují a tvoří komplex</a:t>
            </a:r>
          </a:p>
          <a:p>
            <a:endParaRPr lang="cs-CZ" dirty="0"/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například k prognózování vlivů velkých investičních akcí na dopravní - logistickou infrastrukturu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BD9571D5-0B47-455E-A75C-F3CF7B95D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66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2E42D-12A1-4980-8203-B97592B5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FF728-CA11-4D0B-9951-478C1C9E5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4"/>
            <a:ext cx="10515600" cy="4351338"/>
          </a:xfrm>
        </p:spPr>
        <p:txBody>
          <a:bodyPr/>
          <a:lstStyle/>
          <a:p>
            <a:r>
              <a:rPr lang="cs-CZ" dirty="0"/>
              <a:t>Prognostika není o tom, co se stane, ale o tom, co by se mohlo stát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b="1" dirty="0">
                <a:latin typeface="+mj-lt"/>
              </a:rPr>
              <a:t>Prognostik</a:t>
            </a:r>
          </a:p>
          <a:p>
            <a:r>
              <a:rPr lang="cs-CZ" dirty="0"/>
              <a:t>Je to osoba, která vykonává prognostiku</a:t>
            </a:r>
          </a:p>
          <a:p>
            <a:r>
              <a:rPr lang="cs-CZ" dirty="0"/>
              <a:t>Většinou jde o osobu s ekonomickým, sociologickým, politologickým, geografickým či podobným vzděláním a/nebo s praxí v těchto oborech</a:t>
            </a:r>
          </a:p>
          <a:p>
            <a:endParaRPr lang="cs-CZ" sz="4400" dirty="0"/>
          </a:p>
          <a:p>
            <a:endParaRPr lang="cs-CZ" dirty="0"/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6EB920CA-ECC8-4131-9AE7-6112B0E84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323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8EC7E-E4B4-4327-AC98-D59F45796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Synektická</a:t>
            </a:r>
            <a:r>
              <a:rPr lang="cs-CZ" b="1" dirty="0"/>
              <a:t> 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BC6D98-1926-41E9-B672-0480582A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Jedná se o metodu, při které dochází k tvůrčímu hledání vzájemných souvislostí prognostického objektu s jinými objekty na základě vybavování analogií zaměřeného na nalézání nových vývojových řešení</a:t>
            </a:r>
          </a:p>
          <a:p>
            <a:r>
              <a:rPr lang="cs-CZ" dirty="0"/>
              <a:t>Jedná se o skupinovou metodu, ve které figuruje několik osob s tvůrčím myšlením</a:t>
            </a:r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pro použití jako pomocné metody, jelikož má pomocný charakter, lze ji kombinovat například s metodou mapování souvislostí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0354FE92-0B60-4CD7-908C-D94F8DF16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070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17752-06A7-48BD-B61E-C91AA0A1B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scénáře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9A324-C06A-4A11-80F7-C6FA77199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to metoda chronologického řazení předvídaných událostí nebo průběhu vývoje, souvisejících s prognostickým objektem, spolu s jejich vazbami</a:t>
            </a:r>
          </a:p>
          <a:p>
            <a:r>
              <a:rPr lang="cs-CZ" dirty="0"/>
              <a:t>Cílem je určit kritické události, ve kterých je potřeba přijmout nebo učinit zásadní rozhodnutí</a:t>
            </a:r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především k interpretaci dlouhodobých souhrnných prognóz , zpracovaných složitějšími metodami, výhodou je srozumitelnost a názornost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675FEF9A-2537-4332-B097-E39D7EAC4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77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0F61E-4863-4156-9894-F20C566AA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stromu významnosti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F3A36-CC7A-45E4-BBD6-00A5A2E83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normativní prognostickou metodou sloužící pro výběr nejvýhodnější cesty k dosažení předem stanoveného cíle z množiny alternativních cest</a:t>
            </a:r>
          </a:p>
          <a:p>
            <a:r>
              <a:rPr lang="cs-CZ" dirty="0"/>
              <a:t>Je příbuzná s metodami síťových grafů, ale s tím rozdílem, že pomocí této metody nehledáme kritickou, ale optimální cestu</a:t>
            </a:r>
          </a:p>
          <a:p>
            <a:endParaRPr lang="cs-CZ" dirty="0"/>
          </a:p>
          <a:p>
            <a:r>
              <a:rPr lang="cs-CZ" u="sng" dirty="0"/>
              <a:t>Metoda je vhodná:</a:t>
            </a:r>
          </a:p>
          <a:p>
            <a:pPr marL="0" indent="0">
              <a:buNone/>
            </a:pPr>
            <a:r>
              <a:rPr lang="cs-CZ" dirty="0"/>
              <a:t>	- pro výběr nejvýhodnější cesty vedoucí k danému cíli, k průběžnému vyhodnocování a porovnávání alternativních cest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B490691A-25FA-44FF-8337-085DDA630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71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D6042-D3DA-411A-9D40-930B338B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06F17-09DC-4EBB-8D27-1ACC7681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/>
              <a:t>Manuál prognostických metod. Editor Martin Potůček. Praha: Sociologické nakladatelství, 2006, 193 s. ISBN 80-864-2955-5.</a:t>
            </a:r>
          </a:p>
          <a:p>
            <a:r>
              <a:rPr lang="pl-PL" sz="1400" dirty="0"/>
              <a:t>ŠULC, Ota. Prognostika od A do Z. 1. vyd. Praha: SNTL, 1987, 210 s.</a:t>
            </a:r>
          </a:p>
          <a:p>
            <a:r>
              <a:rPr lang="cs-CZ" sz="1400" dirty="0"/>
              <a:t>ŠULC, Ota. Abeceda prognostiky: [Příruční slovník: Určeno také pro stud. škol s techn. a </a:t>
            </a:r>
            <a:r>
              <a:rPr lang="cs-CZ" sz="1400" dirty="0" err="1"/>
              <a:t>ekon</a:t>
            </a:r>
            <a:r>
              <a:rPr lang="cs-CZ" sz="1400" dirty="0"/>
              <a:t>. zaměřením]. 1. vyd. Praha: SNTL, 1976, 152 s. Řada ekonomické literatury.</a:t>
            </a:r>
          </a:p>
          <a:p>
            <a:r>
              <a:rPr lang="cs-CZ" sz="1400" dirty="0"/>
              <a:t>LAUCKÝ, Vladimír. Bezpečnostní futurologie. 1. vyd. Zlín: Univerzita Tomáše Bati ve Zlíně, 2007, 93 s. ISBN 978-80-7318-560-2 (</a:t>
            </a:r>
            <a:r>
              <a:rPr lang="cs-CZ" sz="1400" dirty="0" err="1"/>
              <a:t>BROž</a:t>
            </a:r>
            <a:r>
              <a:rPr lang="cs-CZ" sz="1400" dirty="0"/>
              <a:t>.).</a:t>
            </a:r>
          </a:p>
          <a:p>
            <a:r>
              <a:rPr lang="en-US" sz="1400" dirty="0"/>
              <a:t>LEONARD, </a:t>
            </a:r>
            <a:r>
              <a:rPr lang="en-US" sz="1400" dirty="0" err="1"/>
              <a:t>Allenna</a:t>
            </a:r>
            <a:r>
              <a:rPr lang="en-US" sz="1400" dirty="0"/>
              <a:t>, BEER, Stafford. The System Perspective: Methods and Models for Future. In: AC/UNU Millennium Project: Futures Research Methodology. 1994, s. 70, [cit. 2011-11-02]. </a:t>
            </a:r>
            <a:endParaRPr lang="cs-CZ" sz="1400" dirty="0"/>
          </a:p>
          <a:p>
            <a:r>
              <a:rPr lang="cs-CZ" sz="1400" dirty="0"/>
              <a:t>I. Metody statistické analýzy pro ekonomy. 1. vyd. Praha: MANAGEMENT PRESS, 1997. ISBN 80-85943-44-1.</a:t>
            </a:r>
          </a:p>
          <a:p>
            <a:r>
              <a:rPr lang="cs-CZ" sz="1400" dirty="0"/>
              <a:t>Štědroň  B. a kol.: Prognostika, nakl. C.H.BECK, Praha 2019</a:t>
            </a:r>
          </a:p>
          <a:p>
            <a:r>
              <a:rPr lang="cs-CZ" sz="1400" dirty="0"/>
              <a:t>Štědroň a kol.: Prognostické metody a jejich aplikace, C.H.BECK Praha 2012</a:t>
            </a:r>
          </a:p>
          <a:p>
            <a:r>
              <a:rPr lang="cs-CZ" sz="1400" dirty="0"/>
              <a:t>Štědroň </a:t>
            </a:r>
            <a:r>
              <a:rPr lang="cs-CZ" sz="1400"/>
              <a:t>a kol.: </a:t>
            </a:r>
            <a:r>
              <a:rPr lang="cs-CZ" sz="1400" dirty="0"/>
              <a:t>Technologické prognózy , Sdělovací technika, 2014</a:t>
            </a:r>
          </a:p>
          <a:p>
            <a:r>
              <a:rPr lang="en-US" sz="1400" dirty="0" err="1"/>
              <a:t>Štědroň</a:t>
            </a:r>
            <a:r>
              <a:rPr lang="en-US" sz="1400" dirty="0"/>
              <a:t>, B.: Experiments with the Lichtman forecasting procedure in the sport segment, ©</a:t>
            </a:r>
            <a:r>
              <a:rPr lang="en-US" sz="1400" dirty="0" err="1"/>
              <a:t>Kinanthropologica</a:t>
            </a:r>
            <a:r>
              <a:rPr lang="en-US" sz="1400" dirty="0"/>
              <a:t>, Vol. 55, No. 1, pp. 49–59, 2019 </a:t>
            </a:r>
            <a:r>
              <a:rPr lang="en-US" sz="1400" dirty="0">
                <a:hlinkClick r:id="rId2"/>
              </a:rPr>
              <a:t>https://www.cupress.cuni.cz/ink2_stat/index.jsp?include=AUC_cislo&amp;id=7403&amp;casopis=89&amp;zalozka=1&amp;predkl=0</a:t>
            </a:r>
            <a:endParaRPr lang="cs-CZ" sz="1400" dirty="0"/>
          </a:p>
          <a:p>
            <a:r>
              <a:rPr lang="cs-CZ" sz="1400" dirty="0" err="1"/>
              <a:t>Štědroň,B</a:t>
            </a:r>
            <a:r>
              <a:rPr lang="cs-CZ" sz="1400" dirty="0"/>
              <a:t>.: Sport a umělá inteligence-prognóza, sborník z mezinárodní konference "Sport a umělá inteligence" FTVS/CIIRK 16.září 2020, ISBN:978-80-270-8473-9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792A759E-FB45-42D2-8E7E-4C4B38D22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111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20537-A50B-4F9F-AE1F-C485FD9B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632"/>
          </a:xfrm>
        </p:spPr>
        <p:txBody>
          <a:bodyPr>
            <a:normAutofit/>
          </a:bodyPr>
          <a:lstStyle/>
          <a:p>
            <a:pPr algn="ctr"/>
            <a:r>
              <a:rPr lang="cs-CZ" sz="72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2260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6E920-7322-4FEF-8388-4A49E92E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důležité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88E02-7835-4445-AE11-C4758CECB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Pravděpodobnost prognózy</a:t>
            </a:r>
          </a:p>
          <a:p>
            <a:pPr marL="0" indent="0">
              <a:buNone/>
            </a:pPr>
            <a:r>
              <a:rPr lang="cs-CZ" sz="2400" dirty="0"/>
              <a:t>- je míra očekávaného uskutečnění předvídaného jevu</a:t>
            </a:r>
            <a:br>
              <a:rPr lang="cs-CZ" sz="2400" dirty="0"/>
            </a:br>
            <a:r>
              <a:rPr lang="cs-CZ" sz="2400" dirty="0"/>
              <a:t>- nejlépe se vyjadřuje pomocí intervalu, jehož hranice hodnoty předvídaného jevu nemohou překročit</a:t>
            </a:r>
            <a:endParaRPr lang="cs-CZ" dirty="0"/>
          </a:p>
          <a:p>
            <a:r>
              <a:rPr lang="cs-CZ" b="1" dirty="0"/>
              <a:t>Spolehlivost prognózy</a:t>
            </a:r>
          </a:p>
          <a:p>
            <a:pPr marL="0" indent="0">
              <a:buNone/>
            </a:pPr>
            <a:r>
              <a:rPr lang="cs-CZ" sz="2400" dirty="0"/>
              <a:t>- je vyjádření míry splnění prognózy v přípustných tolerancích a za předpokladu uskutečnění určeného komplexu vývojových podmínek</a:t>
            </a:r>
            <a:endParaRPr lang="cs-CZ" dirty="0"/>
          </a:p>
          <a:p>
            <a:r>
              <a:rPr lang="cs-CZ" b="1" dirty="0"/>
              <a:t>Verifikace prognózy</a:t>
            </a:r>
          </a:p>
          <a:p>
            <a:pPr>
              <a:buFontTx/>
              <a:buChar char="-"/>
            </a:pPr>
            <a:r>
              <a:rPr lang="cs-CZ" sz="2400" dirty="0"/>
              <a:t>vždy je potřeba ověřit vědeckou úroveň zpracované prognózy</a:t>
            </a:r>
          </a:p>
          <a:p>
            <a:pPr>
              <a:buFontTx/>
              <a:buChar char="-"/>
            </a:pPr>
            <a:r>
              <a:rPr lang="cs-CZ" sz="2400" dirty="0"/>
              <a:t>verifikace může být a) přímá; b) nepřímá; c) následná; d) zdvojením; e) extrémní argumentací; f) zpětná; g) minimalizací soustavných chyb; h) objektivizací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AEEC03F6-4548-4666-A9E5-7C8297976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41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E2A3D-F549-4022-86FD-C5627CB3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Cíle prognostiky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62FAA-CB2A-4BF0-85F4-EDA9CF966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Cílem prognostiky není bezprostřední předpověď událostí a jevů, které nutně nastanou v budoucnu, prognostik totiž není věštec</a:t>
            </a:r>
          </a:p>
          <a:p>
            <a:pPr marL="0" indent="0">
              <a:buNone/>
            </a:pPr>
            <a:br>
              <a:rPr lang="cs-CZ" i="1" dirty="0"/>
            </a:br>
            <a:r>
              <a:rPr lang="cs-CZ" i="1" dirty="0"/>
              <a:t>-----------------------------------------------------------------------------------------------------</a:t>
            </a:r>
          </a:p>
          <a:p>
            <a:endParaRPr lang="cs-CZ" i="1" dirty="0"/>
          </a:p>
          <a:p>
            <a:r>
              <a:rPr lang="cs-CZ" i="1" dirty="0"/>
              <a:t>a)</a:t>
            </a:r>
            <a:r>
              <a:rPr lang="cs-CZ" dirty="0"/>
              <a:t> vytvářet různé představy o </a:t>
            </a:r>
            <a:r>
              <a:rPr lang="cs-CZ" u="sng" dirty="0"/>
              <a:t>možné</a:t>
            </a:r>
            <a:r>
              <a:rPr lang="cs-CZ" dirty="0"/>
              <a:t> budoucnosti 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b)</a:t>
            </a:r>
            <a:r>
              <a:rPr lang="cs-CZ" dirty="0"/>
              <a:t> zkoumat a odhadovat </a:t>
            </a:r>
            <a:r>
              <a:rPr lang="cs-CZ" u="sng" dirty="0"/>
              <a:t>pravděpodobnost</a:t>
            </a:r>
            <a:r>
              <a:rPr lang="cs-CZ" dirty="0"/>
              <a:t> různých alternativ budoucího vývoje</a:t>
            </a:r>
          </a:p>
          <a:p>
            <a:endParaRPr lang="cs-CZ" dirty="0"/>
          </a:p>
          <a:p>
            <a:r>
              <a:rPr lang="cs-CZ" i="1" dirty="0"/>
              <a:t>c)</a:t>
            </a:r>
            <a:r>
              <a:rPr lang="cs-CZ" dirty="0"/>
              <a:t> na základě volby jedné z </a:t>
            </a:r>
            <a:r>
              <a:rPr lang="cs-CZ" u="sng" dirty="0"/>
              <a:t>alternativ</a:t>
            </a:r>
            <a:r>
              <a:rPr lang="cs-CZ" dirty="0"/>
              <a:t> působit v jejím směru.</a:t>
            </a:r>
          </a:p>
          <a:p>
            <a:endParaRPr lang="cs-CZ" dirty="0"/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2BB7BAAF-FB5C-4657-A498-BF23AFC34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02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4B3BC-C092-44E7-A79F-0224030E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Prognostický přístup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69F78-C085-4EF6-B24C-8B31BB756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druhem vědeckého přístupu, který je však specifický ve zdůrazňování </a:t>
            </a:r>
            <a:r>
              <a:rPr lang="cs-CZ" b="1" dirty="0"/>
              <a:t>mnohoznačnosti</a:t>
            </a:r>
            <a:r>
              <a:rPr lang="cs-CZ" dirty="0"/>
              <a:t>, </a:t>
            </a:r>
            <a:r>
              <a:rPr lang="cs-CZ" b="1" dirty="0" err="1"/>
              <a:t>alternativnosti</a:t>
            </a:r>
            <a:r>
              <a:rPr lang="cs-CZ" dirty="0"/>
              <a:t>, </a:t>
            </a:r>
            <a:r>
              <a:rPr lang="cs-CZ" b="1" dirty="0"/>
              <a:t>variantnosti</a:t>
            </a:r>
            <a:r>
              <a:rPr lang="cs-CZ" dirty="0"/>
              <a:t> a </a:t>
            </a:r>
            <a:r>
              <a:rPr lang="cs-CZ" b="1" dirty="0"/>
              <a:t>pravděpodobnosti</a:t>
            </a:r>
            <a:r>
              <a:rPr lang="cs-CZ" dirty="0"/>
              <a:t> budoucího vývoje nebo budoucí události</a:t>
            </a:r>
          </a:p>
          <a:p>
            <a:endParaRPr lang="cs-CZ" dirty="0"/>
          </a:p>
          <a:p>
            <a:r>
              <a:rPr lang="cs-CZ" dirty="0"/>
              <a:t>Vedle striktně vědeckých postupů a metod zahrnuje i postupy intuitivní a využívá nesystematické informace</a:t>
            </a:r>
          </a:p>
          <a:p>
            <a:endParaRPr lang="cs-CZ" dirty="0"/>
          </a:p>
          <a:p>
            <a:r>
              <a:rPr lang="cs-CZ" dirty="0"/>
              <a:t>Jeho výsledkem je </a:t>
            </a:r>
            <a:r>
              <a:rPr lang="cs-CZ" b="1" dirty="0"/>
              <a:t>PROGNÓZA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Výsledok vyhľadávania obrázkov pre dopyt prognóza">
            <a:extLst>
              <a:ext uri="{FF2B5EF4-FFF2-40B4-BE49-F238E27FC236}">
                <a16:creationId xmlns:a16="http://schemas.microsoft.com/office/drawing/2014/main" id="{7511C380-FE35-4391-80EC-7D23F553A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15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000BF-CE9F-4CD6-A61C-8E8D37EB5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Prognóza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18656-C042-4C09-9475-4B0F41AF7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629" y="2015332"/>
            <a:ext cx="10515600" cy="4351338"/>
          </a:xfrm>
        </p:spPr>
        <p:txBody>
          <a:bodyPr/>
          <a:lstStyle/>
          <a:p>
            <a:r>
              <a:rPr lang="cs-CZ" dirty="0"/>
              <a:t>Prognóza není libovolnou předpovědí</a:t>
            </a:r>
          </a:p>
          <a:p>
            <a:endParaRPr lang="cs-CZ" dirty="0"/>
          </a:p>
          <a:p>
            <a:r>
              <a:rPr lang="cs-CZ" dirty="0"/>
              <a:t>Je výpovědí o budoucnosti</a:t>
            </a:r>
          </a:p>
          <a:p>
            <a:endParaRPr lang="cs-CZ" dirty="0"/>
          </a:p>
          <a:p>
            <a:r>
              <a:rPr lang="cs-CZ" dirty="0"/>
              <a:t>Popisuje podmínky realizace a je vztažena k určitému časovému horizontu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Výsledok vyhľadávania obrázkov pre dopyt prognóza">
            <a:extLst>
              <a:ext uri="{FF2B5EF4-FFF2-40B4-BE49-F238E27FC236}">
                <a16:creationId xmlns:a16="http://schemas.microsoft.com/office/drawing/2014/main" id="{73D7D21B-18A9-45B5-9211-3D1A89231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0" y="0"/>
            <a:ext cx="2000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ok vyhľadávania obrázkov pre dopyt prognóza">
            <a:extLst>
              <a:ext uri="{FF2B5EF4-FFF2-40B4-BE49-F238E27FC236}">
                <a16:creationId xmlns:a16="http://schemas.microsoft.com/office/drawing/2014/main" id="{32E4A830-8A9D-4DCD-8697-A74C03932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9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A7D32-7348-4083-A6D4-A1E05931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Hypotéza / Prognóza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3A0AD-AA18-4CDA-98B5-9C5628BBF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Hypotéza</a:t>
            </a:r>
            <a:r>
              <a:rPr lang="cs-CZ" dirty="0"/>
              <a:t> jako taková může být pouze kvalifikovaný odhad, provedený na základě zkušeností a praxe </a:t>
            </a:r>
          </a:p>
          <a:p>
            <a:r>
              <a:rPr lang="cs-CZ" dirty="0"/>
              <a:t>Nemusí být založená na žádných vědeckých faktech, v žádném případě je však nepopírá</a:t>
            </a:r>
          </a:p>
          <a:p>
            <a:endParaRPr lang="cs-CZ" dirty="0"/>
          </a:p>
          <a:p>
            <a:r>
              <a:rPr lang="cs-CZ" b="1" dirty="0"/>
              <a:t>Prognóza</a:t>
            </a:r>
            <a:r>
              <a:rPr lang="cs-CZ" dirty="0"/>
              <a:t> je naopak veskrze vědecká, opírá se o vědecké poznatky </a:t>
            </a:r>
          </a:p>
          <a:p>
            <a:r>
              <a:rPr lang="cs-CZ" dirty="0"/>
              <a:t>Jedná se tedy o systematicky odvozenou a relativně spolehlivou výpověď o budoucnosti či budoucím stavu.</a:t>
            </a:r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09D18471-65B9-4FFA-8F47-5953ED678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80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7B66B-73FE-40F7-B823-E1FF7DCFD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Prognostická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B3424-A31C-46AF-9DBF-D398E8F7A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Tvorba prognóz je hlavním krokem širšího souboru prací, souhrnně označovaného jako </a:t>
            </a:r>
            <a:r>
              <a:rPr lang="cs-CZ" b="1" dirty="0"/>
              <a:t>Prognostická činnost</a:t>
            </a:r>
            <a:r>
              <a:rPr lang="cs-CZ" dirty="0"/>
              <a:t>, dále „PČ“</a:t>
            </a:r>
          </a:p>
          <a:p>
            <a:endParaRPr lang="cs-CZ" b="1" dirty="0"/>
          </a:p>
          <a:p>
            <a:r>
              <a:rPr lang="cs-CZ" b="1" dirty="0"/>
              <a:t>PČ </a:t>
            </a:r>
            <a:r>
              <a:rPr lang="cs-CZ" dirty="0"/>
              <a:t>je víceméně ustálenou posloupností </a:t>
            </a:r>
            <a:r>
              <a:rPr lang="cs-CZ" dirty="0" err="1"/>
              <a:t>konceptorských</a:t>
            </a:r>
            <a:r>
              <a:rPr lang="cs-CZ" dirty="0"/>
              <a:t>, analytických, syntetických, pomocných, ověřovacích a zprostředkovacích činností</a:t>
            </a:r>
          </a:p>
          <a:p>
            <a:endParaRPr lang="cs-CZ" b="1" dirty="0"/>
          </a:p>
          <a:p>
            <a:r>
              <a:rPr lang="cs-CZ" b="1" dirty="0"/>
              <a:t>PČ </a:t>
            </a:r>
            <a:r>
              <a:rPr lang="cs-CZ" dirty="0"/>
              <a:t>začíná analýzou informační potřeby zadavatele a končí převodem hotové prognózy do praxe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Výsledok vyhľadávania obrázkov pre dopyt prognóza">
            <a:extLst>
              <a:ext uri="{FF2B5EF4-FFF2-40B4-BE49-F238E27FC236}">
                <a16:creationId xmlns:a16="http://schemas.microsoft.com/office/drawing/2014/main" id="{07CA3AD0-54FF-4DB9-95B8-FA890E475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49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3BCC-2326-4517-AC54-60606330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078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Postup prognostické činnosti</a:t>
            </a:r>
            <a:br>
              <a:rPr lang="cs-CZ" b="1" dirty="0"/>
            </a:br>
            <a:br>
              <a:rPr lang="cs-CZ" b="1" dirty="0"/>
            </a:br>
            <a:r>
              <a:rPr lang="cs-CZ" sz="2800" dirty="0"/>
              <a:t>1. Analýza vývojových problémů a formulace</a:t>
            </a:r>
            <a:br>
              <a:rPr lang="cs-CZ" sz="2800" dirty="0"/>
            </a:br>
            <a:r>
              <a:rPr lang="cs-CZ" sz="2800" dirty="0"/>
              <a:t>    prognostické úlohy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2. Organizace prognostické činnosti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3. Prognostický výzkum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4. Prognózování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5. Převod prognózy do praxe					</a:t>
            </a:r>
            <a:r>
              <a:rPr lang="cs-CZ" sz="1200" dirty="0"/>
              <a:t>Zdroj: materiál od prof. Štědroně </a:t>
            </a:r>
            <a:br>
              <a:rPr lang="cs-CZ" sz="1200" dirty="0"/>
            </a:br>
            <a:r>
              <a:rPr lang="cs-CZ" sz="2800" dirty="0"/>
              <a:t>		</a:t>
            </a:r>
            <a:endParaRPr lang="cs-CZ" b="1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C735BB1-4407-4457-B3BF-DC09C90F0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712194"/>
              </p:ext>
            </p:extLst>
          </p:nvPr>
        </p:nvGraphicFramePr>
        <p:xfrm>
          <a:off x="7743438" y="4673365"/>
          <a:ext cx="3335896" cy="1092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4802">
                  <a:extLst>
                    <a:ext uri="{9D8B030D-6E8A-4147-A177-3AD203B41FA5}">
                      <a16:colId xmlns:a16="http://schemas.microsoft.com/office/drawing/2014/main" val="1258200308"/>
                    </a:ext>
                  </a:extLst>
                </a:gridCol>
                <a:gridCol w="2021094">
                  <a:extLst>
                    <a:ext uri="{9D8B030D-6E8A-4147-A177-3AD203B41FA5}">
                      <a16:colId xmlns:a16="http://schemas.microsoft.com/office/drawing/2014/main" val="1349000419"/>
                    </a:ext>
                  </a:extLst>
                </a:gridCol>
              </a:tblGrid>
              <a:tr h="22339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PŘEVOD PROGNÓZY DO PRAXE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Interpretace prognózy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4807802"/>
                  </a:ext>
                </a:extLst>
              </a:tr>
              <a:tr h="2233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Předání výsledků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9817725"/>
                  </a:ext>
                </a:extLst>
              </a:tr>
              <a:tr h="646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</a:rPr>
                        <a:t>Rozhodnutí řídícího subjektu o realizaci podmínek ve smyslu optimální prognostické varianty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2286676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07E1057C-EBD1-4988-8898-8C555D5F74D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3438" y="0"/>
            <a:ext cx="3335896" cy="4673365"/>
          </a:xfrm>
          <a:prstGeom prst="rect">
            <a:avLst/>
          </a:prstGeom>
        </p:spPr>
      </p:pic>
      <p:pic>
        <p:nvPicPr>
          <p:cNvPr id="6" name="Picture 2" descr="Výsledok vyhľadávania obrázkov pre dopyt prognóza">
            <a:extLst>
              <a:ext uri="{FF2B5EF4-FFF2-40B4-BE49-F238E27FC236}">
                <a16:creationId xmlns:a16="http://schemas.microsoft.com/office/drawing/2014/main" id="{D4BC0E6B-45AE-4D9F-AE87-5E8C0C4CF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327" y="6150202"/>
            <a:ext cx="1013673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2731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1395</Words>
  <Application>Microsoft Office PowerPoint</Application>
  <PresentationFormat>Širokoúhlá obrazovka</PresentationFormat>
  <Paragraphs>147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Agency FB</vt:lpstr>
      <vt:lpstr>Arial</vt:lpstr>
      <vt:lpstr>Calibri</vt:lpstr>
      <vt:lpstr>Calibri Light</vt:lpstr>
      <vt:lpstr>Motiv Office</vt:lpstr>
      <vt:lpstr>PROGNOSTIKA</vt:lpstr>
      <vt:lpstr>Prognostika</vt:lpstr>
      <vt:lpstr>Další důležité základní pojmy</vt:lpstr>
      <vt:lpstr>Cíle prognostiky</vt:lpstr>
      <vt:lpstr>Prognostický přístup</vt:lpstr>
      <vt:lpstr>Prognóza</vt:lpstr>
      <vt:lpstr>Hypotéza / Prognóza</vt:lpstr>
      <vt:lpstr>Prognostická činnost</vt:lpstr>
      <vt:lpstr>Postup prognostické činnosti  1. Analýza vývojových problémů a formulace     prognostické úlohy  2. Organizace prognostické činnosti  3. Prognostický výzkum  4. Prognózování  5. Převod prognózy do praxe     Zdroj: materiál od prof. Štědroně    </vt:lpstr>
      <vt:lpstr>Funkce prognóz</vt:lpstr>
      <vt:lpstr>Prognostické metody</vt:lpstr>
      <vt:lpstr>Přehled o prognostických metodách             zdroj : materiál od prof. Štědroně</vt:lpstr>
      <vt:lpstr>Volba prognostické metody</vt:lpstr>
      <vt:lpstr>Metoda Analogie</vt:lpstr>
      <vt:lpstr>Metoda Brainstormingu</vt:lpstr>
      <vt:lpstr>Delfská metoda</vt:lpstr>
      <vt:lpstr>Metoda extrapolace</vt:lpstr>
      <vt:lpstr>Metoda faktorové analýzy</vt:lpstr>
      <vt:lpstr>Metoda křížových interakcí</vt:lpstr>
      <vt:lpstr>Synektická metoda</vt:lpstr>
      <vt:lpstr>Metoda scénáře</vt:lpstr>
      <vt:lpstr>Metoda stromu významnosti</vt:lpstr>
      <vt:lpstr>Použitá literatura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PROGNOSTIKA</dc:title>
  <dc:creator>instream</dc:creator>
  <cp:lastModifiedBy>BoS</cp:lastModifiedBy>
  <cp:revision>30</cp:revision>
  <dcterms:created xsi:type="dcterms:W3CDTF">2019-12-09T16:50:19Z</dcterms:created>
  <dcterms:modified xsi:type="dcterms:W3CDTF">2020-11-17T14:54:30Z</dcterms:modified>
</cp:coreProperties>
</file>