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hemp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t24.ceskatelevize.cz/veda/2377066-vlastnictvi-aut-prestane-davat-smysl-uz-roku-2026-predni-svetovi-futurologo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_VYU-OmDxOzlYJRUAJBVQg/videos" TargetMode="External"/><Relationship Id="rId7" Type="http://schemas.openxmlformats.org/officeDocument/2006/relationships/hyperlink" Target="https://morezprav.cz/mix/nejuspesnejsi-futurolog-prozradil-co-vse-nas-jeste-ve-21-stoleti-ceka" TargetMode="External"/><Relationship Id="rId2" Type="http://schemas.openxmlformats.org/officeDocument/2006/relationships/hyperlink" Target="http://www.millennium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24.ceskatelevize.cz/veda/2377066-vlastnictvi-aut-prestane-davat-smysl-uz-roku-2026-predni-svetovi-futurologove" TargetMode="External"/><Relationship Id="rId5" Type="http://schemas.openxmlformats.org/officeDocument/2006/relationships/hyperlink" Target="http://futuristicnews.com/jerome-c-glenn-global-challenges-and-the-role-of-metropolises/" TargetMode="External"/><Relationship Id="rId4" Type="http://schemas.openxmlformats.org/officeDocument/2006/relationships/hyperlink" Target="https://www.theglobalist.com/contributors/jerome-c-glen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072" y="3093538"/>
            <a:ext cx="8991600" cy="1645920"/>
          </a:xfrm>
        </p:spPr>
        <p:txBody>
          <a:bodyPr/>
          <a:lstStyle/>
          <a:p>
            <a:r>
              <a:rPr lang="cs-CZ" dirty="0"/>
              <a:t>Jerome C. Glenn</a:t>
            </a:r>
          </a:p>
        </p:txBody>
      </p:sp>
      <p:pic>
        <p:nvPicPr>
          <p:cNvPr id="1028" name="Picture 4" descr="http://www.millennium-project.org/wp-content/uploads/2017/01/MP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99" y="1160380"/>
            <a:ext cx="8411746" cy="15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7729" y="5103674"/>
            <a:ext cx="483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8079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268" y="410510"/>
            <a:ext cx="7729728" cy="1188720"/>
          </a:xfrm>
        </p:spPr>
        <p:txBody>
          <a:bodyPr/>
          <a:lstStyle/>
          <a:p>
            <a:r>
              <a:rPr lang="cs-CZ" dirty="0"/>
              <a:t>15 globálních výzev světa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www.millennium-project.org/wp-content/uploads/2017/01/15-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1840228"/>
            <a:ext cx="8572787" cy="4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0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00" y="456692"/>
            <a:ext cx="7729728" cy="1188720"/>
          </a:xfrm>
        </p:spPr>
        <p:txBody>
          <a:bodyPr/>
          <a:lstStyle/>
          <a:p>
            <a:r>
              <a:rPr lang="cs-CZ" dirty="0"/>
              <a:t>GLOBÁLNÍ ZPRAVODAJSKÝ SYSTÉM O BUDOUCNOSTI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27" y="1865745"/>
            <a:ext cx="10635673" cy="47336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Globální zpravodajský nástroj, ze kterého mohou vlády, agentury OSN, podniky, nevládní organizace, univerzity, média a konzultanti čerpat různé hodnoty</a:t>
            </a:r>
          </a:p>
          <a:p>
            <a:r>
              <a:rPr lang="cs-CZ" dirty="0"/>
              <a:t>Integruje všechny informace, skupiny a softwary projektu Millennium na jednom místě, uživatelé tohoto sytému mohou komunikovat, komentovat a navrhovat řešení, mají přístup k aktualitám o 15 globálních výzvách </a:t>
            </a:r>
          </a:p>
          <a:p>
            <a:r>
              <a:rPr lang="cs-CZ" dirty="0"/>
              <a:t>Hodnota informací dostupných v portále je uznávána po celém světě pro její hodnotu pro pochopení toho, co je důležité vědět o globálních změnách</a:t>
            </a:r>
          </a:p>
          <a:p>
            <a:r>
              <a:rPr lang="cs-CZ" dirty="0"/>
              <a:t>Účelem interakce uživatele s informacemi tohoto systému je propojit účastníky se softwarem a pomoci tak lidstvu se stát efektivnějším</a:t>
            </a:r>
          </a:p>
          <a:p>
            <a:r>
              <a:rPr lang="cs-CZ" dirty="0"/>
              <a:t>Další výhody pro uživatele:  možnost klást otázky a dostávat na ně odpovědi, diskuze, mezinárodní videokonference, články z předních úřadů z celého světa i před zveřejněním, schopnost přispět svými vlastními poznatky, přístup ke zvláštním studiím, možnost vytvářet speciální zájmové skupiny </a:t>
            </a:r>
          </a:p>
          <a:p>
            <a:r>
              <a:rPr lang="cs-CZ" dirty="0"/>
              <a:t>Základní bezplatná verze dostupná pro širokou veřejnost na webových stránkách: </a:t>
            </a:r>
            <a:r>
              <a:rPr lang="cs-CZ" dirty="0">
                <a:hlinkClick r:id="rId2"/>
              </a:rPr>
              <a:t>https://themp.org/</a:t>
            </a:r>
            <a:endParaRPr lang="cs-CZ" dirty="0"/>
          </a:p>
          <a:p>
            <a:r>
              <a:rPr lang="cs-CZ" sz="1600" dirty="0"/>
              <a:t>Ceny pro jednotlivce cca 100 USD/ rok, nevýdělečné organizace včetně vzdělávacích institucí 400 USD/ rok</a:t>
            </a:r>
          </a:p>
          <a:p>
            <a:pPr marL="0" indent="0">
              <a:buNone/>
            </a:pPr>
            <a:r>
              <a:rPr lang="cs-CZ" sz="1600" dirty="0"/>
              <a:t>Vlády a korporace od 799 USD – 2 100 USD/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28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482" y="576764"/>
            <a:ext cx="7729728" cy="1188720"/>
          </a:xfrm>
        </p:spPr>
        <p:txBody>
          <a:bodyPr/>
          <a:lstStyle/>
          <a:p>
            <a:r>
              <a:rPr lang="cs-CZ" dirty="0"/>
              <a:t>Princip Kolektivní inteligence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681" y="2521527"/>
            <a:ext cx="5268792" cy="3759199"/>
          </a:xfrm>
        </p:spPr>
        <p:txBody>
          <a:bodyPr>
            <a:normAutofit/>
          </a:bodyPr>
          <a:lstStyle/>
          <a:p>
            <a:r>
              <a:rPr lang="cs-CZ" dirty="0"/>
              <a:t>Vznikající synergie mezi</a:t>
            </a:r>
          </a:p>
          <a:p>
            <a:endParaRPr lang="cs-CZ" dirty="0"/>
          </a:p>
          <a:p>
            <a:r>
              <a:rPr lang="cs-CZ" dirty="0"/>
              <a:t>1. DATA/ INFORMACE/ ZNALOSTI / INTELIGENCE/ MOUDROST</a:t>
            </a:r>
          </a:p>
          <a:p>
            <a:endParaRPr lang="cs-CZ" dirty="0"/>
          </a:p>
          <a:p>
            <a:r>
              <a:rPr lang="cs-CZ" dirty="0"/>
              <a:t>2. SOFTWARE/ HARDWARE</a:t>
            </a:r>
          </a:p>
          <a:p>
            <a:endParaRPr lang="cs-CZ" dirty="0"/>
          </a:p>
          <a:p>
            <a:r>
              <a:rPr lang="cs-CZ" dirty="0"/>
              <a:t>3. ODBORNÍCÍ / ZPĚTNÁ VAZBA / LEPŠÍ ROZHODOVÁNÍ</a:t>
            </a:r>
          </a:p>
        </p:txBody>
      </p:sp>
      <p:pic>
        <p:nvPicPr>
          <p:cNvPr id="2050" name="Picture 2" descr="http://www.millennium-project.org/wp-content/uploads/2017/01/CI-Chart-278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92" y="2378363"/>
            <a:ext cx="3908425" cy="42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72" y="687601"/>
            <a:ext cx="7729728" cy="1188720"/>
          </a:xfrm>
        </p:spPr>
        <p:txBody>
          <a:bodyPr/>
          <a:lstStyle/>
          <a:p>
            <a:r>
              <a:rPr lang="cs-CZ" dirty="0"/>
              <a:t>Scénáře a akce 2050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27" y="2324008"/>
            <a:ext cx="7688718" cy="41506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Tříleté mezinárodní studie, která vytvořila tři podobné scénáře</a:t>
            </a:r>
          </a:p>
          <a:p>
            <a:r>
              <a:rPr lang="cs-CZ" dirty="0"/>
              <a:t>Provedla 30 národních seminářů ve 29 zemích</a:t>
            </a:r>
          </a:p>
          <a:p>
            <a:r>
              <a:rPr lang="cs-CZ" dirty="0"/>
              <a:t>Projekt zkoumal přes 30 studií o budoucnosti práce, výsledky použity do tří navrhovaných scénářů do roku 2050</a:t>
            </a:r>
          </a:p>
          <a:p>
            <a:r>
              <a:rPr lang="cs-CZ" dirty="0"/>
              <a:t>Účelem těchto seminářů bylo identifikovat strategie řešení problémů nastolených ve scénářích.</a:t>
            </a:r>
          </a:p>
          <a:p>
            <a:r>
              <a:rPr lang="cs-CZ" dirty="0"/>
              <a:t>Posouzeno pěti mezinárodními průzkumy, stovky futuristů a odborníků z 50 zemích </a:t>
            </a:r>
          </a:p>
          <a:p>
            <a:r>
              <a:rPr lang="cs-CZ" dirty="0"/>
              <a:t>Cílem studie – jak změnit svět k lepšímu, řeší otázky jako jsou : prohlubující rozdíly v příjmech, ekonomický růst, míra nezaměstnanosti spojená s umělou inteligencí ..</a:t>
            </a:r>
          </a:p>
          <a:p>
            <a:r>
              <a:rPr lang="cs-CZ" dirty="0"/>
              <a:t>Každý scénář obsahuje asi deset stránek plných bohatých podrobností o věrohodném vývoji od dnešního dne do roku 2050</a:t>
            </a:r>
          </a:p>
          <a:p>
            <a:r>
              <a:rPr lang="cs-CZ" dirty="0"/>
              <a:t>Toto dílo by mohly být nejširším, nejhlubším a nejrozsáhlejším mezinárodním hodnocením toho, co dělat s budoucími dopady budoucí technologie</a:t>
            </a:r>
          </a:p>
        </p:txBody>
      </p:sp>
      <p:pic>
        <p:nvPicPr>
          <p:cNvPr id="3074" name="Picture 2" descr="Cover of Work/Technology 2050: Scenarios and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47" y="2324008"/>
            <a:ext cx="3003262" cy="42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0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692" y="707109"/>
            <a:ext cx="7729728" cy="1188720"/>
          </a:xfrm>
        </p:spPr>
        <p:txBody>
          <a:bodyPr/>
          <a:lstStyle/>
          <a:p>
            <a:r>
              <a:rPr lang="cs-CZ" dirty="0"/>
              <a:t>INDEX STAVU BUDOUCNOSTI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680523"/>
            <a:ext cx="5623501" cy="4368799"/>
          </a:xfrm>
        </p:spPr>
        <p:txBody>
          <a:bodyPr/>
          <a:lstStyle/>
          <a:p>
            <a:r>
              <a:rPr lang="cs-CZ" dirty="0"/>
              <a:t>Ukazatelem desetiletého výhledu do budoucna na základě historických údajů</a:t>
            </a:r>
          </a:p>
          <a:p>
            <a:r>
              <a:rPr lang="cs-CZ" dirty="0"/>
              <a:t>Složen klíčovými proměnnými, které v souhrnu mohou naznačovat potenciální trend budoucnosti</a:t>
            </a:r>
          </a:p>
          <a:p>
            <a:r>
              <a:rPr lang="cs-CZ" dirty="0"/>
              <a:t>Účelem indexu je ukázat směry, intenzitu změn a identifikovat odpovědné faktory</a:t>
            </a:r>
          </a:p>
          <a:p>
            <a:r>
              <a:rPr lang="cs-CZ" dirty="0"/>
              <a:t>Dále identifikace oblastí, kde vyhráváme, prohráváme nebo stagnujeme - a tím index pomáhá stanovit priority</a:t>
            </a:r>
          </a:p>
          <a:p>
            <a:r>
              <a:rPr lang="cs-CZ" dirty="0"/>
              <a:t>Index stavu budoucnosti byl poprvé popsán ve Stav budoucnosti projektu Millennium z roku 2001</a:t>
            </a:r>
          </a:p>
          <a:p>
            <a:endParaRPr lang="cs-CZ" dirty="0"/>
          </a:p>
        </p:txBody>
      </p:sp>
      <p:pic>
        <p:nvPicPr>
          <p:cNvPr id="4098" name="Picture 2" descr="http://www.millennium-project.org/wp-content/uploads/2017/01/2015SOFI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56" y="2299855"/>
            <a:ext cx="5912716" cy="41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3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63" y="493638"/>
            <a:ext cx="7729728" cy="1188720"/>
          </a:xfrm>
        </p:spPr>
        <p:txBody>
          <a:bodyPr/>
          <a:lstStyle/>
          <a:p>
            <a:r>
              <a:rPr lang="cs-CZ" dirty="0"/>
              <a:t>PUBLIKACE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45" y="1884752"/>
            <a:ext cx="5680362" cy="4285673"/>
          </a:xfrm>
        </p:spPr>
        <p:txBody>
          <a:bodyPr/>
          <a:lstStyle/>
          <a:p>
            <a:r>
              <a:rPr lang="cs-CZ" dirty="0"/>
              <a:t>Od roku 1997 vydává Projekt Millennium 19 vydání Státu budoucnosti v 8 jazycích:</a:t>
            </a:r>
          </a:p>
          <a:p>
            <a:endParaRPr lang="cs-CZ" dirty="0"/>
          </a:p>
          <a:p>
            <a:r>
              <a:rPr lang="cs-CZ" dirty="0"/>
              <a:t> angličtině, španělštině, čínštině, francouzštině, arabštině, japonštině, korejštině a bulharštině</a:t>
            </a:r>
          </a:p>
          <a:p>
            <a:endParaRPr lang="cs-CZ" dirty="0"/>
          </a:p>
          <a:p>
            <a:r>
              <a:rPr lang="cs-CZ" dirty="0"/>
              <a:t>Většina byla vybrána společností Future Survey jako jedna z nejlepších ročních knih o budoucnosti</a:t>
            </a:r>
          </a:p>
        </p:txBody>
      </p:sp>
      <p:pic>
        <p:nvPicPr>
          <p:cNvPr id="5122" name="Picture 2" descr="http://www.millennium-project.org/wp-content/uploads/2018/01/2017SOF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1" y="2045855"/>
            <a:ext cx="1894897" cy="18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llennium-project.org/wp-content/uploads/2017/02/2013-14SOF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2064328"/>
            <a:ext cx="1894897" cy="18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illennium-project.org/wp-content/uploads/2017/02/2011SOF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70" y="4304248"/>
            <a:ext cx="1866177" cy="18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illennium-project.org/wp-content/uploads/2017/02/sof2007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10" y="4304247"/>
            <a:ext cx="1790411" cy="17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illennium-project.org/wp-content/uploads/2017/02/sof2001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2" y="4810236"/>
            <a:ext cx="1870361" cy="18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millennium-project.org/wp-content/uploads/2017/10/51Oe6Sw3cgL._SX379_BO1204203200_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4" y="4810235"/>
            <a:ext cx="1864691" cy="18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millennium-project.org/wp-content/uploads/2017/10/Sof1999-1-01-150x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21" y="4810236"/>
            <a:ext cx="1864691" cy="18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317" y="600898"/>
            <a:ext cx="7729728" cy="1188720"/>
          </a:xfrm>
        </p:spPr>
        <p:txBody>
          <a:bodyPr/>
          <a:lstStyle/>
          <a:p>
            <a:r>
              <a:rPr lang="cs-CZ" dirty="0"/>
              <a:t>NEJLEPŠÍ FUTUROLOG NA SVĚTĚ </a:t>
            </a:r>
            <a:br>
              <a:rPr lang="cs-CZ" dirty="0"/>
            </a:br>
            <a:r>
              <a:rPr lang="cs-CZ" dirty="0"/>
              <a:t>ray kurzweil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6" y="2163096"/>
            <a:ext cx="7393858" cy="4522840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/>
              <a:t>Americký vynálezce, futurolog a jedna z klíčových postav technologického vývoje ve společnosti Google a spoluzakladatel Singularity University</a:t>
            </a:r>
          </a:p>
          <a:p>
            <a:r>
              <a:rPr lang="cs-CZ" sz="1900" dirty="0"/>
              <a:t>Narozen 12. února 1948</a:t>
            </a:r>
          </a:p>
          <a:p>
            <a:r>
              <a:rPr lang="cs-CZ" sz="1900" dirty="0"/>
              <a:t>Vlastní přes 400 patentů, vynalezl například - první CCD plochý scanner, první převaděč řeči do písma pro slepce</a:t>
            </a:r>
          </a:p>
          <a:p>
            <a:r>
              <a:rPr lang="cs-CZ" sz="1900" dirty="0"/>
              <a:t>Je autorem sedmi knih a obdržel 20 čestných uznání od amerických prezidentů</a:t>
            </a:r>
          </a:p>
          <a:p>
            <a:r>
              <a:rPr lang="cs-CZ" sz="1900" dirty="0"/>
              <a:t>Jeho předpovědi jsou založené na logickém exponenciálním technologickém vývoji</a:t>
            </a:r>
          </a:p>
          <a:p>
            <a:r>
              <a:rPr lang="cs-CZ" sz="1900" dirty="0"/>
              <a:t>Podle Billa Gatese se jedná o nejlepšího experta v předpovídání budoucnosti nejen umělé inteligence</a:t>
            </a:r>
          </a:p>
          <a:p>
            <a:r>
              <a:rPr lang="cs-CZ" sz="1900" dirty="0"/>
              <a:t>Doposud se z jeho 147 prognóz od roku 1990 vyplnilo neuvěřitelných 86 procent</a:t>
            </a:r>
          </a:p>
          <a:p>
            <a:r>
              <a:rPr lang="cs-CZ" sz="1900" dirty="0"/>
              <a:t>Televizní společnost PBS ho zařadila mezi "16 revolucionářů, kteří stvořili Ameriku“</a:t>
            </a:r>
          </a:p>
          <a:p>
            <a:endParaRPr lang="cs-CZ" dirty="0"/>
          </a:p>
        </p:txBody>
      </p:sp>
      <p:pic>
        <p:nvPicPr>
          <p:cNvPr id="1030" name="Picture 6" descr="Ray Kurzweil Looks Into the Future - W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16" y="2143432"/>
            <a:ext cx="3903407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2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18885"/>
            <a:ext cx="7729728" cy="1188720"/>
          </a:xfrm>
        </p:spPr>
        <p:txBody>
          <a:bodyPr/>
          <a:lstStyle/>
          <a:p>
            <a:r>
              <a:rPr lang="cs-CZ" dirty="0"/>
              <a:t>Jeho predikce za posledních 25 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06" y="2343076"/>
            <a:ext cx="7935419" cy="4126550"/>
          </a:xfrm>
        </p:spPr>
        <p:txBody>
          <a:bodyPr/>
          <a:lstStyle/>
          <a:p>
            <a:r>
              <a:rPr lang="cs-CZ" dirty="0"/>
              <a:t>V roce 1990 předpověděl: </a:t>
            </a:r>
          </a:p>
          <a:p>
            <a:pPr>
              <a:buFontTx/>
              <a:buChar char="-"/>
            </a:pPr>
            <a:r>
              <a:rPr lang="cs-CZ" dirty="0"/>
              <a:t>... že do roku 1998 počítač porazí šachového mistra světa = r. 1997 umělá inteligence od IBM – Deep Blue – porazila Garryho Kasparova</a:t>
            </a:r>
          </a:p>
          <a:p>
            <a:pPr>
              <a:buFontTx/>
              <a:buChar char="-"/>
            </a:pPr>
            <a:r>
              <a:rPr lang="cs-CZ" dirty="0"/>
              <a:t>... že do roku 2010 bude počítač schopen odpovídat na dotazy za pomocí informací, které bezdrátově získá na internetu = chytré telefony, virtuální asistenti</a:t>
            </a:r>
          </a:p>
          <a:p>
            <a:r>
              <a:rPr lang="cs-CZ" dirty="0"/>
              <a:t>V roce 1999 předpověděl: </a:t>
            </a:r>
          </a:p>
          <a:p>
            <a:pPr>
              <a:buFontTx/>
              <a:buChar char="-"/>
            </a:pPr>
            <a:r>
              <a:rPr lang="cs-CZ" dirty="0"/>
              <a:t>... že do roku 2009 lidé budou moci ovládat počítače prostřednictvím hlasových povelů</a:t>
            </a:r>
          </a:p>
          <a:p>
            <a:pPr>
              <a:buFontTx/>
              <a:buChar char="-"/>
            </a:pPr>
            <a:r>
              <a:rPr lang="cs-CZ" dirty="0"/>
              <a:t>V roce 2005 předpověděl:</a:t>
            </a:r>
          </a:p>
          <a:p>
            <a:pPr>
              <a:buFontTx/>
              <a:buChar char="-"/>
            </a:pPr>
            <a:r>
              <a:rPr lang="cs-CZ" dirty="0"/>
              <a:t>... že v roce 2010 budou existovat přístroje, které dokážou překládat cizí řeč v reálném čase, přičemž výstup bude text v displeji brýlí = využíváno </a:t>
            </a:r>
          </a:p>
        </p:txBody>
      </p:sp>
      <p:pic>
        <p:nvPicPr>
          <p:cNvPr id="2050" name="Picture 2" descr="Ray Kurzweil's Predictions for the Next 25 Years | NHNE 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72" y="2750574"/>
            <a:ext cx="3311553" cy="33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5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969" y="414085"/>
            <a:ext cx="7729728" cy="1188720"/>
          </a:xfrm>
        </p:spPr>
        <p:txBody>
          <a:bodyPr/>
          <a:lstStyle/>
          <a:p>
            <a:r>
              <a:rPr lang="cs-CZ" dirty="0"/>
              <a:t>Predikce pro 21.století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3" y="1887794"/>
            <a:ext cx="11277600" cy="5152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/>
              <a:t>Kolem roku 2020 se rozšíří brýle, jejichž displejem bude naše sítnice.</a:t>
            </a:r>
            <a:br>
              <a:rPr lang="cs-CZ" sz="1600" dirty="0"/>
            </a:b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V roce 2025 bude představena nanotechnologie, která nám pomůže pochopit lidský mozek a částečně ho ovládat.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V roce 2029 umělá inteligence dosáhne lidských schopností a projde Turingovým testem (pokus, který má za cíl prověřit, jestli se nějaký systém umělé inteligence opravdu chová inteligentně)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Koncem dvacátých let 21. století díky nanobotům v našem těle vymizí většina nemocí.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Koncem 30. let bude virtuální realita k nerozeznání od skutečnosti. Nepoznáte, zda hovoříte s kamarádem nebo jeho avatarem. Člověk bude moci uploadnout svou mysl/vědomí na internet (nebo jeho nástupce). Díky bezdrátovým sítím budeme moci „telepaticky“ komunikovat s jinými lidmi či stroji.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Ve 40. letech umělá inteligence překoná lidskou inteligenci násobkem několika miliard a nastane singularita.  Většinu lidských činností nahradí nanoboti schopni vytvořit cokoliv od jídla až po města. Běžnou realitou se stanou lidé s vylepšenými částmi těla.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Do roku 2045 mnohonásobně zvýšíme svou inteligenci napojením naší mozkové kůry na umělou mozkovou kůru v cloudu.</a:t>
            </a:r>
            <a:br>
              <a:rPr lang="cs-CZ" sz="1600" dirty="0"/>
            </a:br>
            <a:r>
              <a:rPr lang="cs-CZ" sz="1600" dirty="0"/>
              <a:t>‍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Koncem 21. století překonáme rychlost světla.</a:t>
            </a:r>
          </a:p>
        </p:txBody>
      </p:sp>
    </p:spTree>
    <p:extLst>
      <p:ext uri="{BB962C8B-B14F-4D97-AF65-F5344CB8AC3E}">
        <p14:creationId xmlns:p14="http://schemas.microsoft.com/office/powerpoint/2010/main" val="119408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2240"/>
            <a:ext cx="7729728" cy="1188720"/>
          </a:xfrm>
        </p:spPr>
        <p:txBody>
          <a:bodyPr/>
          <a:lstStyle/>
          <a:p>
            <a:r>
              <a:rPr lang="cs-CZ" dirty="0"/>
              <a:t>ZAJÍMAVÝ ČLÁNEK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2" y="2556387"/>
            <a:ext cx="6233652" cy="4478594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https://ct24.ceskatelevize.cz/veda/2377066-vlastnictvi-aut-prestane-davat-smysl-uz-roku-2026-predni-svetovi-futurologove</a:t>
            </a:r>
            <a:endParaRPr lang="cs-CZ" dirty="0"/>
          </a:p>
          <a:p>
            <a:r>
              <a:rPr lang="cs-CZ" dirty="0"/>
              <a:t>Čekají nás dětské hračky s umělou inteligencí?</a:t>
            </a:r>
          </a:p>
          <a:p>
            <a:r>
              <a:rPr lang="cs-CZ" dirty="0"/>
              <a:t>Skutečné vztahy mezi robotem a člověkem?</a:t>
            </a:r>
          </a:p>
          <a:p>
            <a:r>
              <a:rPr lang="cs-CZ" dirty="0"/>
              <a:t>Lékařští nanoroboti, které léči naše nemoce?</a:t>
            </a:r>
          </a:p>
          <a:p>
            <a:r>
              <a:rPr lang="cs-CZ" dirty="0"/>
              <a:t>Implantace elektronické komunikace do mozku?</a:t>
            </a:r>
          </a:p>
          <a:p>
            <a:r>
              <a:rPr lang="cs-CZ" dirty="0"/>
              <a:t>Prodloužení věku až o 40 let?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Un Jour,un Thème (part1) - Page 294 — Big Farm - F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4" y="2642418"/>
            <a:ext cx="5006361" cy="30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5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708" y="603185"/>
            <a:ext cx="7729728" cy="1012255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KDO JE Jerome C. Glenn </a:t>
            </a:r>
            <a:r>
              <a:rPr lang="cs-CZ" dirty="0"/>
              <a:t>? 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30" y="1909604"/>
            <a:ext cx="7942851" cy="49483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Futurista = futurologie - snaha systematicky prozkoumávat předpovědi a možnosti o budoucnosti a jak se mohou vynořit ze současnosti, ať už jde zejména o lidskou společnost, nebo o život na Zemi obecně.</a:t>
            </a:r>
          </a:p>
          <a:p>
            <a:r>
              <a:rPr lang="cs-CZ" dirty="0"/>
              <a:t>Narozený 9. srpna 1945</a:t>
            </a:r>
          </a:p>
          <a:p>
            <a:r>
              <a:rPr lang="cs-CZ" dirty="0"/>
              <a:t>Vystudoval americkou univerzitu s titulem BA v oboru filozofie (1968) a Antioch University New England s titulem MA ve výuce sociální vědy</a:t>
            </a:r>
          </a:p>
          <a:p>
            <a:r>
              <a:rPr lang="cs-CZ" dirty="0"/>
              <a:t>Na začátku osmdesátých let </a:t>
            </a:r>
            <a:r>
              <a:rPr lang="fr-FR" dirty="0" err="1"/>
              <a:t>organizova</a:t>
            </a:r>
            <a:r>
              <a:rPr lang="cs-CZ" dirty="0"/>
              <a:t>l </a:t>
            </a:r>
            <a:r>
              <a:rPr lang="fr-FR" dirty="0" err="1"/>
              <a:t>environmentální</a:t>
            </a:r>
            <a:r>
              <a:rPr lang="fr-FR" dirty="0"/>
              <a:t> </a:t>
            </a:r>
            <a:r>
              <a:rPr lang="fr-FR" dirty="0" err="1"/>
              <a:t>programy</a:t>
            </a:r>
            <a:r>
              <a:rPr lang="fr-FR" dirty="0"/>
              <a:t> v Nové </a:t>
            </a:r>
            <a:r>
              <a:rPr lang="fr-FR" dirty="0" err="1"/>
              <a:t>Anglii</a:t>
            </a:r>
            <a:endParaRPr lang="cs-CZ" dirty="0"/>
          </a:p>
          <a:p>
            <a:r>
              <a:rPr lang="cs-CZ" dirty="0"/>
              <a:t>V pozdních osmdesátých letech psal o informáční válce v jeho knize Budoucnost mysli</a:t>
            </a:r>
          </a:p>
          <a:p>
            <a:r>
              <a:rPr lang="cs-CZ" dirty="0"/>
              <a:t>V roce 1974 byl zařazen mezi neobvykle nadané vůdce Ameriky pro svou průkopnickou práci v tropickém lékařství, vzdělávání zaměřeném na budoucnost a participativních rozhodovacích systémech </a:t>
            </a:r>
          </a:p>
          <a:p>
            <a:r>
              <a:rPr lang="cs-CZ" dirty="0"/>
              <a:t>Byl výkonným ředitelem Americké rady pro univerzitu Spojených národů (1988–2007)</a:t>
            </a:r>
          </a:p>
          <a:p>
            <a:r>
              <a:rPr lang="cs-CZ" dirty="0"/>
              <a:t>Řídil zpravodajské systémy v Jížní Korei a byl součástí kanceláře vlády v Kuvajtu</a:t>
            </a:r>
          </a:p>
        </p:txBody>
      </p:sp>
      <p:pic>
        <p:nvPicPr>
          <p:cNvPr id="1026" name="Picture 2" descr="Image result for Jerome C. Gl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1" y="2169184"/>
            <a:ext cx="3560232" cy="41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0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38550"/>
            <a:ext cx="7729728" cy="118872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2638044"/>
            <a:ext cx="8014077" cy="3733259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http://www.millennium-project.org/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https://www.youtube.com/channel/UC_VYU-OmDxOzlYJRUAJBVQg/videos</a:t>
            </a:r>
            <a:endParaRPr lang="cs-CZ" dirty="0"/>
          </a:p>
          <a:p>
            <a:r>
              <a:rPr lang="cs-CZ" dirty="0">
                <a:hlinkClick r:id="rId4"/>
              </a:rPr>
              <a:t>https://www.theglobalist.com/contributors/jerome-c-glenn/</a:t>
            </a:r>
            <a:endParaRPr lang="cs-CZ" dirty="0"/>
          </a:p>
          <a:p>
            <a:r>
              <a:rPr lang="cs-CZ" dirty="0">
                <a:hlinkClick r:id="rId5"/>
              </a:rPr>
              <a:t>http://futuristicnews.com/jerome-c-glenn-global-challenges-and-the-role-of-metropolises/</a:t>
            </a:r>
            <a:endParaRPr lang="cs-CZ" dirty="0"/>
          </a:p>
          <a:p>
            <a:r>
              <a:rPr lang="cs-CZ" dirty="0">
                <a:hlinkClick r:id="rId6"/>
              </a:rPr>
              <a:t>https://ct24.ceskatelevize.cz/veda/2377066-vlastnictvi-aut-prestane-davat-smysl-uz-roku-2026-predni-svetovi-futurologove</a:t>
            </a:r>
            <a:endParaRPr lang="cs-CZ" dirty="0"/>
          </a:p>
          <a:p>
            <a:r>
              <a:rPr lang="cs-CZ" dirty="0">
                <a:hlinkClick r:id="rId7"/>
              </a:rPr>
              <a:t>https://morezprav.cz/mix/nejuspesnejsi-futurolog-prozradil-co-vse-nas-jeste-ve-21-stoleti-ceka</a:t>
            </a:r>
            <a:endParaRPr lang="cs-CZ" dirty="0"/>
          </a:p>
          <a:p>
            <a:r>
              <a:rPr lang="cs-CZ" dirty="0"/>
              <a:t>.........</a:t>
            </a:r>
          </a:p>
        </p:txBody>
      </p:sp>
    </p:spTree>
    <p:extLst>
      <p:ext uri="{BB962C8B-B14F-4D97-AF65-F5344CB8AC3E}">
        <p14:creationId xmlns:p14="http://schemas.microsoft.com/office/powerpoint/2010/main" val="112982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22946"/>
            <a:ext cx="7729728" cy="1188720"/>
          </a:xfrm>
        </p:spPr>
        <p:txBody>
          <a:bodyPr/>
          <a:lstStyle/>
          <a:p>
            <a:r>
              <a:rPr lang="cs-CZ" dirty="0"/>
              <a:t>KDO JE Jerome C. Glenn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0" y="2161030"/>
            <a:ext cx="7474196" cy="41709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Desítky let zkušeností s výzkumem futures pro USA a další vlády,  mezinárodní organizace a soukromý průmysl</a:t>
            </a:r>
          </a:p>
          <a:p>
            <a:r>
              <a:rPr lang="cs-CZ" dirty="0"/>
              <a:t>Nezávislým konzultantem pro USAID,  Světovou banku, UNESCO,  kanadskou vládu, americkou EPA a jiné organizace</a:t>
            </a:r>
          </a:p>
          <a:p>
            <a:r>
              <a:rPr lang="cs-CZ" dirty="0"/>
              <a:t>Účastní se mezinárodních konferencí o klíčových výzvách, perspektivách a strategiích do budoucna </a:t>
            </a:r>
          </a:p>
          <a:p>
            <a:r>
              <a:rPr lang="cs-CZ" dirty="0"/>
              <a:t>V roce 1996 byl spoluzakladatelem projektu tisíciletí</a:t>
            </a:r>
          </a:p>
          <a:p>
            <a:r>
              <a:rPr lang="cs-CZ" dirty="0"/>
              <a:t>Publikoval přes 150 článků zaměřených na budoucnost, hovořil s více než 300 organizacemi</a:t>
            </a:r>
          </a:p>
          <a:p>
            <a:r>
              <a:rPr lang="cs-CZ" dirty="0"/>
              <a:t>Pomohl koordinovat výzkum za 11 výročními zprávami „Stav budoucnosti“</a:t>
            </a:r>
          </a:p>
          <a:p>
            <a:r>
              <a:rPr lang="cs-CZ" dirty="0"/>
              <a:t>Napsal i několik vlastních knih </a:t>
            </a:r>
          </a:p>
          <a:p>
            <a:r>
              <a:rPr lang="cs-CZ" dirty="0"/>
              <a:t>Nyní ředitelem projektu Millennium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Image result for Jerome C. Gl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7" y="2179005"/>
            <a:ext cx="3133344" cy="41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7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uturolo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96" y="1963420"/>
            <a:ext cx="3145104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36" y="507492"/>
            <a:ext cx="7729728" cy="1188720"/>
          </a:xfrm>
        </p:spPr>
        <p:txBody>
          <a:bodyPr>
            <a:normAutofit/>
          </a:bodyPr>
          <a:lstStyle/>
          <a:p>
            <a:r>
              <a:rPr lang="cs-CZ" sz="3200" dirty="0"/>
              <a:t>FUTUROLOGIE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818640"/>
            <a:ext cx="10058400" cy="5039360"/>
          </a:xfrm>
        </p:spPr>
        <p:txBody>
          <a:bodyPr>
            <a:normAutofit lnSpcReduction="10000"/>
          </a:bodyPr>
          <a:lstStyle/>
          <a:p>
            <a:r>
              <a:rPr lang="cs-CZ" sz="1700" dirty="0"/>
              <a:t>V překladu – </a:t>
            </a:r>
            <a:r>
              <a:rPr lang="cs-CZ" sz="1700" u="sng" dirty="0"/>
              <a:t>nauka o budoucnosti </a:t>
            </a:r>
          </a:p>
          <a:p>
            <a:r>
              <a:rPr lang="cs-CZ" sz="1700" u="sng" dirty="0"/>
              <a:t>Základní významy pojmu </a:t>
            </a:r>
            <a:r>
              <a:rPr lang="cs-CZ" sz="1700" dirty="0"/>
              <a:t>= </a:t>
            </a:r>
          </a:p>
          <a:p>
            <a:pPr marL="0" indent="0">
              <a:buNone/>
            </a:pPr>
            <a:r>
              <a:rPr lang="cs-CZ" sz="1700" dirty="0"/>
              <a:t>- zkoumání budoucnosti v nejširším slova smyslu, které kromě velkých teor. konstrukcí a modelů zahrnuje i tvorbu konkrétních prognóz týkajících se společnosti jako celku i jednotlivých oblastí života (vzdělání, volný čas atd.)</a:t>
            </a:r>
          </a:p>
          <a:p>
            <a:pPr>
              <a:buFontTx/>
              <a:buChar char="-"/>
            </a:pPr>
            <a:r>
              <a:rPr lang="cs-CZ" sz="1700" dirty="0"/>
              <a:t>filozofické koncepce budoucnosti lidské společnosti, usilující často o vytvoření celkové teorie vývoje lidstva                        +  koncepce vědy o budoucnosti</a:t>
            </a:r>
          </a:p>
          <a:p>
            <a:r>
              <a:rPr lang="cs-CZ" sz="1700" u="sng" dirty="0"/>
              <a:t>Důvody vzniku </a:t>
            </a:r>
            <a:r>
              <a:rPr lang="cs-CZ" sz="1700" dirty="0"/>
              <a:t>= </a:t>
            </a:r>
          </a:p>
          <a:p>
            <a:pPr>
              <a:buFontTx/>
              <a:buChar char="-"/>
            </a:pPr>
            <a:r>
              <a:rPr lang="cs-CZ" sz="1700" dirty="0"/>
              <a:t> </a:t>
            </a:r>
            <a:r>
              <a:rPr lang="cs-CZ" sz="1700" b="1" dirty="0"/>
              <a:t>poznávací </a:t>
            </a:r>
            <a:r>
              <a:rPr lang="cs-CZ" sz="1700" dirty="0"/>
              <a:t>-  nutnosti pokoušet se odhadovat pozitivní i negativní důsledky dnešních aktivit</a:t>
            </a:r>
          </a:p>
          <a:p>
            <a:pPr>
              <a:buFontTx/>
              <a:buChar char="-"/>
            </a:pPr>
            <a:r>
              <a:rPr lang="cs-CZ" sz="1700" dirty="0"/>
              <a:t> </a:t>
            </a:r>
            <a:r>
              <a:rPr lang="cs-CZ" sz="1700" b="1" dirty="0"/>
              <a:t>ideová </a:t>
            </a:r>
            <a:r>
              <a:rPr lang="cs-CZ" sz="1700" dirty="0"/>
              <a:t>-  obhajoba a propagace určitého spol. uspořádání spočívající v aktivizaci lidí k uskutečnění žádoucí budoucnosti a odvrácení nežádoucí budoucnosti</a:t>
            </a:r>
          </a:p>
          <a:p>
            <a:pPr>
              <a:buFontTx/>
              <a:buChar char="-"/>
            </a:pPr>
            <a:r>
              <a:rPr lang="cs-CZ" sz="1700" b="1" dirty="0"/>
              <a:t>ekonomická</a:t>
            </a:r>
            <a:r>
              <a:rPr lang="cs-CZ" sz="1700" dirty="0"/>
              <a:t> - spočívající v tom, že investice do prognózování se mnohonásobně vracejí</a:t>
            </a:r>
          </a:p>
          <a:p>
            <a:r>
              <a:rPr lang="cs-CZ" sz="1700" u="sng" dirty="0"/>
              <a:t> Rozsáhlé institucionální zázemí </a:t>
            </a:r>
            <a:r>
              <a:rPr lang="cs-CZ" sz="1700" dirty="0"/>
              <a:t>– mezinárodní futurologické společnosti, vědecké výzkumné ústavy, mezinár. semináře, konference a kongresy</a:t>
            </a:r>
          </a:p>
          <a:p>
            <a:r>
              <a:rPr lang="cs-CZ" sz="1700" dirty="0"/>
              <a:t>pro laiky na toto téme vycházejí specializované časopisy, knižní edice apod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5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96" y="487172"/>
            <a:ext cx="7729728" cy="1188720"/>
          </a:xfrm>
        </p:spPr>
        <p:txBody>
          <a:bodyPr/>
          <a:lstStyle/>
          <a:p>
            <a:r>
              <a:rPr lang="cs-CZ" dirty="0"/>
              <a:t>Druhy futurologických vizí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59" y="1960880"/>
            <a:ext cx="10837949" cy="5003338"/>
          </a:xfrm>
        </p:spPr>
        <p:txBody>
          <a:bodyPr/>
          <a:lstStyle/>
          <a:p>
            <a:r>
              <a:rPr lang="cs-CZ" u="sng" dirty="0"/>
              <a:t>Podle časového horizontu:</a:t>
            </a:r>
          </a:p>
          <a:p>
            <a:pPr marL="0" indent="0">
              <a:buNone/>
            </a:pPr>
            <a:r>
              <a:rPr lang="cs-CZ" dirty="0"/>
              <a:t>-   Krátkodobé (3 - 10 let)  -  Střednědobé (10 - 50 let)  -  Dlouhodobé (50 a více let)</a:t>
            </a:r>
          </a:p>
          <a:p>
            <a:r>
              <a:rPr lang="cs-CZ" u="sng" dirty="0"/>
              <a:t>Podle emočního působení: </a:t>
            </a:r>
          </a:p>
          <a:p>
            <a:pPr marL="0" indent="0">
              <a:buNone/>
            </a:pPr>
            <a:r>
              <a:rPr lang="cs-CZ" dirty="0"/>
              <a:t>Katastrofické, pesimistické              x                Optimistické </a:t>
            </a:r>
          </a:p>
          <a:p>
            <a:r>
              <a:rPr lang="cs-CZ" u="sng" dirty="0"/>
              <a:t>Podle způsobu vytváření vizí: </a:t>
            </a:r>
          </a:p>
          <a:p>
            <a:pPr marL="0" indent="0">
              <a:buNone/>
            </a:pPr>
            <a:r>
              <a:rPr lang="cs-CZ" b="1" dirty="0"/>
              <a:t>- Intuitivní</a:t>
            </a:r>
            <a:r>
              <a:rPr lang="cs-CZ" dirty="0"/>
              <a:t> ( vidiny, bez vědeckého podkladu )     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Matematické </a:t>
            </a:r>
            <a:r>
              <a:rPr lang="cs-CZ" dirty="0"/>
              <a:t>( matematické výpočty, trendy jsou znázorňovány graficky, určují se z pokračování analogové křivky nebo vycházejí z kulminačních bodů 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Srovnávací </a:t>
            </a:r>
            <a:r>
              <a:rPr lang="cs-CZ" dirty="0"/>
              <a:t>( vychází z podobných stavů a situací v minulosti a porovnávají se současností )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Projektové</a:t>
            </a:r>
            <a:r>
              <a:rPr lang="cs-CZ" dirty="0"/>
              <a:t> ( vytvoří se vize, čeho chceme dosáhnout a k tomu se vypracovává realizační program )</a:t>
            </a:r>
          </a:p>
          <a:p>
            <a:r>
              <a:rPr lang="cs-CZ" u="sng" dirty="0"/>
              <a:t>Vize podle společenských oblastí: </a:t>
            </a:r>
          </a:p>
          <a:p>
            <a:pPr marL="0" indent="0">
              <a:buNone/>
            </a:pPr>
            <a:r>
              <a:rPr lang="cs-CZ" dirty="0"/>
              <a:t>- Technické – Ekonomické - Ekologické – Sociální – Politické </a:t>
            </a:r>
          </a:p>
        </p:txBody>
      </p:sp>
    </p:spTree>
    <p:extLst>
      <p:ext uri="{BB962C8B-B14F-4D97-AF65-F5344CB8AC3E}">
        <p14:creationId xmlns:p14="http://schemas.microsoft.com/office/powerpoint/2010/main" val="22296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00" y="484401"/>
            <a:ext cx="7729728" cy="1188720"/>
          </a:xfrm>
        </p:spPr>
        <p:txBody>
          <a:bodyPr/>
          <a:lstStyle/>
          <a:p>
            <a:r>
              <a:rPr lang="cs-CZ" dirty="0"/>
              <a:t>TVORBA FUTUROLOGICKÉ VIZE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08" y="2606965"/>
            <a:ext cx="4834683" cy="4468090"/>
          </a:xfrm>
        </p:spPr>
        <p:txBody>
          <a:bodyPr/>
          <a:lstStyle/>
          <a:p>
            <a:r>
              <a:rPr lang="cs-CZ" u="sng" dirty="0"/>
              <a:t>FÁZE :</a:t>
            </a:r>
          </a:p>
          <a:p>
            <a:r>
              <a:rPr lang="cs-CZ" dirty="0"/>
              <a:t>Výběr dlouhodobého problému</a:t>
            </a:r>
          </a:p>
          <a:p>
            <a:r>
              <a:rPr lang="cs-CZ" dirty="0"/>
              <a:t>Zpracování postupu tvorby schématu</a:t>
            </a:r>
          </a:p>
          <a:p>
            <a:r>
              <a:rPr lang="cs-CZ" dirty="0"/>
              <a:t>Sběr a třídění informací o potřebách a možnostech společnosti</a:t>
            </a:r>
          </a:p>
          <a:p>
            <a:r>
              <a:rPr lang="cs-CZ" dirty="0"/>
              <a:t>Analýza informaci a tvorba vize</a:t>
            </a:r>
          </a:p>
          <a:p>
            <a:r>
              <a:rPr lang="cs-CZ" dirty="0"/>
              <a:t>Stylizace, prověřování vize</a:t>
            </a:r>
          </a:p>
          <a:p>
            <a:r>
              <a:rPr lang="cs-CZ" dirty="0"/>
              <a:t>Využití vize  </a:t>
            </a:r>
          </a:p>
        </p:txBody>
      </p:sp>
      <p:pic>
        <p:nvPicPr>
          <p:cNvPr id="1026" name="Picture 2" descr="Křivka propojující munulost - přítomnost - budouc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65" y="1812356"/>
            <a:ext cx="6808643" cy="48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0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645" y="539819"/>
            <a:ext cx="7729728" cy="1188720"/>
          </a:xfrm>
        </p:spPr>
        <p:txBody>
          <a:bodyPr/>
          <a:lstStyle/>
          <a:p>
            <a:r>
              <a:rPr lang="cs-CZ" dirty="0"/>
              <a:t>Zapojené státy do projektu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millennium-project.org/wp-content/uploads/2017/01/nodes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4" y="2262909"/>
            <a:ext cx="11489875" cy="43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9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27" y="452058"/>
            <a:ext cx="7729728" cy="1188720"/>
          </a:xfrm>
        </p:spPr>
        <p:txBody>
          <a:bodyPr/>
          <a:lstStyle/>
          <a:p>
            <a:r>
              <a:rPr lang="cs-CZ" dirty="0"/>
              <a:t>Projekt millennium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415309"/>
            <a:ext cx="10926618" cy="4442691"/>
          </a:xfrm>
        </p:spPr>
        <p:txBody>
          <a:bodyPr/>
          <a:lstStyle/>
          <a:p>
            <a:r>
              <a:rPr lang="cs-CZ" dirty="0"/>
              <a:t>Celosvětový projekt vytvořený v roce 1996 Americkou radou pro univerzitu OSN</a:t>
            </a:r>
          </a:p>
          <a:p>
            <a:r>
              <a:rPr lang="cs-CZ" dirty="0"/>
              <a:t>Od roku 2009 je plně nezávislým projektem s mnoha institucemi i jednotlivci po celém světě</a:t>
            </a:r>
          </a:p>
          <a:p>
            <a:r>
              <a:rPr lang="cs-CZ" altLang="cs-CZ" dirty="0"/>
              <a:t>Neziskový </a:t>
            </a:r>
            <a:r>
              <a:rPr lang="cs-CZ" altLang="cs-CZ" dirty="0">
                <a:solidFill>
                  <a:srgbClr val="222222"/>
                </a:solidFill>
              </a:rPr>
              <a:t>globální participativní výzkum futures think tank futuristů, vědců, podnikatelů a politiků v oblasti plánování, kteří pracují pro mezinárodní organizace, vlády, korporace, nevládní organizace a univerzity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r>
              <a:rPr lang="cs-CZ" dirty="0"/>
              <a:t>Dohromady shromažďuje a hodnotí myšlenky od více než 3 500 lidí</a:t>
            </a:r>
          </a:p>
          <a:p>
            <a:r>
              <a:rPr lang="cs-CZ" dirty="0"/>
              <a:t>Cílem je zlepšit vyhlídky / myšlení na naší budoucnost, to šířit prostřednictvím médií a dostávat zpět od společnosti zpětnou vazbu</a:t>
            </a:r>
          </a:p>
          <a:p>
            <a:r>
              <a:rPr lang="cs-CZ" altLang="cs-CZ" dirty="0">
                <a:solidFill>
                  <a:srgbClr val="222222"/>
                </a:solidFill>
              </a:rPr>
              <a:t>Jedenáct ze třinácti výročních zpráv o stavu budoucnosti byla společností Future Survey vybrána jako jedna z nejlepších ročníků o budoucnosti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dirty="0"/>
          </a:p>
          <a:p>
            <a:r>
              <a:rPr lang="cs-CZ" altLang="cs-CZ" dirty="0">
                <a:solidFill>
                  <a:srgbClr val="222222"/>
                </a:solidFill>
              </a:rPr>
              <a:t>Americký úřad pro energetiku jej vybral mezi 7 nejlepších předvídacích organizací na světě</a:t>
            </a:r>
          </a:p>
          <a:p>
            <a:endParaRPr lang="cs-CZ" altLang="cs-CZ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40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27" y="308911"/>
            <a:ext cx="7729728" cy="1188720"/>
          </a:xfrm>
        </p:spPr>
        <p:txBody>
          <a:bodyPr/>
          <a:lstStyle/>
          <a:p>
            <a:r>
              <a:rPr lang="cs-CZ" dirty="0"/>
              <a:t>15 globálních výzev světa</a:t>
            </a:r>
            <a:br>
              <a:rPr lang="cs-CZ" dirty="0"/>
            </a:br>
            <a:r>
              <a:rPr lang="cs-CZ" dirty="0"/>
              <a:t>projekt millennium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99" y="1856509"/>
            <a:ext cx="5185665" cy="4717962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1. Jak lze dosáhnout </a:t>
            </a:r>
            <a:r>
              <a:rPr lang="cs-CZ" sz="1600" b="1" dirty="0"/>
              <a:t>udržitelného rozvoje</a:t>
            </a:r>
            <a:r>
              <a:rPr lang="cs-CZ" sz="1600" dirty="0"/>
              <a:t> při řešení globální změny klimatu?</a:t>
            </a:r>
          </a:p>
          <a:p>
            <a:r>
              <a:rPr lang="cs-CZ" sz="1600" dirty="0"/>
              <a:t>2. Jak může mít každý dostatek </a:t>
            </a:r>
            <a:r>
              <a:rPr lang="cs-CZ" sz="1600" b="1" dirty="0"/>
              <a:t>čišté vody</a:t>
            </a:r>
            <a:r>
              <a:rPr lang="cs-CZ" sz="1600" dirty="0"/>
              <a:t>? </a:t>
            </a:r>
          </a:p>
          <a:p>
            <a:r>
              <a:rPr lang="cs-CZ" sz="1600" dirty="0"/>
              <a:t>3. Jak lze vyvážit </a:t>
            </a:r>
            <a:r>
              <a:rPr lang="cs-CZ" sz="1600" b="1" dirty="0"/>
              <a:t>populační růst </a:t>
            </a:r>
            <a:r>
              <a:rPr lang="cs-CZ" sz="1600" dirty="0"/>
              <a:t>a zdroje? </a:t>
            </a:r>
          </a:p>
          <a:p>
            <a:r>
              <a:rPr lang="cs-CZ" sz="1600" dirty="0"/>
              <a:t>4. Jak může </a:t>
            </a:r>
            <a:r>
              <a:rPr lang="cs-CZ" sz="1600" b="1" dirty="0"/>
              <a:t>demokracie </a:t>
            </a:r>
            <a:r>
              <a:rPr lang="cs-CZ" sz="1600" dirty="0"/>
              <a:t>vycházet z autoritářských režimů? </a:t>
            </a:r>
          </a:p>
          <a:p>
            <a:r>
              <a:rPr lang="cs-CZ" sz="1600" dirty="0"/>
              <a:t>5. Jak lze zlepšit rozhodování integrací zlepšeného </a:t>
            </a:r>
            <a:r>
              <a:rPr lang="cs-CZ" sz="1600" b="1" dirty="0"/>
              <a:t>globálního předvídání</a:t>
            </a:r>
            <a:r>
              <a:rPr lang="cs-CZ" sz="1600" dirty="0"/>
              <a:t>? </a:t>
            </a:r>
          </a:p>
          <a:p>
            <a:r>
              <a:rPr lang="cs-CZ" sz="1600" dirty="0"/>
              <a:t>6. </a:t>
            </a:r>
            <a:r>
              <a:rPr lang="cs-CZ" altLang="cs-CZ" sz="1600" dirty="0">
                <a:solidFill>
                  <a:srgbClr val="222222"/>
                </a:solidFill>
              </a:rPr>
              <a:t>Jak mohou globální </a:t>
            </a:r>
            <a:r>
              <a:rPr lang="cs-CZ" altLang="cs-CZ" sz="1600" b="1" dirty="0">
                <a:solidFill>
                  <a:srgbClr val="222222"/>
                </a:solidFill>
              </a:rPr>
              <a:t>informační a komunikační technologie </a:t>
            </a:r>
            <a:r>
              <a:rPr lang="cs-CZ" altLang="cs-CZ" sz="1600" dirty="0">
                <a:solidFill>
                  <a:srgbClr val="222222"/>
                </a:solidFill>
              </a:rPr>
              <a:t>fungovat pro každého?</a:t>
            </a:r>
          </a:p>
          <a:p>
            <a:r>
              <a:rPr lang="cs-CZ" sz="1600" dirty="0">
                <a:solidFill>
                  <a:srgbClr val="222222"/>
                </a:solidFill>
              </a:rPr>
              <a:t>7. Jak snížit </a:t>
            </a:r>
            <a:r>
              <a:rPr lang="cs-CZ" sz="1600" b="1" dirty="0">
                <a:solidFill>
                  <a:srgbClr val="222222"/>
                </a:solidFill>
              </a:rPr>
              <a:t>rozdíly mezi chudými a bohatými</a:t>
            </a:r>
            <a:r>
              <a:rPr lang="cs-CZ" sz="1600" dirty="0">
                <a:solidFill>
                  <a:srgbClr val="222222"/>
                </a:solidFill>
              </a:rPr>
              <a:t>?</a:t>
            </a:r>
          </a:p>
          <a:p>
            <a:r>
              <a:rPr lang="cs-CZ" sz="1600" dirty="0">
                <a:solidFill>
                  <a:srgbClr val="222222"/>
                </a:solidFill>
              </a:rPr>
              <a:t>8.  Jak </a:t>
            </a:r>
            <a:r>
              <a:rPr lang="cs-CZ" sz="1600" b="1" dirty="0">
                <a:solidFill>
                  <a:srgbClr val="222222"/>
                </a:solidFill>
              </a:rPr>
              <a:t>snížit hrozbu nových chorob </a:t>
            </a:r>
            <a:r>
              <a:rPr lang="cs-CZ" sz="1600" dirty="0">
                <a:solidFill>
                  <a:srgbClr val="222222"/>
                </a:solidFill>
              </a:rPr>
              <a:t>a imunitních mikroorganismů?</a:t>
            </a:r>
          </a:p>
          <a:p>
            <a:r>
              <a:rPr lang="cs-CZ" sz="1600" dirty="0"/>
              <a:t>9. Jak může </a:t>
            </a:r>
            <a:r>
              <a:rPr lang="cs-CZ" sz="1600" b="1" dirty="0"/>
              <a:t>vzdělávání </a:t>
            </a:r>
            <a:r>
              <a:rPr lang="cs-CZ" sz="1600" dirty="0"/>
              <a:t>učinit lidstvo </a:t>
            </a:r>
            <a:r>
              <a:rPr lang="cs-CZ" altLang="cs-CZ" sz="1600" dirty="0">
                <a:solidFill>
                  <a:srgbClr val="222222"/>
                </a:solidFill>
              </a:rPr>
              <a:t>dostatečně moudrým, aby vyřešilo své globální výzvy?</a:t>
            </a:r>
          </a:p>
          <a:p>
            <a:endParaRPr lang="cs-CZ" sz="1600" dirty="0">
              <a:solidFill>
                <a:srgbClr val="22222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0508" y="1662545"/>
            <a:ext cx="5163127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16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10. Jak </a:t>
            </a:r>
            <a:r>
              <a:rPr lang="cs-CZ" altLang="cs-CZ" sz="1600" b="1" dirty="0">
                <a:solidFill>
                  <a:srgbClr val="222222"/>
                </a:solidFill>
              </a:rPr>
              <a:t>omezit etnické konflikty</a:t>
            </a:r>
            <a:r>
              <a:rPr lang="cs-CZ" altLang="cs-CZ" sz="1600" dirty="0">
                <a:solidFill>
                  <a:srgbClr val="222222"/>
                </a:solidFill>
              </a:rPr>
              <a:t>, terorismus a použití zbraní hromadného ničení?</a:t>
            </a:r>
            <a:r>
              <a:rPr lang="cs-CZ" alt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11. </a:t>
            </a:r>
            <a:r>
              <a:rPr lang="cs-CZ" altLang="cs-CZ" sz="1600" dirty="0">
                <a:solidFill>
                  <a:srgbClr val="222222"/>
                </a:solidFill>
              </a:rPr>
              <a:t>Jak může </a:t>
            </a:r>
            <a:r>
              <a:rPr lang="cs-CZ" altLang="cs-CZ" sz="1600" b="1" dirty="0">
                <a:solidFill>
                  <a:srgbClr val="222222"/>
                </a:solidFill>
              </a:rPr>
              <a:t>změna stavu žen </a:t>
            </a:r>
            <a:r>
              <a:rPr lang="cs-CZ" altLang="cs-CZ" sz="1600" dirty="0">
                <a:solidFill>
                  <a:srgbClr val="222222"/>
                </a:solidFill>
              </a:rPr>
              <a:t>pomoci zlepšit stav člověka?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12. </a:t>
            </a:r>
            <a:r>
              <a:rPr lang="cs-CZ" altLang="cs-CZ" sz="1600" dirty="0">
                <a:solidFill>
                  <a:srgbClr val="222222"/>
                </a:solidFill>
              </a:rPr>
              <a:t>Jak lze zabránit tomu, aby se </a:t>
            </a:r>
            <a:r>
              <a:rPr lang="cs-CZ" altLang="cs-CZ" sz="1600" b="1" dirty="0">
                <a:solidFill>
                  <a:srgbClr val="222222"/>
                </a:solidFill>
              </a:rPr>
              <a:t>nadnárodní sítě organizovaného zločinu </a:t>
            </a:r>
            <a:r>
              <a:rPr lang="cs-CZ" altLang="cs-CZ" sz="1600" dirty="0">
                <a:solidFill>
                  <a:srgbClr val="222222"/>
                </a:solidFill>
              </a:rPr>
              <a:t>staly silnějšími globálními podniky?</a:t>
            </a:r>
            <a:r>
              <a:rPr lang="cs-CZ" alt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13. </a:t>
            </a:r>
            <a:r>
              <a:rPr lang="cs-CZ" altLang="cs-CZ" sz="1600" dirty="0">
                <a:solidFill>
                  <a:srgbClr val="222222"/>
                </a:solidFill>
              </a:rPr>
              <a:t>Jak lze bezpečně uspokojit rostoucí </a:t>
            </a:r>
            <a:r>
              <a:rPr lang="cs-CZ" altLang="cs-CZ" sz="1600" b="1" dirty="0">
                <a:solidFill>
                  <a:srgbClr val="222222"/>
                </a:solidFill>
              </a:rPr>
              <a:t>energetické požadavky?</a:t>
            </a:r>
            <a:r>
              <a:rPr lang="cs-CZ" alt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14. </a:t>
            </a:r>
            <a:r>
              <a:rPr lang="cs-CZ" altLang="cs-CZ" sz="1600" dirty="0">
                <a:solidFill>
                  <a:srgbClr val="222222"/>
                </a:solidFill>
              </a:rPr>
              <a:t>Jak lze </a:t>
            </a:r>
            <a:r>
              <a:rPr lang="cs-CZ" altLang="cs-CZ" sz="1600" b="1" dirty="0">
                <a:solidFill>
                  <a:srgbClr val="222222"/>
                </a:solidFill>
              </a:rPr>
              <a:t>urychlit vědecké a technologické průlomy </a:t>
            </a:r>
            <a:r>
              <a:rPr lang="cs-CZ" altLang="cs-CZ" sz="1600" dirty="0">
                <a:solidFill>
                  <a:srgbClr val="222222"/>
                </a:solidFill>
              </a:rPr>
              <a:t>ke zlepšení lidského stavu?</a:t>
            </a:r>
            <a:r>
              <a:rPr lang="cs-CZ" alt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15. </a:t>
            </a:r>
            <a:r>
              <a:rPr lang="cs-CZ" altLang="cs-CZ" sz="1600" dirty="0">
                <a:solidFill>
                  <a:srgbClr val="222222"/>
                </a:solidFill>
              </a:rPr>
              <a:t>Jak lze </a:t>
            </a:r>
            <a:r>
              <a:rPr lang="cs-CZ" altLang="cs-CZ" sz="1600" b="1" dirty="0">
                <a:solidFill>
                  <a:srgbClr val="222222"/>
                </a:solidFill>
              </a:rPr>
              <a:t>etické úvahy </a:t>
            </a:r>
            <a:r>
              <a:rPr lang="cs-CZ" altLang="cs-CZ" sz="1600" dirty="0">
                <a:solidFill>
                  <a:srgbClr val="222222"/>
                </a:solidFill>
              </a:rPr>
              <a:t>rutinněji začlenit do globálních rozhodnutí?</a:t>
            </a:r>
            <a:r>
              <a:rPr lang="cs-CZ" altLang="cs-CZ" sz="1600" dirty="0"/>
              <a:t> </a:t>
            </a:r>
          </a:p>
          <a:p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</a:endParaRPr>
          </a:p>
          <a:p>
            <a:endParaRPr lang="cs-CZ" altLang="cs-CZ" sz="1100" dirty="0">
              <a:latin typeface="Arial" panose="020B0604020202020204" pitchFamily="34" charset="0"/>
            </a:endParaRPr>
          </a:p>
          <a:p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639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1892</TotalTime>
  <Words>1904</Words>
  <Application>Microsoft Office PowerPoint</Application>
  <PresentationFormat>Širokoúhlá obrazovka</PresentationFormat>
  <Paragraphs>175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Parcel</vt:lpstr>
      <vt:lpstr>Jerome C. Glenn</vt:lpstr>
      <vt:lpstr>KDO JE Jerome C. Glenn ?  </vt:lpstr>
      <vt:lpstr>KDO JE Jerome C. Glenn ?</vt:lpstr>
      <vt:lpstr>FUTUROLOGIE </vt:lpstr>
      <vt:lpstr>Druhy futurologických vizí </vt:lpstr>
      <vt:lpstr>TVORBA FUTUROLOGICKÉ VIZE </vt:lpstr>
      <vt:lpstr>Zapojené státy do projektu</vt:lpstr>
      <vt:lpstr>Projekt millennium </vt:lpstr>
      <vt:lpstr>15 globálních výzev světa projekt millennium</vt:lpstr>
      <vt:lpstr>15 globálních výzev světa</vt:lpstr>
      <vt:lpstr>GLOBÁLNÍ ZPRAVODAJSKÝ SYSTÉM O BUDOUCNOSTI</vt:lpstr>
      <vt:lpstr>Princip Kolektivní inteligence </vt:lpstr>
      <vt:lpstr>Scénáře a akce 2050</vt:lpstr>
      <vt:lpstr>INDEX STAVU BUDOUCNOSTI</vt:lpstr>
      <vt:lpstr>PUBLIKACE</vt:lpstr>
      <vt:lpstr>NEJLEPŠÍ FUTUROLOG NA SVĚTĚ  ray kurzweil</vt:lpstr>
      <vt:lpstr>Jeho predikce za posledních 25 let</vt:lpstr>
      <vt:lpstr>Predikce pro 21.století</vt:lpstr>
      <vt:lpstr>ZAJÍMAVÝ ČLÁNEK</vt:lpstr>
      <vt:lpstr>zdroje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Jerome C. Glenn</dc:title>
  <dc:creator>Daria Neluš</dc:creator>
  <cp:lastModifiedBy>BoS</cp:lastModifiedBy>
  <cp:revision>46</cp:revision>
  <dcterms:created xsi:type="dcterms:W3CDTF">2020-03-17T14:33:27Z</dcterms:created>
  <dcterms:modified xsi:type="dcterms:W3CDTF">2020-11-17T14:58:37Z</dcterms:modified>
</cp:coreProperties>
</file>