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0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068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37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65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0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9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85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58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2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89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03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7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08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3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5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7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C2BE99-9B79-435E-ABA2-6C1BA2F8F12B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1036-E7BE-4767-A545-D8BA984F26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99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.ihned.cz/c1-66636570-lidstvo-poprve-pohledlo-na-jev-ktery-umoznuje-teleportaci-a-rika-ze-vsichni-a-vsechno-je-propojene" TargetMode="External"/><Relationship Id="rId3" Type="http://schemas.openxmlformats.org/officeDocument/2006/relationships/hyperlink" Target="https://cs.wikipedia.org/wiki/Arthur_Charles_Clarke" TargetMode="External"/><Relationship Id="rId7" Type="http://schemas.openxmlformats.org/officeDocument/2006/relationships/hyperlink" Target="https://cs.wikipedia.org/wiki/Warp_pohon" TargetMode="External"/><Relationship Id="rId2" Type="http://schemas.openxmlformats.org/officeDocument/2006/relationships/hyperlink" Target="https://magazin.aktualne.cz/expert-jules-verne-predvidal-minimum-vynalezu-je-to-mytus/r~b60cd27cd78011e48da50025900fea0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ional-geographic.cz/clanky/nadsvetelny-warp-pohon-je-mozny-nasa-uz-na-nem-pracuje.html" TargetMode="External"/><Relationship Id="rId5" Type="http://schemas.openxmlformats.org/officeDocument/2006/relationships/hyperlink" Target="https://cs.wikipedia.org/wiki/Star_Trek:_Discovery" TargetMode="External"/><Relationship Id="rId10" Type="http://schemas.openxmlformats.org/officeDocument/2006/relationships/hyperlink" Target="https://ihned.cz/?m=authors&amp;article%5baut_id%5d=18653950" TargetMode="External"/><Relationship Id="rId4" Type="http://schemas.openxmlformats.org/officeDocument/2006/relationships/hyperlink" Target="https://cs.wikipedia.org/wiki/Stanis%C5%82aw_Lem" TargetMode="External"/><Relationship Id="rId9" Type="http://schemas.openxmlformats.org/officeDocument/2006/relationships/hyperlink" Target="https://archiv.ihned.cz/c1-66652930-zijeme-v-simulaci-myslenka-drazdi-vedce-i-laiky-kteri-na-jeji-vyzkum-poslali-skoro-ctvrt-milionu-dola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Science_fic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A048D-A331-4300-A580-23FECCBC8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/>
              <a:t>Prognózy</a:t>
            </a:r>
            <a:br>
              <a:rPr lang="cs-CZ" dirty="0"/>
            </a:br>
            <a:r>
              <a:rPr lang="cs-CZ" dirty="0"/>
              <a:t>v Sci-fi literatuře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8269C7-9EB9-4433-A239-CE14BD5E8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3730" y="5772525"/>
            <a:ext cx="3366052" cy="579783"/>
          </a:xfrm>
        </p:spPr>
        <p:txBody>
          <a:bodyPr/>
          <a:lstStyle/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0304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E387A-529D-420F-9268-0D300183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díla a vynálezy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05016-A31B-4B61-8529-705D5F3E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Fonotelefot</a:t>
            </a:r>
            <a:r>
              <a:rPr lang="cs-CZ" dirty="0"/>
              <a:t>-Ve XXIX. století – Den amerického novináře v roce 2882    -Předchůdce videohovorů nebo </a:t>
            </a:r>
            <a:r>
              <a:rPr lang="cs-CZ" dirty="0" err="1"/>
              <a:t>Skypu</a:t>
            </a:r>
            <a:endParaRPr lang="cs-CZ" dirty="0"/>
          </a:p>
          <a:p>
            <a:r>
              <a:rPr lang="cs-CZ" dirty="0"/>
              <a:t>Vrtulník-Robur Dobyvatel </a:t>
            </a:r>
          </a:p>
          <a:p>
            <a:r>
              <a:rPr lang="cs-CZ" dirty="0"/>
              <a:t>Ponorka-Dvacet tisíc mil pod mořem</a:t>
            </a:r>
          </a:p>
          <a:p>
            <a:pPr fontAlgn="base"/>
            <a:r>
              <a:rPr lang="cs-CZ" dirty="0"/>
              <a:t>Televizní zpravodajství-Ve XXIX. století – Den amerického novináře v roce 2882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9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E0B88-9489-48B3-9305-F6C3562D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900"/>
              <a:t>Arthur Charles </a:t>
            </a:r>
            <a:r>
              <a:rPr lang="cs-CZ" sz="3900" err="1"/>
              <a:t>Clarke</a:t>
            </a:r>
            <a:br>
              <a:rPr lang="cs-CZ" sz="3900" b="1"/>
            </a:br>
            <a:endParaRPr lang="cs-CZ" sz="39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DB4EE-3431-49E1-A23F-0E43A0C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cs-CZ" dirty="0"/>
              <a:t>16.12.1917 </a:t>
            </a:r>
            <a:r>
              <a:rPr lang="cs-CZ" dirty="0" err="1"/>
              <a:t>Minehead</a:t>
            </a:r>
            <a:r>
              <a:rPr lang="cs-CZ" dirty="0"/>
              <a:t>, Spojené království-19.3.2008 Kolombo, Srí Lanka </a:t>
            </a:r>
          </a:p>
          <a:p>
            <a:r>
              <a:rPr lang="cs-CZ" dirty="0"/>
              <a:t>Autor science fiction a vynálezce </a:t>
            </a:r>
          </a:p>
          <a:p>
            <a:r>
              <a:rPr lang="cs-CZ" dirty="0"/>
              <a:t>Společně s Robertem </a:t>
            </a:r>
            <a:r>
              <a:rPr lang="cs-CZ" dirty="0" err="1"/>
              <a:t>Heinleinem</a:t>
            </a:r>
            <a:r>
              <a:rPr lang="cs-CZ" dirty="0"/>
              <a:t> a Isaacem </a:t>
            </a:r>
            <a:r>
              <a:rPr lang="cs-CZ" dirty="0" err="1"/>
              <a:t>Asimovem</a:t>
            </a:r>
            <a:r>
              <a:rPr lang="cs-CZ" dirty="0"/>
              <a:t> byli nazýváni „Velkou trojkou science fiction“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51547B-A1EA-4AAC-9F87-2D7385F21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6903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52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19A13-432F-4848-810B-FE3BD451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vynálezy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E2CF4-E7DE-4A7B-B470-BE6817CF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malý teleskop</a:t>
            </a:r>
          </a:p>
          <a:p>
            <a:r>
              <a:rPr lang="cs-CZ" dirty="0" err="1"/>
              <a:t>Fotofon</a:t>
            </a:r>
            <a:r>
              <a:rPr lang="cs-CZ" dirty="0"/>
              <a:t> </a:t>
            </a:r>
          </a:p>
          <a:p>
            <a:r>
              <a:rPr lang="cs-CZ" dirty="0"/>
              <a:t>Po gymnáziu-profesionální spisovatel (první články o Sluneční soustavě a letu raketou na Měsíc)</a:t>
            </a:r>
          </a:p>
          <a:p>
            <a:r>
              <a:rPr lang="cs-CZ" dirty="0"/>
              <a:t>1945- celosvětový příjem televizního signálu </a:t>
            </a:r>
          </a:p>
          <a:p>
            <a:r>
              <a:rPr lang="cs-CZ" dirty="0"/>
              <a:t>Vynálezce principu telekomunikační družice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58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0421F-F504-4939-8CD4-2265E0C2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527"/>
            <a:ext cx="10515600" cy="3057638"/>
          </a:xfrm>
        </p:spPr>
        <p:txBody>
          <a:bodyPr/>
          <a:lstStyle/>
          <a:p>
            <a:pPr algn="ctr"/>
            <a:r>
              <a:rPr lang="cs-CZ" dirty="0"/>
              <a:t>Literární díla</a:t>
            </a:r>
          </a:p>
        </p:txBody>
      </p:sp>
    </p:spTree>
    <p:extLst>
      <p:ext uri="{BB962C8B-B14F-4D97-AF65-F5344CB8AC3E}">
        <p14:creationId xmlns:p14="http://schemas.microsoft.com/office/powerpoint/2010/main" val="276179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2565362-5F93-47E6-BF26-02B3BFB2C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10278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DBF407-8854-487D-90BB-DB1A8188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/>
              <a:t>2001:Vesmírná odysea</a:t>
            </a:r>
            <a:endParaRPr lang="cs-CZ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9591F-CA83-49F3-A746-CB623977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cs-CZ" dirty="0"/>
              <a:t>Vize dalšího vývoje lidstva </a:t>
            </a:r>
          </a:p>
          <a:p>
            <a:r>
              <a:rPr lang="cs-CZ" dirty="0"/>
              <a:t>Kontakty s jinou inteligencí </a:t>
            </a:r>
          </a:p>
          <a:p>
            <a:r>
              <a:rPr lang="cs-CZ" dirty="0"/>
              <a:t>Pátrání po smyslu expanze do vesmíru </a:t>
            </a:r>
          </a:p>
        </p:txBody>
      </p:sp>
    </p:spTree>
    <p:extLst>
      <p:ext uri="{BB962C8B-B14F-4D97-AF65-F5344CB8AC3E}">
        <p14:creationId xmlns:p14="http://schemas.microsoft.com/office/powerpoint/2010/main" val="379707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62A7C-FFDF-4ADA-B937-34F011E4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Setkání s </a:t>
            </a:r>
            <a:r>
              <a:rPr lang="cs-CZ" dirty="0" err="1"/>
              <a:t>Rámou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6CB52-9BD8-415D-8137-3C3068C7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cs-CZ" dirty="0"/>
              <a:t>Vědeckofantastický román</a:t>
            </a:r>
          </a:p>
          <a:p>
            <a:r>
              <a:rPr lang="cs-CZ" dirty="0"/>
              <a:t>Rok 2131</a:t>
            </a:r>
          </a:p>
          <a:p>
            <a:r>
              <a:rPr lang="cs-CZ" dirty="0"/>
              <a:t>Průzkum vesmírného objektu  </a:t>
            </a:r>
            <a:r>
              <a:rPr lang="cs-CZ" dirty="0" err="1"/>
              <a:t>Ráma</a:t>
            </a:r>
            <a:endParaRPr lang="cs-CZ" dirty="0"/>
          </a:p>
          <a:p>
            <a:r>
              <a:rPr lang="cs-CZ" dirty="0"/>
              <a:t>Oceněn cenou Hugo, cenou </a:t>
            </a:r>
            <a:r>
              <a:rPr lang="cs-CZ" dirty="0" err="1"/>
              <a:t>Locus</a:t>
            </a:r>
            <a:r>
              <a:rPr lang="cs-CZ" dirty="0"/>
              <a:t>, cenou Jupiter, cenou Campbell a cenou Nebula v kategorii nejlepší román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D6B67F-1EF6-481F-AD50-B5A6B22E1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9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6EC91-F15C-4837-940C-E0DE3446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Předpoklady, které se staly skutečností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E02E4-2C3D-48CF-9EFE-8CA52022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přes klávesnice propojené s obrazovkou </a:t>
            </a:r>
          </a:p>
          <a:p>
            <a:r>
              <a:rPr lang="cs-CZ" dirty="0"/>
              <a:t>Komunikace pomocí videohovorů </a:t>
            </a:r>
          </a:p>
          <a:p>
            <a:r>
              <a:rPr lang="cs-CZ" dirty="0"/>
              <a:t>Věřil v síť, na které se propojí znalosti lidstva, které si na ní bude vyměňovat informace i obrázky</a:t>
            </a:r>
          </a:p>
          <a:p>
            <a:r>
              <a:rPr lang="cs-CZ" dirty="0"/>
              <a:t>Elektronické dopisy</a:t>
            </a:r>
          </a:p>
          <a:p>
            <a:r>
              <a:rPr lang="cs-CZ" dirty="0"/>
              <a:t>Miniaturizace telefonů</a:t>
            </a:r>
          </a:p>
          <a:p>
            <a:r>
              <a:rPr lang="cs-CZ" dirty="0"/>
              <a:t>Hodinky používané ke komunikaci</a:t>
            </a:r>
          </a:p>
        </p:txBody>
      </p:sp>
    </p:spTree>
    <p:extLst>
      <p:ext uri="{BB962C8B-B14F-4D97-AF65-F5344CB8AC3E}">
        <p14:creationId xmlns:p14="http://schemas.microsoft.com/office/powerpoint/2010/main" val="356465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85EF2-2526-4D9C-BAD1-EB60A59C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7CF39-2756-4948-B912-29190446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Rytířský titul </a:t>
            </a:r>
          </a:p>
          <a:p>
            <a:r>
              <a:rPr lang="cs-CZ" dirty="0"/>
              <a:t>1962 navržen na cenu UNESCO: </a:t>
            </a:r>
            <a:r>
              <a:rPr lang="cs-CZ" dirty="0" err="1"/>
              <a:t>Kalingovu</a:t>
            </a:r>
            <a:r>
              <a:rPr lang="cs-CZ" dirty="0"/>
              <a:t> cenu za popularizaci vědy</a:t>
            </a:r>
          </a:p>
          <a:p>
            <a:r>
              <a:rPr lang="cs-CZ" dirty="0"/>
              <a:t>1985 mu byl udělen titul velemistra sci-fi</a:t>
            </a:r>
          </a:p>
          <a:p>
            <a:r>
              <a:rPr lang="cs-CZ" dirty="0"/>
              <a:t>1986 založil cenu </a:t>
            </a:r>
            <a:r>
              <a:rPr lang="cs-CZ" dirty="0" err="1"/>
              <a:t>Artuha</a:t>
            </a:r>
            <a:r>
              <a:rPr lang="cs-CZ" dirty="0"/>
              <a:t> C. Clarka</a:t>
            </a:r>
          </a:p>
        </p:txBody>
      </p:sp>
    </p:spTree>
    <p:extLst>
      <p:ext uri="{BB962C8B-B14F-4D97-AF65-F5344CB8AC3E}">
        <p14:creationId xmlns:p14="http://schemas.microsoft.com/office/powerpoint/2010/main" val="230716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47997-CEFB-4A85-A6F6-A272F5C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Stanisław Lem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61872-1A16-471D-BFFB-B32516BB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12.9.1921 Lvov -27.3.2006 Krakov </a:t>
            </a:r>
          </a:p>
          <a:p>
            <a:r>
              <a:rPr lang="cs-CZ" dirty="0"/>
              <a:t>Polský spisovatel, filozof, lékař, futurolog a satirik </a:t>
            </a:r>
          </a:p>
          <a:p>
            <a:r>
              <a:rPr lang="cs-CZ" dirty="0"/>
              <a:t>První literární díla ve 12 letech</a:t>
            </a:r>
          </a:p>
          <a:p>
            <a:r>
              <a:rPr lang="cs-CZ" dirty="0"/>
              <a:t>Vytvářel vlastní legitimace-</a:t>
            </a:r>
            <a:r>
              <a:rPr lang="en-US" dirty="0"/>
              <a:t>&gt;</a:t>
            </a:r>
            <a:r>
              <a:rPr lang="cs-CZ" dirty="0"/>
              <a:t>vědeckofantastická tvorba</a:t>
            </a:r>
          </a:p>
          <a:p>
            <a:r>
              <a:rPr lang="cs-CZ" dirty="0"/>
              <a:t>1946 první novela Marťan</a:t>
            </a:r>
          </a:p>
          <a:p>
            <a:r>
              <a:rPr lang="cs-CZ" dirty="0"/>
              <a:t>Zájem o kybernetiku-</a:t>
            </a:r>
            <a:r>
              <a:rPr lang="en-US" dirty="0"/>
              <a:t>&gt;</a:t>
            </a:r>
            <a:r>
              <a:rPr lang="cs-CZ" i="1" dirty="0"/>
              <a:t>Dialogy o atomovém zmrtvýchvstání, teorii nemožnosti, filosofických přínosech kanibalismu, smutku ve zkumavce, kybernetické psychoanalýze, elektrické reinkarnaci duší, zpětných vazbách evoluce, kybernetické eschatologii, charakteru elektrických sítí, falešnosti </a:t>
            </a:r>
            <a:r>
              <a:rPr lang="cs-CZ" i="1" dirty="0" err="1"/>
              <a:t>elektromozků</a:t>
            </a:r>
            <a:r>
              <a:rPr lang="cs-CZ" i="1" dirty="0"/>
              <a:t>, věčném životě v bedně, konstruování géniů, epilepsii kapitalismu, řídících strojích, projektování společenských systémů od Stanisława </a:t>
            </a:r>
            <a:r>
              <a:rPr lang="cs-CZ" i="1" dirty="0" err="1"/>
              <a:t>Lema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2DF719-0BD6-4BC5-AF5A-38AEF18FE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07" y="609601"/>
            <a:ext cx="2440678" cy="33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7513E-F57E-4920-A98C-450BE0BC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869AF-5AFD-40C8-B373-4C17C3C0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Astronauti</a:t>
            </a:r>
          </a:p>
          <a:p>
            <a:pPr marL="0" indent="0">
              <a:buNone/>
            </a:pPr>
            <a:r>
              <a:rPr lang="cs-CZ" dirty="0"/>
              <a:t>-reakce na absenci literární odezvy na nové technologické pokroky např. atomové energie a raketová technika </a:t>
            </a:r>
          </a:p>
          <a:p>
            <a:r>
              <a:rPr lang="cs-CZ" dirty="0"/>
              <a:t>Marťan</a:t>
            </a:r>
          </a:p>
          <a:p>
            <a:pPr marL="0" indent="0">
              <a:buNone/>
            </a:pPr>
            <a:r>
              <a:rPr lang="cs-CZ" dirty="0"/>
              <a:t>-téma přistání mimozemského návštěvníka z Marsu</a:t>
            </a:r>
          </a:p>
          <a:p>
            <a:pPr marL="0" indent="0">
              <a:buNone/>
            </a:pPr>
            <a:r>
              <a:rPr lang="cs-CZ" dirty="0"/>
              <a:t>- absolutní odlišnost mimozemské technologie a nemožnost vzájemné komunikace</a:t>
            </a:r>
          </a:p>
          <a:p>
            <a:r>
              <a:rPr lang="cs-CZ" dirty="0"/>
              <a:t>Návrat z hvězd </a:t>
            </a:r>
          </a:p>
          <a:p>
            <a:pPr marL="0" indent="0">
              <a:buNone/>
            </a:pPr>
            <a:r>
              <a:rPr lang="cs-CZ" dirty="0"/>
              <a:t>-technický pokrok vedoucí k degeneraci lidstva </a:t>
            </a:r>
          </a:p>
          <a:p>
            <a:pPr marL="0" indent="0">
              <a:buNone/>
            </a:pPr>
            <a:r>
              <a:rPr lang="cs-CZ" dirty="0"/>
              <a:t>-zařízení „</a:t>
            </a:r>
            <a:r>
              <a:rPr lang="cs-CZ" dirty="0" err="1"/>
              <a:t>opton</a:t>
            </a:r>
            <a:r>
              <a:rPr lang="cs-CZ" dirty="0"/>
              <a:t>“-</a:t>
            </a:r>
            <a:r>
              <a:rPr lang="en-US" dirty="0"/>
              <a:t>&gt;</a:t>
            </a:r>
            <a:r>
              <a:rPr lang="cs-CZ" dirty="0" err="1"/>
              <a:t>dnení</a:t>
            </a:r>
            <a:r>
              <a:rPr lang="cs-CZ" dirty="0"/>
              <a:t> čtečky elektronických knih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96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72C21-3A56-423A-B6E5-FB6CB661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Jules</a:t>
            </a:r>
            <a:r>
              <a:rPr lang="cs-CZ" dirty="0"/>
              <a:t> Verne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BC14E-03ED-4F0F-82ED-0CEE5174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Francouzský spisovatel </a:t>
            </a:r>
          </a:p>
          <a:p>
            <a:r>
              <a:rPr lang="cs-CZ" dirty="0"/>
              <a:t>8.2.1828 Nantes-24.3.1905 Amiens</a:t>
            </a:r>
          </a:p>
          <a:p>
            <a:r>
              <a:rPr lang="cs-CZ" dirty="0"/>
              <a:t>Považován za jednoho ze zakladatelů žánru vědeckofantastické literatury</a:t>
            </a:r>
          </a:p>
          <a:p>
            <a:r>
              <a:rPr lang="cs-CZ" dirty="0"/>
              <a:t>Synonymem člověka, jenž předvídal desítky, ne-li stovky vynálezů z budoucího věku, tedy technologie, které se budou realizovat v dalších desítkách let</a:t>
            </a:r>
          </a:p>
          <a:p>
            <a:r>
              <a:rPr lang="cs-CZ" dirty="0"/>
              <a:t>Je po něm pojmenován kráter </a:t>
            </a:r>
            <a:r>
              <a:rPr lang="cs-CZ" dirty="0" err="1"/>
              <a:t>Jules</a:t>
            </a:r>
            <a:r>
              <a:rPr lang="cs-CZ" dirty="0"/>
              <a:t> Verne na odvrácené straně Měsíce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C2AD0A-8B8A-4E28-983C-A263D4B40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65" y="0"/>
            <a:ext cx="2250735" cy="3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FA74B-6C90-46A3-90D1-B711B8DC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 err="1"/>
              <a:t>Warp</a:t>
            </a:r>
            <a:r>
              <a:rPr lang="cs-CZ" dirty="0"/>
              <a:t> pohon-Star </a:t>
            </a:r>
            <a:r>
              <a:rPr lang="cs-CZ" dirty="0" err="1"/>
              <a:t>Trek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838EE-B1E2-40D6-8C95-D97A8A4A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cs-CZ" dirty="0"/>
              <a:t>Star </a:t>
            </a:r>
            <a:r>
              <a:rPr lang="cs-CZ" dirty="0" err="1"/>
              <a:t>Trek</a:t>
            </a:r>
            <a:r>
              <a:rPr lang="cs-CZ" dirty="0"/>
              <a:t>: Discovery-rok 2256, převratný typ pohonu hvězdné lodi Discovery </a:t>
            </a:r>
          </a:p>
          <a:p>
            <a:r>
              <a:rPr lang="cs-CZ" dirty="0"/>
              <a:t>Fiktivní technologie vesmírných lodí</a:t>
            </a:r>
          </a:p>
          <a:p>
            <a:r>
              <a:rPr lang="cs-CZ" dirty="0"/>
              <a:t>Pro cestování nadsvětelnou rychlostí</a:t>
            </a:r>
          </a:p>
          <a:p>
            <a:r>
              <a:rPr lang="cs-CZ" dirty="0"/>
              <a:t>Nejdůležitější vynález každé vesmírné civilizace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3D81CB-997B-4B29-9D0B-4F732F344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14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4D7B0-7DC2-45D7-808F-DDA5F321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Složení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1DDC9-E13F-43CE-AB1A-89FDD3E5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803129" cy="4196185"/>
          </a:xfrm>
        </p:spPr>
        <p:txBody>
          <a:bodyPr>
            <a:normAutofit/>
          </a:bodyPr>
          <a:lstStyle/>
          <a:p>
            <a:r>
              <a:rPr lang="cs-CZ" dirty="0" err="1"/>
              <a:t>Warp</a:t>
            </a:r>
            <a:r>
              <a:rPr lang="cs-CZ" dirty="0"/>
              <a:t> jádro</a:t>
            </a:r>
          </a:p>
          <a:p>
            <a:pPr marL="0" indent="0">
              <a:buNone/>
            </a:pPr>
            <a:r>
              <a:rPr lang="cs-CZ" dirty="0"/>
              <a:t>       -k napájení vesmírných lodí  </a:t>
            </a:r>
          </a:p>
          <a:p>
            <a:r>
              <a:rPr lang="cs-CZ" dirty="0" err="1"/>
              <a:t>Warp</a:t>
            </a:r>
            <a:r>
              <a:rPr lang="cs-CZ" dirty="0"/>
              <a:t> gondoly </a:t>
            </a:r>
          </a:p>
          <a:p>
            <a:pPr marL="0" indent="0">
              <a:buNone/>
            </a:pPr>
            <a:r>
              <a:rPr lang="cs-CZ" dirty="0"/>
              <a:t>      -umožňují cestovat nadsvětelnou rychlostí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196B02-D6CD-49D9-A65E-F5998ED1F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1386" b="-2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61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80AE9-3170-46D9-A83E-AFFF269F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Warp</a:t>
            </a:r>
            <a:r>
              <a:rPr lang="cs-CZ" dirty="0"/>
              <a:t> pohon-současnost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7D391-91D5-4DE7-A33A-CE44618D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na prvním </a:t>
            </a:r>
            <a:r>
              <a:rPr lang="cs-CZ" dirty="0" err="1"/>
              <a:t>warpovém</a:t>
            </a:r>
            <a:r>
              <a:rPr lang="cs-CZ" dirty="0"/>
              <a:t> poli </a:t>
            </a:r>
          </a:p>
          <a:p>
            <a:r>
              <a:rPr lang="cs-CZ" dirty="0"/>
              <a:t>Jak chce NASA létat rychleji než světlo?</a:t>
            </a:r>
          </a:p>
          <a:p>
            <a:r>
              <a:rPr lang="cs-CZ" dirty="0"/>
              <a:t>Kosmická loď v bublině </a:t>
            </a:r>
          </a:p>
          <a:p>
            <a:r>
              <a:rPr lang="cs-CZ" dirty="0"/>
              <a:t>V praxi se však ještě lidstvo k </a:t>
            </a:r>
            <a:r>
              <a:rPr lang="cs-CZ" dirty="0" err="1"/>
              <a:t>warpovému</a:t>
            </a:r>
            <a:r>
              <a:rPr lang="cs-CZ" dirty="0"/>
              <a:t> motoru ani vzdáleně nepřiblížilo</a:t>
            </a:r>
          </a:p>
          <a:p>
            <a:r>
              <a:rPr lang="cs-CZ" dirty="0"/>
              <a:t>Herold </a:t>
            </a:r>
            <a:r>
              <a:rPr lang="cs-CZ" dirty="0" err="1"/>
              <a:t>White</a:t>
            </a:r>
            <a:r>
              <a:rPr lang="cs-CZ" dirty="0"/>
              <a:t>- NASA konference, pokus o vytvoření </a:t>
            </a:r>
            <a:r>
              <a:rPr lang="cs-CZ" dirty="0" err="1"/>
              <a:t>warpových</a:t>
            </a:r>
            <a:r>
              <a:rPr lang="cs-CZ" dirty="0"/>
              <a:t> bublin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89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807CA91-8F89-452C-BEE4-72723E6B7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CD51B1-0907-4C9D-8EE7-30A943FA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/>
              <a:t>Teleportace 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E0E50-94E1-421C-A94F-E75A927C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cs-CZ"/>
              <a:t>Umožňuje kvantové provázání </a:t>
            </a:r>
          </a:p>
          <a:p>
            <a:r>
              <a:rPr lang="cs-CZ"/>
              <a:t>Nikdy nelze o částici zjisti všechny potřebné informace-princip neurčitosti</a:t>
            </a:r>
          </a:p>
          <a:p>
            <a:r>
              <a:rPr lang="cs-CZ"/>
              <a:t>První experimenty od roku 1997</a:t>
            </a:r>
          </a:p>
          <a:p>
            <a:r>
              <a:rPr lang="cs-CZ"/>
              <a:t>Problémy- nelze teleportovat rychlostí přesahující rychlost světla</a:t>
            </a:r>
          </a:p>
          <a:p>
            <a:pPr marL="0" indent="0">
              <a:buNone/>
            </a:pPr>
            <a:r>
              <a:rPr lang="cs-CZ"/>
              <a:t>                    -prakticky lze teleportovat pouze molekuly </a:t>
            </a:r>
          </a:p>
          <a:p>
            <a:r>
              <a:rPr lang="cs-CZ"/>
              <a:t>Teleportace člověka=energie srovnatelní s veškerou energií v malé galaxii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05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BAC37-C815-4690-A341-57C3C296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Teleportace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4B6DD-6C56-48C8-A2F0-6CBC9B73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současnosti hitem ve vědě</a:t>
            </a:r>
          </a:p>
          <a:p>
            <a:r>
              <a:rPr lang="cs-CZ" dirty="0"/>
              <a:t>2013-kvantové provázání nefunguje jen napříč prostorem, ale i časem</a:t>
            </a:r>
          </a:p>
          <a:p>
            <a:pPr marL="0" indent="0">
              <a:buNone/>
            </a:pPr>
            <a:r>
              <a:rPr lang="cs-CZ" dirty="0"/>
              <a:t>            -provázání mezi částicemi, které nikdy nekoexistovaly ve stejném čase</a:t>
            </a:r>
          </a:p>
          <a:p>
            <a:r>
              <a:rPr lang="cs-CZ" dirty="0"/>
              <a:t>2017-první teleportace částic ze Země na oběžnou dráhu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590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CCD12-8E7F-442C-A1E6-885D8B84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B6BE1-20C8-4F97-8320-9548580A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>
                <a:hlinkClick r:id="rId2"/>
              </a:rPr>
              <a:t>https://magazin.aktualne.cz/expert-jules-verne-predvidal-minimum-vynalezu-je-to-mytus/r~b60cd27cd78011e48da50025900fea04/</a:t>
            </a:r>
            <a:r>
              <a:rPr lang="cs-CZ"/>
              <a:t> </a:t>
            </a:r>
            <a:endParaRPr lang="cs-CZ" dirty="0"/>
          </a:p>
          <a:p>
            <a:r>
              <a:rPr lang="cs-CZ" u="sng" dirty="0">
                <a:hlinkClick r:id="rId3"/>
              </a:rPr>
              <a:t>https://cs.wikipedia.org/wiki/Arthur_Charles_Clarke</a:t>
            </a:r>
            <a:endParaRPr lang="cs-CZ" u="sng" dirty="0"/>
          </a:p>
          <a:p>
            <a:r>
              <a:rPr lang="cs-CZ" u="sng" dirty="0">
                <a:hlinkClick r:id="rId4"/>
              </a:rPr>
              <a:t>https://cs.wikipedia.org/wiki/Stanis%C5%82aw_Lem</a:t>
            </a:r>
            <a:endParaRPr lang="cs-CZ" u="sng" dirty="0"/>
          </a:p>
          <a:p>
            <a:r>
              <a:rPr lang="cs-CZ" u="sng" dirty="0">
                <a:hlinkClick r:id="rId5"/>
              </a:rPr>
              <a:t>https://cs.wikipedia.org/wiki/Star_Trek:_Discovery</a:t>
            </a:r>
            <a:endParaRPr lang="cs-CZ" dirty="0"/>
          </a:p>
          <a:p>
            <a:r>
              <a:rPr lang="cs-CZ" u="sng" dirty="0">
                <a:hlinkClick r:id="rId6"/>
              </a:rPr>
              <a:t>https://www.national-geographic.cz/clanky/nadsvetelny-warp-pohon-je-mozny-nasa-uz-na-nem-pracuje.html</a:t>
            </a:r>
            <a:endParaRPr lang="cs-CZ" dirty="0"/>
          </a:p>
          <a:p>
            <a:r>
              <a:rPr lang="cs-CZ" u="sng" dirty="0">
                <a:hlinkClick r:id="rId7"/>
              </a:rPr>
              <a:t>https://cs.wikipedia.org/wiki/Warp_pohon</a:t>
            </a:r>
            <a:endParaRPr lang="cs-CZ" dirty="0"/>
          </a:p>
          <a:p>
            <a:r>
              <a:rPr lang="cs-CZ" u="sng" dirty="0">
                <a:hlinkClick r:id="rId8"/>
              </a:rPr>
              <a:t>https://archiv.ihned.cz/c1-66636570-lidstvo-poprve-pohledlo-na-jev-ktery-umoznuje-teleportaci-a-rika-ze-vsichni-a-vsechno-je-propojene</a:t>
            </a:r>
            <a:endParaRPr lang="cs-CZ" dirty="0"/>
          </a:p>
          <a:p>
            <a:r>
              <a:rPr lang="cs-CZ" u="sng" dirty="0">
                <a:hlinkClick r:id="rId9"/>
              </a:rPr>
              <a:t>https://archiv.ihned.cz/c1-66652930-zijeme-v-simulaci-myslenka-drazdi-vedce-i-laiky-kteri-na-jeji-vyzkum-poslali-skoro-ctvrt-milionu-dolaru</a:t>
            </a:r>
            <a:endParaRPr lang="cs-CZ" dirty="0"/>
          </a:p>
          <a:p>
            <a:r>
              <a:rPr lang="cs-CZ" u="sng" dirty="0">
                <a:hlinkClick r:id="rId10"/>
              </a:rPr>
              <a:t>https://ihned.cz/?m=authors&amp;article%5Baut_id%5D=18653950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6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73DB7D-8218-4430-8D08-D41B7241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cs-CZ" sz="2900">
                <a:solidFill>
                  <a:srgbClr val="FFFFFF"/>
                </a:solidFill>
              </a:rPr>
              <a:t>Verne jako prorok technologického pokroku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E822A9-1859-4834-AF0C-86446C09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cs-CZ" dirty="0"/>
              <a:t>Mýtus </a:t>
            </a:r>
          </a:p>
          <a:p>
            <a:r>
              <a:rPr lang="cs-CZ" dirty="0"/>
              <a:t>Jen minimum se zrealizovalo</a:t>
            </a:r>
          </a:p>
          <a:p>
            <a:r>
              <a:rPr lang="cs-CZ" dirty="0"/>
              <a:t>Bedlivě sledoval aktuální vývoj vědy a techniky</a:t>
            </a:r>
          </a:p>
          <a:p>
            <a:r>
              <a:rPr lang="cs-CZ" dirty="0"/>
              <a:t>Psal o věcech již objevených, ale pro běžné lidi někdy zcela neznámých -</a:t>
            </a:r>
            <a:r>
              <a:rPr lang="en-US" dirty="0"/>
              <a:t>&gt;</a:t>
            </a:r>
            <a:r>
              <a:rPr lang="cs-CZ" dirty="0"/>
              <a:t>tím tedy takzvaně předběhl dobu</a:t>
            </a:r>
          </a:p>
          <a:p>
            <a:r>
              <a:rPr lang="cs-CZ" dirty="0"/>
              <a:t>Často tipoval-</a:t>
            </a:r>
            <a:r>
              <a:rPr lang="en-US" dirty="0"/>
              <a:t>&gt;</a:t>
            </a:r>
            <a:r>
              <a:rPr lang="cs-CZ" dirty="0"/>
              <a:t>nejlepší odhad u elektřiny </a:t>
            </a:r>
          </a:p>
        </p:txBody>
      </p:sp>
    </p:spTree>
    <p:extLst>
      <p:ext uri="{BB962C8B-B14F-4D97-AF65-F5344CB8AC3E}">
        <p14:creationId xmlns:p14="http://schemas.microsoft.com/office/powerpoint/2010/main" val="375504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11900-11C4-4E19-BACE-487A523E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075709"/>
            <a:ext cx="10515600" cy="2331177"/>
          </a:xfrm>
        </p:spPr>
        <p:txBody>
          <a:bodyPr/>
          <a:lstStyle/>
          <a:p>
            <a:pPr algn="ctr"/>
            <a:r>
              <a:rPr lang="cs-CZ" dirty="0"/>
              <a:t>Verne a jeho díla </a:t>
            </a:r>
          </a:p>
        </p:txBody>
      </p:sp>
    </p:spTree>
    <p:extLst>
      <p:ext uri="{BB962C8B-B14F-4D97-AF65-F5344CB8AC3E}">
        <p14:creationId xmlns:p14="http://schemas.microsoft.com/office/powerpoint/2010/main" val="197686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67FF9-C517-4EFC-B694-076058AD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cs-CZ" dirty="0"/>
              <a:t>Ze Země na Měsíc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8BCED-6B11-40CB-8119-8B49F46E4D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r="2" b="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A2389-40FB-44EE-9007-1D944C34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endParaRPr lang="cs-CZ" dirty="0">
              <a:hlinkClick r:id="rId4" tooltip="Science fiction"/>
            </a:endParaRPr>
          </a:p>
          <a:p>
            <a:r>
              <a:rPr lang="cs-CZ" dirty="0"/>
              <a:t>Vědeckofantastický román z cyklu Podivuhodné cesty</a:t>
            </a:r>
          </a:p>
          <a:p>
            <a:r>
              <a:rPr lang="cs-CZ" dirty="0"/>
              <a:t>Vystřelení děla </a:t>
            </a:r>
            <a:r>
              <a:rPr lang="cs-CZ" dirty="0" err="1"/>
              <a:t>Kolumbiada</a:t>
            </a:r>
            <a:r>
              <a:rPr lang="cs-CZ" dirty="0"/>
              <a:t> na Měsíc</a:t>
            </a:r>
          </a:p>
          <a:p>
            <a:r>
              <a:rPr lang="cs-CZ" dirty="0"/>
              <a:t>Délka 900 stop (asi 270 metrů) </a:t>
            </a:r>
          </a:p>
          <a:p>
            <a:r>
              <a:rPr lang="cs-CZ" dirty="0"/>
              <a:t>Ráži devět stop (cca 2,7 metru)</a:t>
            </a:r>
          </a:p>
          <a:p>
            <a:r>
              <a:rPr lang="cs-CZ" dirty="0"/>
              <a:t>Sílu stěn šest stop (cca 1,8 metru)</a:t>
            </a:r>
          </a:p>
          <a:p>
            <a:r>
              <a:rPr lang="cs-CZ" dirty="0"/>
              <a:t>Vážilo šedesát tisíc tun</a:t>
            </a:r>
          </a:p>
        </p:txBody>
      </p:sp>
    </p:spTree>
    <p:extLst>
      <p:ext uri="{BB962C8B-B14F-4D97-AF65-F5344CB8AC3E}">
        <p14:creationId xmlns:p14="http://schemas.microsoft.com/office/powerpoint/2010/main" val="303382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CF125-F40E-4978-B56A-17CC8F58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omyly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D5A99-0885-4487-A7C4-8D428BA3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Litina-příliš křehká</a:t>
            </a:r>
          </a:p>
          <a:p>
            <a:r>
              <a:rPr lang="cs-CZ" dirty="0"/>
              <a:t>Přetížení při startu</a:t>
            </a:r>
          </a:p>
          <a:p>
            <a:pPr lvl="0"/>
            <a:r>
              <a:rPr lang="cs-CZ" dirty="0"/>
              <a:t>Nedostatečná rychlost plynů nálože</a:t>
            </a:r>
          </a:p>
          <a:p>
            <a:pPr lvl="0"/>
            <a:r>
              <a:rPr lang="cs-CZ" dirty="0"/>
              <a:t>Odpor vzduchu </a:t>
            </a:r>
          </a:p>
          <a:p>
            <a:pPr lvl="0"/>
            <a:r>
              <a:rPr lang="cs-CZ" dirty="0"/>
              <a:t>Stav beztíže </a:t>
            </a:r>
          </a:p>
          <a:p>
            <a:pPr lvl="0"/>
            <a:r>
              <a:rPr lang="cs-CZ" dirty="0"/>
              <a:t>Ve vzduchoprázdném prostoru by nešlo otevírat okna pro pozorování</a:t>
            </a:r>
          </a:p>
          <a:p>
            <a:pPr lvl="0"/>
            <a:r>
              <a:rPr lang="cs-CZ" dirty="0"/>
              <a:t>Dopad na hladinu oceánu-smrtící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79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0269BA-7F4E-48AC-955B-522F8189B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r="14713" b="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B86662-26BA-4BDB-B68C-C72AD8D6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 dirty="0"/>
              <a:t>Realita a podobnost s románem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F1AA8-11D4-4F56-AA10-8E2F9AB1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cs-CZ" dirty="0" err="1"/>
              <a:t>Kolumbiáda</a:t>
            </a:r>
            <a:r>
              <a:rPr lang="cs-CZ" dirty="0"/>
              <a:t>  X Columbia</a:t>
            </a:r>
          </a:p>
          <a:p>
            <a:r>
              <a:rPr lang="cs-CZ" dirty="0"/>
              <a:t>Posádka v programu Apollo-3 muži</a:t>
            </a:r>
          </a:p>
          <a:p>
            <a:r>
              <a:rPr lang="cs-CZ" dirty="0"/>
              <a:t>Start mise na Floridě-stejný důvod </a:t>
            </a:r>
          </a:p>
          <a:p>
            <a:r>
              <a:rPr lang="cs-CZ" dirty="0"/>
              <a:t>Přistání do oceánu</a:t>
            </a:r>
          </a:p>
          <a:p>
            <a:r>
              <a:rPr lang="cs-CZ" dirty="0"/>
              <a:t>Rakety ke korekci dráhy</a:t>
            </a:r>
          </a:p>
        </p:txBody>
      </p:sp>
    </p:spTree>
    <p:extLst>
      <p:ext uri="{BB962C8B-B14F-4D97-AF65-F5344CB8AC3E}">
        <p14:creationId xmlns:p14="http://schemas.microsoft.com/office/powerpoint/2010/main" val="210063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2CDA117-6A9D-44C2-991F-CDE063D58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BB1338-7AA9-4341-B1A6-C3D7E966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cs-CZ" dirty="0"/>
              <a:t>Vynález zkázy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18365E-535C-4099-ABDA-1AA20D8B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cs-CZ"/>
              <a:t>Předpovídá atomovou bombu či zbraň hromadného ničení?</a:t>
            </a:r>
          </a:p>
          <a:p>
            <a:r>
              <a:rPr lang="cs-CZ"/>
              <a:t>Jako  1. téma zbraň hromadného ničení</a:t>
            </a:r>
          </a:p>
          <a:p>
            <a:r>
              <a:rPr lang="cs-CZ"/>
              <a:t>Jako vynálezce atomové bomby nikoliv (H. G. Wells v roce 1914)</a:t>
            </a:r>
          </a:p>
          <a:p>
            <a:r>
              <a:rPr lang="cs-CZ"/>
              <a:t>Podobnost  s realitou-chemik Turpin </a:t>
            </a:r>
          </a:p>
          <a:p>
            <a:endParaRPr lang="cs-CZ"/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14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D7292D-BDFB-4426-B73E-4C61B77A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>
                <a:solidFill>
                  <a:srgbClr val="EBEBEB"/>
                </a:solidFill>
              </a:rPr>
              <a:t>Zemí šelem jako předchůdce tanku?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699B1B-2375-443C-BA69-BFE0620D3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2" y="1332069"/>
            <a:ext cx="5449889" cy="419385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9AF967-24F7-438B-A6DF-EC665521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Výprava  po severní Indii </a:t>
            </a:r>
          </a:p>
          <a:p>
            <a:r>
              <a:rPr lang="cs-CZ">
                <a:solidFill>
                  <a:srgbClr val="EBEBEB"/>
                </a:solidFill>
              </a:rPr>
              <a:t>Obrovský ocelový slon</a:t>
            </a:r>
          </a:p>
          <a:p>
            <a:r>
              <a:rPr lang="cs-CZ">
                <a:solidFill>
                  <a:srgbClr val="EBEBEB"/>
                </a:solidFill>
              </a:rPr>
              <a:t>Poháněn parním strojem </a:t>
            </a:r>
          </a:p>
          <a:p>
            <a:r>
              <a:rPr lang="cs-CZ">
                <a:solidFill>
                  <a:srgbClr val="EBEBEB"/>
                </a:solidFill>
              </a:rPr>
              <a:t>Táhnoucí 2 bungalovy</a:t>
            </a:r>
          </a:p>
          <a:p>
            <a:r>
              <a:rPr lang="cs-CZ">
                <a:solidFill>
                  <a:srgbClr val="EBEBEB"/>
                </a:solidFill>
              </a:rPr>
              <a:t>Schopen plavby ve vodě </a:t>
            </a:r>
          </a:p>
          <a:p>
            <a:r>
              <a:rPr lang="cs-CZ">
                <a:solidFill>
                  <a:srgbClr val="EBEBEB"/>
                </a:solidFill>
              </a:rPr>
              <a:t>Místo komínu chobot</a:t>
            </a:r>
          </a:p>
          <a:p>
            <a:pPr marL="0" indent="0">
              <a:buNone/>
            </a:pPr>
            <a:endParaRPr lang="cs-CZ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34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930</Words>
  <Application>Microsoft Office PowerPoint</Application>
  <PresentationFormat>Širokoúhlá obrazovka</PresentationFormat>
  <Paragraphs>142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Prognózy v Sci-fi literatuře</vt:lpstr>
      <vt:lpstr>Jules Verne </vt:lpstr>
      <vt:lpstr>Verne jako prorok technologického pokroku</vt:lpstr>
      <vt:lpstr>Verne a jeho díla </vt:lpstr>
      <vt:lpstr>Ze Země na Měsíc </vt:lpstr>
      <vt:lpstr>Technické omyly</vt:lpstr>
      <vt:lpstr>Realita a podobnost s románem</vt:lpstr>
      <vt:lpstr>Vynález zkázy </vt:lpstr>
      <vt:lpstr>Zemí šelem jako předchůdce tanku?</vt:lpstr>
      <vt:lpstr>Další díla a vynálezy </vt:lpstr>
      <vt:lpstr>Arthur Charles Clarke </vt:lpstr>
      <vt:lpstr>Život a vynálezy</vt:lpstr>
      <vt:lpstr>Literární díla</vt:lpstr>
      <vt:lpstr>2001:Vesmírná odysea</vt:lpstr>
      <vt:lpstr>Setkání s Rámou </vt:lpstr>
      <vt:lpstr>Předpoklady, které se staly skutečností </vt:lpstr>
      <vt:lpstr>Ocenění </vt:lpstr>
      <vt:lpstr> Stanisław Lem </vt:lpstr>
      <vt:lpstr>Literární díla</vt:lpstr>
      <vt:lpstr>Warp pohon-Star Trek</vt:lpstr>
      <vt:lpstr>Složení </vt:lpstr>
      <vt:lpstr>Warp pohon-současnost </vt:lpstr>
      <vt:lpstr>Teleportace </vt:lpstr>
      <vt:lpstr>Teleportace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prognózy v Sci-fi literatuře</dc:title>
  <dc:creator>Lucie Kalhousová</dc:creator>
  <cp:lastModifiedBy>BoS</cp:lastModifiedBy>
  <cp:revision>7</cp:revision>
  <dcterms:created xsi:type="dcterms:W3CDTF">2019-10-13T19:51:20Z</dcterms:created>
  <dcterms:modified xsi:type="dcterms:W3CDTF">2020-11-17T14:57:51Z</dcterms:modified>
</cp:coreProperties>
</file>