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82EFB-F6AB-43E2-BE06-A3EAF7B3BA2E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19826-0E18-4577-81D6-357EEC6AD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6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2B6-6DD0-49A9-8178-4BDDBC5983BE}" type="datetime1">
              <a:rPr lang="cs-CZ" smtClean="0"/>
              <a:t>18.12.2020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EA0B-F15D-4FAB-98C2-06056A222286}" type="datetime1">
              <a:rPr lang="cs-CZ" smtClean="0"/>
              <a:t>18.12.2020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6E9-EE3C-4222-B778-B073EFE69F8A}" type="datetime1">
              <a:rPr lang="cs-CZ" smtClean="0"/>
              <a:t>18.12.2020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B741-D593-482E-B0B6-E8A8584EA86A}" type="datetime1">
              <a:rPr lang="cs-CZ" smtClean="0"/>
              <a:t>18.12.2020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F6BA-6650-4E6B-8AD2-CDA5FFEC8702}" type="datetime1">
              <a:rPr lang="cs-CZ" smtClean="0"/>
              <a:t>18.12.2020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2571-FA8F-4962-8132-5495B2E46CC1}" type="datetime1">
              <a:rPr lang="cs-CZ" smtClean="0"/>
              <a:t>18.12.2020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3E3F-8079-4447-81AE-59FC9975FB31}" type="datetime1">
              <a:rPr lang="cs-CZ" smtClean="0"/>
              <a:t>18.12.2020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1CBE-11DE-4E34-80E9-A73B08F38D8E}" type="datetime1">
              <a:rPr lang="cs-CZ" smtClean="0"/>
              <a:t>18.12.2020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3D09-3A92-4F2B-8BD3-91A18565621D}" type="datetime1">
              <a:rPr lang="cs-CZ" smtClean="0"/>
              <a:t>18.12.2020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D39E-1F8F-425F-A339-B16B2784B426}" type="datetime1">
              <a:rPr lang="cs-CZ" smtClean="0"/>
              <a:t>18.12.2020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8A13-6763-4803-BFFF-B1C25A6C53BE}" type="datetime1">
              <a:rPr lang="cs-CZ" smtClean="0"/>
              <a:t>18.12.2020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449B-AA97-4E0B-B109-3D2C8467D10D}" type="datetime1">
              <a:rPr lang="cs-CZ" smtClean="0"/>
              <a:t>18.12.2020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Phdr. Peřinová, Ph.D©doc.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zv.cz/jnp/cz/zahranicni_vztahy/cr_v_mezinarodnich_organizacich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K4mhtXPVAI0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tidoping.cz/dokumenty_umluva_unesco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unesco.org/new/en/social-and-human-sciences/themes/anti-doping/fund-for-the-elimination-of-doping-in-spo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sco.org/new/en/social-and-human-sciences/themes/physical-education-and-sport/sport-charter/what-is-the-charter/" TargetMode="External"/><Relationship Id="rId2" Type="http://schemas.openxmlformats.org/officeDocument/2006/relationships/hyperlink" Target="http://www.unesco.org/new/en/social-and-human-sciences/themes/physical-education-and-sport/sport-for-peace-and-developmen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esco.org/new/en/social-and-human-sciences/themes/physical-education-and-sport/policy-project%20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789040"/>
            <a:ext cx="7772400" cy="1296144"/>
          </a:xfrm>
        </p:spPr>
        <p:txBody>
          <a:bodyPr>
            <a:normAutofit/>
          </a:bodyPr>
          <a:lstStyle/>
          <a:p>
            <a:r>
              <a:rPr lang="cs-CZ" sz="6000" dirty="0"/>
              <a:t>UNESCO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496944" cy="481608"/>
          </a:xfrm>
        </p:spPr>
        <p:txBody>
          <a:bodyPr>
            <a:normAutofit/>
          </a:bodyPr>
          <a:lstStyle/>
          <a:p>
            <a:r>
              <a:rPr lang="cs-CZ" sz="1600" dirty="0">
                <a:hlinkClick r:id="rId2"/>
              </a:rPr>
              <a:t>http://www.mzv.cz/jnp/cz/zahranicni_vztahy/cr_v_mezinarodnich_organizacich/index.html</a:t>
            </a:r>
            <a:r>
              <a:rPr lang="cs-CZ" sz="16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82" y="260648"/>
            <a:ext cx="6638278" cy="345161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8EDA16-061C-4831-9BE5-6F92393B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35F5-7295-4B98-AF82-FDE5E769AA1C}" type="datetime1">
              <a:rPr lang="cs-CZ" smtClean="0"/>
              <a:t>18.12.2020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AF4F6B-B287-4B6F-9381-6C1B6B58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69C76-CA47-4A7A-B059-545CA5EC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80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26469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517" y="156262"/>
            <a:ext cx="1858165" cy="24806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94" y="4063014"/>
            <a:ext cx="3396572" cy="241221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70266" y="1316128"/>
            <a:ext cx="6984776" cy="23288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Vzdělávání v 21. století stále více uznává úlohu hodnot a sociálních dovedností při řešení globálních problémů, jako je nečinnost, obezita, nezaměstnanost a konflikty. 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4263093" y="40630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Dynamické formy vzdělávání založené na hodnotách pomocí sportu mohou být zavedeny ve školách, aby učitelé mohli aktivně a společně pracovat na učebních osnovách.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9512" y="156262"/>
            <a:ext cx="6984776" cy="96848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schemeClr val="bg1"/>
                </a:solidFill>
              </a:rPr>
              <a:t>Vzdělávání prostřednictvím sportu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77691A-3B45-41E3-A86A-FBEFC783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A7DA-C632-4A9A-BA80-FE067B6582F6}" type="datetime1">
              <a:rPr lang="cs-CZ" smtClean="0"/>
              <a:t>18.12.2020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3C08AB56-FB50-4E18-AF7F-57954314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A7D1957-256C-4284-A27E-D57151C5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68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jsou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sportovní hodnoty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Sport může učit hodnoty jako poctivost, spolupráce (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teambuilding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rovnost, disciplína, začlenění, vytrvalost a respekt.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 má moc poskytnout univerzální rámec pro hodnoty učení, a tak přispívat k rozvoji měkkých dovedností potřebných pro zodpovědné občanství.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293096"/>
            <a:ext cx="2736304" cy="2016224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9726A9-B14D-46E1-886C-E452566C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2917-3836-4FBB-A4B8-1992E3F13B72}" type="datetime1">
              <a:rPr lang="cs-CZ" smtClean="0"/>
              <a:t>18.12.2020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BC0A66-A57D-4D82-A7CC-21777FF5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DD5FD-A82D-426D-B8A8-D0AF0A57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74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32859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7503" y="6205273"/>
            <a:ext cx="79312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hlinkClick r:id="rId2"/>
              </a:rPr>
              <a:t>https://www.youtube.com/watch?v=K4mhtXPVAI0&amp;feature=youtu.be</a:t>
            </a:r>
            <a:r>
              <a:rPr lang="cs-CZ" sz="2000" dirty="0"/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74083" y="2861732"/>
            <a:ext cx="5775675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</a:rPr>
              <a:t>Programy VETS jsou flexibilní a mají silný průřezový potenciál: mohou </a:t>
            </a:r>
            <a:r>
              <a:rPr lang="cs-CZ" sz="2800" b="1" dirty="0">
                <a:solidFill>
                  <a:prstClr val="black"/>
                </a:solidFill>
              </a:rPr>
              <a:t>posílit</a:t>
            </a:r>
            <a:r>
              <a:rPr lang="cs-CZ" sz="2800" dirty="0">
                <a:solidFill>
                  <a:prstClr val="black"/>
                </a:solidFill>
              </a:rPr>
              <a:t> stávající učební osnovy a mohou být </a:t>
            </a:r>
            <a:r>
              <a:rPr lang="cs-CZ" sz="2800" b="1" dirty="0">
                <a:solidFill>
                  <a:prstClr val="black"/>
                </a:solidFill>
              </a:rPr>
              <a:t>zařazovány</a:t>
            </a:r>
            <a:r>
              <a:rPr lang="cs-CZ" sz="2800" dirty="0">
                <a:solidFill>
                  <a:prstClr val="black"/>
                </a:solidFill>
              </a:rPr>
              <a:t> do různých předmětů: tělesné výchovy, občanského a morálního vzdělávání, výživy, biologie, umění.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75856" y="27032"/>
            <a:ext cx="5760641" cy="263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</a:rPr>
              <a:t>Values </a:t>
            </a:r>
            <a:r>
              <a:rPr lang="cs-CZ" sz="2800" dirty="0" err="1">
                <a:solidFill>
                  <a:prstClr val="black"/>
                </a:solidFill>
              </a:rPr>
              <a:t>Education</a:t>
            </a:r>
            <a:r>
              <a:rPr lang="cs-CZ" sz="2800" dirty="0">
                <a:solidFill>
                  <a:prstClr val="black"/>
                </a:solidFill>
              </a:rPr>
              <a:t> </a:t>
            </a:r>
            <a:r>
              <a:rPr lang="cs-CZ" sz="2800" dirty="0" err="1">
                <a:solidFill>
                  <a:prstClr val="black"/>
                </a:solidFill>
              </a:rPr>
              <a:t>through</a:t>
            </a:r>
            <a:r>
              <a:rPr lang="cs-CZ" sz="2800" dirty="0">
                <a:solidFill>
                  <a:prstClr val="black"/>
                </a:solidFill>
              </a:rPr>
              <a:t> Sport (</a:t>
            </a:r>
            <a:r>
              <a:rPr lang="cs-CZ" sz="2800" b="1" dirty="0">
                <a:solidFill>
                  <a:prstClr val="black"/>
                </a:solidFill>
              </a:rPr>
              <a:t>VETS</a:t>
            </a:r>
            <a:r>
              <a:rPr lang="cs-CZ" sz="2800" dirty="0">
                <a:solidFill>
                  <a:prstClr val="black"/>
                </a:solidFill>
              </a:rPr>
              <a:t>) podporují aktivní učení, doplňují kognitivní dovednosti a dávají studentům větší odpovědnost, zvyšují úroveň jejich soustředění a účasti.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128"/>
            <a:ext cx="3000010" cy="22547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607" y="3982436"/>
            <a:ext cx="3011889" cy="2263672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2CBE2C2-52A9-4FD0-9F50-E119DCAD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4561-49A7-4987-9C0A-424A116872DC}" type="datetime1">
              <a:rPr lang="cs-CZ" smtClean="0"/>
              <a:t>18.12.2020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E67AF44C-9CA1-41FC-878D-18C31E9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144D15AD-2FF7-4977-B9A5-F19DBC2D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67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52585"/>
            <a:ext cx="8229600" cy="619268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7504" y="3429000"/>
            <a:ext cx="8883312" cy="33323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"Rozmanitost tělesné výchovy, tělesné aktivity a sportu je základním rysem jejich hodnoty a odvolání. Tradiční a domorodé hry, tance a sporty, a to i ve svých moderních a vznikajících podobách,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vyjadřují bohaté kulturní dědictví světa a musí být chráněny a podporovány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„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 charta tělesné výchovy, tělesné aktivity a sportu, čl. 1.5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4466"/>
            <a:ext cx="4717699" cy="3148444"/>
          </a:xfrm>
          <a:prstGeom prst="rect">
            <a:avLst/>
          </a:prstGeom>
        </p:spPr>
      </p:pic>
      <p:sp>
        <p:nvSpPr>
          <p:cNvPr id="7" name="Zaoblený obdélníkový bublinový popisek 6"/>
          <p:cNvSpPr/>
          <p:nvPr/>
        </p:nvSpPr>
        <p:spPr>
          <a:xfrm>
            <a:off x="5320760" y="1478714"/>
            <a:ext cx="3456384" cy="1368152"/>
          </a:xfrm>
          <a:prstGeom prst="wedgeRoundRectCallout">
            <a:avLst>
              <a:gd name="adj1" fmla="val -50046"/>
              <a:gd name="adj2" fmla="val 107307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AR BLANCA" panose="02000000000000000000" pitchFamily="2" charset="0"/>
              </a:rPr>
              <a:t>Odhalte minulost, aby jste posílili budoucnost!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66320" y="94466"/>
            <a:ext cx="4706848" cy="9882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Tradiční sporty a hry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4C74AD-2201-469D-BFF3-ACC1AF83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ED1-96EF-4DA4-9BA2-5F59D3AB9B8D}" type="datetime1">
              <a:rPr lang="cs-CZ" smtClean="0"/>
              <a:t>18.12.2020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A6A419E-6861-4B85-83D8-A8F75DE3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D3E35EC-EBDD-4995-9754-E3DADF87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4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83360" y="1368635"/>
            <a:ext cx="5581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Intergovernmental Committee for Physical Education and Sport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155899"/>
            <a:ext cx="6696744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Mezivládní výbor pro tělesnou výchovu a sport (CIGEPS)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2419712"/>
            <a:ext cx="8640960" cy="43204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byl založen v roce 1978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je složen z odborných zástupců v oblasti tělesné výchovy a sportu 18 členských států UNESCO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voleni jsou každé čtyři roky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stálá poradní rada (PCC), která se skládá z klíčových sportovních federací, agentur OSN a nevládních organizací, poskytuje výboru technickou podporu a poradenství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6C62FCD-05E6-48C4-90D6-E8D9D363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700D-4D13-4E04-BB2A-929CD8734EE5}" type="datetime1">
              <a:rPr lang="cs-CZ" smtClean="0"/>
              <a:t>18.12.2020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B67B45A-7E5A-432E-B1AA-680F43C8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7E70CAB-0CDD-4B1F-AB3D-4A716B17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6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99792" y="1268761"/>
            <a:ext cx="6444208" cy="1080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International Conference of Ministers and Senior Officials Responsible for Physical Education and Sport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688" y="44625"/>
            <a:ext cx="8136904" cy="1224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/>
              <a:t>Mezinárodní konference ministrů a vyšších úředníků zodpovědných za tělesnou výchovu a sport (MINEPS)</a:t>
            </a:r>
          </a:p>
        </p:txBody>
      </p:sp>
      <p:sp>
        <p:nvSpPr>
          <p:cNvPr id="6" name="Obdélník 5"/>
          <p:cNvSpPr/>
          <p:nvPr/>
        </p:nvSpPr>
        <p:spPr>
          <a:xfrm>
            <a:off x="20688" y="2492896"/>
            <a:ext cx="6264696" cy="4365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založená 1976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je fórum, které usnadňuje intelektuální a technickou výměnu v oblasti tělesné výchovy a sportu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slouží také jako institucionální mechanismus pro koherentní mezinárodní strategii v této oblasti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je jediná globální platforma svého druhu, která se zabývá vládami, mezivládními organizacemi, sportovním hnutím, akademiemi a specializovanými nevládními organizacemi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39CE82-CCC0-4755-8FAA-7E1E7623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E21-A63B-4A27-9D10-FE9427AB2D96}" type="datetime1">
              <a:rPr lang="cs-CZ" smtClean="0"/>
              <a:t>18.12.2020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BB00EAFC-C33A-40B6-A085-30661033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A4AE5FD-A38A-4096-842C-FA18B0F6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85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989190-F72D-4C66-8EEB-59475547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UNESCO - MINEPS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F49EAE-C230-47C8-8F55-D6375AD69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D56D2E-644B-472A-90DA-1491FB0FC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00201"/>
            <a:ext cx="7704855" cy="3197470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4DE14D-DD9F-4DC4-9F5D-F1269E7F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E905-F4DC-4E46-A009-9BD145D6911B}" type="datetime1">
              <a:rPr lang="cs-CZ" smtClean="0"/>
              <a:t>18.12.2020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1017A9-BB90-496E-881D-1DDBE5CE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BE244E-5B92-4A2E-9535-5470A1C5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96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/>
          </a:bodyPr>
          <a:lstStyle/>
          <a:p>
            <a:r>
              <a:rPr lang="cs-CZ" sz="5400" b="1" dirty="0"/>
              <a:t>UNESCO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Česká republika je při mezinárodní organizaci UNESCO (Organizace spojených národů pro výchovu, vědu a kulturu) zastoupena prostřednictvím </a:t>
            </a:r>
            <a:r>
              <a:rPr lang="cs-CZ" sz="2800" b="1" dirty="0"/>
              <a:t>Stálé delegace ČR při UNESCO</a:t>
            </a:r>
            <a:r>
              <a:rPr lang="cs-CZ" sz="2800" dirty="0"/>
              <a:t>, která je podřízena Velvyslanectví České republiky v Paříži.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68871"/>
            <a:ext cx="1735460" cy="27925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149080"/>
            <a:ext cx="2592288" cy="259228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660232" y="2667882"/>
            <a:ext cx="2098576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/>
              <a:t>Audrey</a:t>
            </a:r>
            <a:r>
              <a:rPr lang="cs-CZ" sz="2000" b="1" dirty="0"/>
              <a:t> </a:t>
            </a:r>
            <a:r>
              <a:rPr lang="cs-CZ" sz="2000" b="1" dirty="0" err="1"/>
              <a:t>Azoulay</a:t>
            </a:r>
            <a:endParaRPr lang="cs-CZ" sz="2000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2EAE862-9900-475A-A4CC-5475F097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4E22-282F-4072-AB3B-CF1B8D424145}" type="datetime1">
              <a:rPr lang="cs-CZ" smtClean="0"/>
              <a:t>18.12.2020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1666C9-1EA2-42E6-8742-F928CF60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27C1FA6-FBE5-47FB-BD32-CC3E60DE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6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336704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UNESCO v oblasti 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947" y="764705"/>
            <a:ext cx="6579092" cy="2232247"/>
          </a:xfrm>
        </p:spPr>
        <p:txBody>
          <a:bodyPr>
            <a:normAutofit fontScale="92500" lnSpcReduction="10000"/>
          </a:bodyPr>
          <a:lstStyle/>
          <a:p>
            <a:r>
              <a:rPr lang="cs-CZ" sz="2900" dirty="0"/>
              <a:t>Sport and Anti-doping</a:t>
            </a:r>
          </a:p>
          <a:p>
            <a:r>
              <a:rPr lang="cs-CZ" sz="2900" dirty="0"/>
              <a:t>Mezinárodní charta tělesné výchovy, tělesné aktivity a sportu</a:t>
            </a:r>
          </a:p>
          <a:p>
            <a:r>
              <a:rPr lang="cs-CZ" sz="2900" dirty="0"/>
              <a:t>Sport pro mír a rozvoj</a:t>
            </a:r>
          </a:p>
          <a:p>
            <a:r>
              <a:rPr lang="cs-CZ" sz="2900" dirty="0"/>
              <a:t>Vzdělávání prostřednictvím sportu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16630"/>
            <a:ext cx="3069183" cy="24093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268717"/>
            <a:ext cx="3353314" cy="252028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347865" y="3933057"/>
            <a:ext cx="5627876" cy="273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Intergovernmental Committee for Physical Education and Sport (CIGEPS</a:t>
            </a:r>
            <a:r>
              <a:rPr lang="cs-CZ" sz="2700" dirty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International Conference of Ministers and Senior Officials Responsible for Physical Education and Sport (MINEPS</a:t>
            </a:r>
            <a:r>
              <a:rPr lang="cs-CZ" sz="2700" dirty="0">
                <a:solidFill>
                  <a:prstClr val="black"/>
                </a:solidFill>
              </a:rPr>
              <a:t>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7504" y="2996953"/>
            <a:ext cx="872422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700" dirty="0">
                <a:solidFill>
                  <a:prstClr val="black"/>
                </a:solidFill>
              </a:rPr>
              <a:t>Tradiční sporty a hry (</a:t>
            </a:r>
            <a:r>
              <a:rPr lang="en-US" sz="2700" dirty="0">
                <a:solidFill>
                  <a:prstClr val="black"/>
                </a:solidFill>
              </a:rPr>
              <a:t>Traditional Sports and Games</a:t>
            </a:r>
            <a:r>
              <a:rPr lang="cs-CZ" sz="2700" dirty="0">
                <a:solidFill>
                  <a:prstClr val="black"/>
                </a:solidFill>
              </a:rPr>
              <a:t>) TSG</a:t>
            </a:r>
            <a:r>
              <a:rPr lang="en-US" sz="2700" dirty="0">
                <a:solidFill>
                  <a:prstClr val="black"/>
                </a:solidFill>
              </a:rPr>
              <a:t>: a challenge for the future</a:t>
            </a:r>
            <a:endParaRPr lang="cs-CZ" sz="2700" dirty="0">
              <a:solidFill>
                <a:prstClr val="black"/>
              </a:solidFill>
            </a:endParaRP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A1A10D67-34DA-4756-915B-A3192FFA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4A76-74CE-4F9A-813F-05B483AFA0FD}" type="datetime1">
              <a:rPr lang="cs-CZ" smtClean="0"/>
              <a:t>18.12.2020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007C051-202F-46F4-9145-8E5B2637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88B63E5C-90F8-4660-B5F8-7DA40A44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59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3888" y="1196752"/>
            <a:ext cx="4968552" cy="14401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International Convention against Doping in Sport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116632"/>
            <a:ext cx="1043608" cy="11427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02" y="136525"/>
            <a:ext cx="3430143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36014" y="2482297"/>
            <a:ext cx="5463970" cy="28083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/>
              <a:t>Při příležitosti desetiletého výročí Mezinárodní úmluvy proti dopingu v oblasti sportu se šestá konference smluvních stran konala 25. a 26. září 2017 v sídle UNESCO.</a:t>
            </a:r>
          </a:p>
        </p:txBody>
      </p:sp>
      <p:sp>
        <p:nvSpPr>
          <p:cNvPr id="8" name="Obdélník 7"/>
          <p:cNvSpPr/>
          <p:nvPr/>
        </p:nvSpPr>
        <p:spPr>
          <a:xfrm>
            <a:off x="3563888" y="24648"/>
            <a:ext cx="4032448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Sport and Anti-doping</a:t>
            </a:r>
          </a:p>
        </p:txBody>
      </p:sp>
      <p:sp>
        <p:nvSpPr>
          <p:cNvPr id="2" name="Obdélník 1"/>
          <p:cNvSpPr/>
          <p:nvPr/>
        </p:nvSpPr>
        <p:spPr>
          <a:xfrm>
            <a:off x="3563888" y="5805264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http://www.antidoping.cz/dokumenty_umluva_unesco.php</a:t>
            </a:r>
            <a:r>
              <a:rPr lang="cs-CZ" dirty="0"/>
              <a:t> 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90F5A94A-425F-4350-AB81-0AD2FDD1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577B-01F6-441A-B768-6B15B2901E31}" type="datetime1">
              <a:rPr lang="cs-CZ" smtClean="0"/>
              <a:t>18.12.2020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53FE1FD6-78A8-48DD-BCB7-A81078B0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C61C86D-DC0A-48B4-96D6-8ADA6F7B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31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843" y="2761447"/>
            <a:ext cx="5976664" cy="216024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cs-CZ" dirty="0"/>
              <a:t>Fond pro potlačení dopingu ve sportu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http://www.unesco.org/new/en/social-and-human-sciences/themes/anti-doping/fund-for-the-elimination-of-doping-in-sport/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531" y="3393258"/>
            <a:ext cx="2616930" cy="34706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6247" cy="241766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649702" y="473453"/>
            <a:ext cx="4417130" cy="1944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Konference smluvních stran Convention </a:t>
            </a:r>
          </a:p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(každé dva roky)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32843" y="5265466"/>
            <a:ext cx="6192688" cy="15984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 Materiály a zdroje ke vzdělávání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C0EB7C8-AB68-418A-BB93-760514F9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AF4A-4F86-4F6E-B316-BFA543D76F7C}" type="datetime1">
              <a:rPr lang="cs-CZ" smtClean="0"/>
              <a:t>18.12.2020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7971A0-083A-4A92-B452-A82A51A4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D924EA-6164-4DD0-8D9B-F0F3B59E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91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276872"/>
            <a:ext cx="7560840" cy="446449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poskytuje asistenční a poradenské služby vládám, nevládním organizacím a odborníkům </a:t>
            </a:r>
          </a:p>
          <a:p>
            <a:r>
              <a:rPr lang="cs-CZ" dirty="0"/>
              <a:t>umožňuje diskutovat o vyvíjejících se výzvách tělesné výchovy a sportu</a:t>
            </a:r>
          </a:p>
          <a:p>
            <a:r>
              <a:rPr lang="cs-CZ" dirty="0"/>
              <a:t>pomáhá a radí členským státům, které mají zájem vypracovat nebo posílit svůj systém odborné přípravy v oblasti tělesné výchovy</a:t>
            </a:r>
          </a:p>
          <a:p>
            <a:r>
              <a:rPr lang="cs-CZ" dirty="0"/>
              <a:t>nabízí své odborné znalosti v oblasti navrhování a implementace rozvojových programů v oblasti sportu.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23928" y="908720"/>
            <a:ext cx="4945759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Physical Education and Sport (PES)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7433"/>
            <a:ext cx="3700593" cy="192040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860032" y="116632"/>
            <a:ext cx="3168352" cy="7200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UNESCO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6A5866-0393-44B1-96BD-0802A199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FF32-C906-4326-B3B7-F6115E141DA7}" type="datetime1">
              <a:rPr lang="cs-CZ" smtClean="0"/>
              <a:t>18.12.2020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6D5257-9176-49E1-9434-D19F0BD2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592565-8934-486D-BB54-52150324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69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698CE-D617-4F71-9492-19CBB49A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UNESCO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865554-AC1F-4AB9-8379-0FDE537E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0B4E4DE-FE72-45BD-942C-091C13D89235}"/>
              </a:ext>
            </a:extLst>
          </p:cNvPr>
          <p:cNvSpPr/>
          <p:nvPr/>
        </p:nvSpPr>
        <p:spPr>
          <a:xfrm>
            <a:off x="683568" y="2665512"/>
            <a:ext cx="7704856" cy="2592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Kromě toho má UNESCO funkci sekretariátu pro mezivládní výbor pro tělesnou výchovu a sport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CIGEPS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Sport)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C74B44-A2DB-4A7A-AEAB-7C2E3D4A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D8A-894C-420B-92F7-BC1B26DEDF93}" type="datetime1">
              <a:rPr lang="cs-CZ" smtClean="0"/>
              <a:t>18.12.2020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E230CE-FB53-4CFE-BEF4-2D7FCA46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F6A4C7-77F9-4FE6-901E-FB0AC690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0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8720E-8DD8-4C5E-B32A-C339651C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48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57200" y="255694"/>
            <a:ext cx="8229600" cy="10124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/>
              <a:t>Mezinárodní charta tělesné výchovy, tělesné aktivity a sportu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355975" y="1436582"/>
            <a:ext cx="454213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Charter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Sport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95609" y="1281792"/>
            <a:ext cx="40547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Ve dvanácti stručných článcích je revidovaná Listina univerzálním odkazem na etické a kvalitativní normy tělesné výchovy, fyzické aktivity a sportu.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245888" y="5270952"/>
            <a:ext cx="4398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http://www.unesco.org/new/en/social-and-human-sciences/themes/physical-education-and-sport/sport-for-peace-and-development/</a:t>
            </a:r>
            <a:r>
              <a:rPr lang="cs-CZ" dirty="0"/>
              <a:t>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2892" y="4480718"/>
            <a:ext cx="4381540" cy="79023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Sport  pro mír a rozvoj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422175" y="2836063"/>
            <a:ext cx="4514394" cy="96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  <a:hlinkClick r:id="rId3"/>
              </a:rPr>
              <a:t>http://www.unesco.org/new/en/social-and-human-sciences/themes/physical-education-and-sport/sport-charter/what-is-the-charter/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633" y="4113301"/>
            <a:ext cx="4275475" cy="2736304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9FFFA0-CE31-42A2-A94B-8867087C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CB3-9C32-4BCE-BE16-4E33EBD570D8}" type="datetime1">
              <a:rPr lang="cs-CZ" smtClean="0"/>
              <a:t>18.12.2020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3C3867-FB75-4D46-979F-DBD170B4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F818124-1594-4171-88DB-457D046E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71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57200" y="779698"/>
            <a:ext cx="608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Quality Physical Education Policy Project 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86739" y="1299278"/>
            <a:ext cx="8893520" cy="192223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představuje aktivní, inkluzivní, rovnocenné učení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Přizpůsobený program QPE pomáhá studentům rozvíjet fyzické, sociální a emocionální dovednosti, které definují sebevědomé a sociálně odpovědné občany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0" y="3900079"/>
            <a:ext cx="2436644" cy="2893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558" y="3900079"/>
            <a:ext cx="2521927" cy="2893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967" y="3900080"/>
            <a:ext cx="2910793" cy="2893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111347" y="3279247"/>
            <a:ext cx="8899240" cy="547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hlinkClick r:id="rId5"/>
              </a:rPr>
              <a:t>http://www.unesco.org/new/en/social-and-human-sciences/themes/physical-education-and-sport/policy-project /</a:t>
            </a:r>
            <a:r>
              <a:rPr lang="cs-CZ" dirty="0"/>
              <a:t>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25240" y="188640"/>
            <a:ext cx="5505245" cy="5910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>
                <a:solidFill>
                  <a:prstClr val="black"/>
                </a:solidFill>
              </a:rPr>
              <a:t>Kvalitní tělesná výchova (QPE) </a:t>
            </a:r>
            <a:endParaRPr lang="cs-CZ" sz="3200" dirty="0">
              <a:solidFill>
                <a:prstClr val="black"/>
              </a:solidFill>
            </a:endParaRP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675A2E-5960-48CE-9A88-D559AB54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3122-87E5-4322-85CF-E7503C32C570}" type="datetime1">
              <a:rPr lang="cs-CZ" smtClean="0"/>
              <a:t>18.12.2020</a:t>
            </a:fld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FB4B69C2-E382-4DAE-9DB7-0D3B24733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Ph.D©doc. Ing. Jiří Novotný, CSc.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799978CB-7DF9-49CD-828B-E7174A5F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1405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1179</Words>
  <Application>Microsoft Office PowerPoint</Application>
  <PresentationFormat>Předvádění na obrazovce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 BLANCA</vt:lpstr>
      <vt:lpstr>Arial</vt:lpstr>
      <vt:lpstr>Calibri</vt:lpstr>
      <vt:lpstr>Times New Roman</vt:lpstr>
      <vt:lpstr>Motiv sady Office</vt:lpstr>
      <vt:lpstr>UNESCO</vt:lpstr>
      <vt:lpstr>UNESCO</vt:lpstr>
      <vt:lpstr>UNESCO v oblasti sportu</vt:lpstr>
      <vt:lpstr>Prezentace aplikace PowerPoint</vt:lpstr>
      <vt:lpstr>Prezentace aplikace PowerPoint</vt:lpstr>
      <vt:lpstr>Prezentace aplikace PowerPoint</vt:lpstr>
      <vt:lpstr>UNESCO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UNESCO - MINEPS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 ENGSO</dc:title>
  <dc:creator>Perinova</dc:creator>
  <cp:lastModifiedBy>Jiří Novotný</cp:lastModifiedBy>
  <cp:revision>42</cp:revision>
  <dcterms:created xsi:type="dcterms:W3CDTF">2017-11-13T08:43:32Z</dcterms:created>
  <dcterms:modified xsi:type="dcterms:W3CDTF">2020-12-18T13:07:32Z</dcterms:modified>
</cp:coreProperties>
</file>