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7" r:id="rId5"/>
    <p:sldId id="268" r:id="rId6"/>
    <p:sldId id="269" r:id="rId7"/>
    <p:sldId id="266" r:id="rId8"/>
    <p:sldId id="265" r:id="rId9"/>
    <p:sldId id="259" r:id="rId10"/>
    <p:sldId id="260" r:id="rId11"/>
    <p:sldId id="261" r:id="rId12"/>
    <p:sldId id="262" r:id="rId13"/>
    <p:sldId id="263" r:id="rId14"/>
    <p:sldId id="264"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19B9F-E6DB-4CCA-BED3-DF30E8C99513}" type="datetimeFigureOut">
              <a:rPr lang="cs-CZ" smtClean="0"/>
              <a:t>03.12.2020</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3DFB9A-5EC1-4BD8-863B-BFD5E65CB30B}" type="slidenum">
              <a:rPr lang="cs-CZ" smtClean="0"/>
              <a:t>‹#›</a:t>
            </a:fld>
            <a:endParaRPr lang="cs-CZ"/>
          </a:p>
        </p:txBody>
      </p:sp>
    </p:spTree>
    <p:extLst>
      <p:ext uri="{BB962C8B-B14F-4D97-AF65-F5344CB8AC3E}">
        <p14:creationId xmlns:p14="http://schemas.microsoft.com/office/powerpoint/2010/main" val="134258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p>
            <a:r>
              <a:rPr lang="cs-CZ"/>
              <a:t>29.10.2020</a:t>
            </a:r>
          </a:p>
        </p:txBody>
      </p:sp>
      <p:sp>
        <p:nvSpPr>
          <p:cNvPr id="5" name="Zástupný symbol pro zápatí 4"/>
          <p:cNvSpPr>
            <a:spLocks noGrp="1"/>
          </p:cNvSpPr>
          <p:nvPr>
            <p:ph type="ftr" sz="quarter" idx="11"/>
          </p:nvPr>
        </p:nvSpPr>
        <p:spPr/>
        <p:txBody>
          <a:bodyPr/>
          <a:lstStyle/>
          <a:p>
            <a:r>
              <a:rPr lang="cs-CZ"/>
              <a:t>PHDr. Peřinová, Ph.D.©doc. Ing. Jiří Novotný, CSc.</a:t>
            </a: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29.10.2020</a:t>
            </a:r>
          </a:p>
        </p:txBody>
      </p:sp>
      <p:sp>
        <p:nvSpPr>
          <p:cNvPr id="5" name="Zástupný symbol pro zápatí 4"/>
          <p:cNvSpPr>
            <a:spLocks noGrp="1"/>
          </p:cNvSpPr>
          <p:nvPr>
            <p:ph type="ftr" sz="quarter" idx="11"/>
          </p:nvPr>
        </p:nvSpPr>
        <p:spPr/>
        <p:txBody>
          <a:bodyPr/>
          <a:lstStyle/>
          <a:p>
            <a:r>
              <a:rPr lang="cs-CZ"/>
              <a:t>PHDr. Peřinová, Ph.D.©doc. Ing. Jiří Novotný, CSc.</a:t>
            </a: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29.10.2020</a:t>
            </a:r>
          </a:p>
        </p:txBody>
      </p:sp>
      <p:sp>
        <p:nvSpPr>
          <p:cNvPr id="5" name="Zástupný symbol pro zápatí 4"/>
          <p:cNvSpPr>
            <a:spLocks noGrp="1"/>
          </p:cNvSpPr>
          <p:nvPr>
            <p:ph type="ftr" sz="quarter" idx="11"/>
          </p:nvPr>
        </p:nvSpPr>
        <p:spPr/>
        <p:txBody>
          <a:bodyPr/>
          <a:lstStyle/>
          <a:p>
            <a:r>
              <a:rPr lang="cs-CZ"/>
              <a:t>PHDr. Peřinová, Ph.D.©doc. Ing. Jiří Novotný, CSc.</a:t>
            </a: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r>
              <a:rPr lang="cs-CZ"/>
              <a:t>29.10.2020</a:t>
            </a:r>
          </a:p>
        </p:txBody>
      </p:sp>
      <p:sp>
        <p:nvSpPr>
          <p:cNvPr id="5" name="Zástupný symbol pro zápatí 4"/>
          <p:cNvSpPr>
            <a:spLocks noGrp="1"/>
          </p:cNvSpPr>
          <p:nvPr>
            <p:ph type="ftr" sz="quarter" idx="11"/>
          </p:nvPr>
        </p:nvSpPr>
        <p:spPr/>
        <p:txBody>
          <a:bodyPr/>
          <a:lstStyle/>
          <a:p>
            <a:r>
              <a:rPr lang="cs-CZ"/>
              <a:t>PHDr. Peřinová, Ph.D.©doc. Ing. Jiří Novotný, CSc.</a:t>
            </a: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p>
            <a:r>
              <a:rPr lang="cs-CZ"/>
              <a:t>29.10.2020</a:t>
            </a:r>
          </a:p>
        </p:txBody>
      </p:sp>
      <p:sp>
        <p:nvSpPr>
          <p:cNvPr id="5" name="Zástupný symbol pro zápatí 4"/>
          <p:cNvSpPr>
            <a:spLocks noGrp="1"/>
          </p:cNvSpPr>
          <p:nvPr>
            <p:ph type="ftr" sz="quarter" idx="11"/>
          </p:nvPr>
        </p:nvSpPr>
        <p:spPr/>
        <p:txBody>
          <a:bodyPr/>
          <a:lstStyle/>
          <a:p>
            <a:r>
              <a:rPr lang="cs-CZ"/>
              <a:t>PHDr. Peřinová, Ph.D.©doc. Ing. Jiří Novotný, CSc.</a:t>
            </a:r>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r>
              <a:rPr lang="cs-CZ"/>
              <a:t>29.10.2020</a:t>
            </a:r>
          </a:p>
        </p:txBody>
      </p:sp>
      <p:sp>
        <p:nvSpPr>
          <p:cNvPr id="6" name="Zástupný symbol pro zápatí 5"/>
          <p:cNvSpPr>
            <a:spLocks noGrp="1"/>
          </p:cNvSpPr>
          <p:nvPr>
            <p:ph type="ftr" sz="quarter" idx="11"/>
          </p:nvPr>
        </p:nvSpPr>
        <p:spPr/>
        <p:txBody>
          <a:bodyPr/>
          <a:lstStyle/>
          <a:p>
            <a:r>
              <a:rPr lang="cs-CZ"/>
              <a:t>PHDr. Peřinová, Ph.D.©doc. Ing. Jiří Novotný, CSc.</a:t>
            </a:r>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r>
              <a:rPr lang="cs-CZ"/>
              <a:t>29.10.2020</a:t>
            </a:r>
          </a:p>
        </p:txBody>
      </p:sp>
      <p:sp>
        <p:nvSpPr>
          <p:cNvPr id="8" name="Zástupný symbol pro zápatí 7"/>
          <p:cNvSpPr>
            <a:spLocks noGrp="1"/>
          </p:cNvSpPr>
          <p:nvPr>
            <p:ph type="ftr" sz="quarter" idx="11"/>
          </p:nvPr>
        </p:nvSpPr>
        <p:spPr/>
        <p:txBody>
          <a:bodyPr/>
          <a:lstStyle/>
          <a:p>
            <a:r>
              <a:rPr lang="cs-CZ"/>
              <a:t>PHDr. Peřinová, Ph.D.©doc. Ing. Jiří Novotný, CSc.</a:t>
            </a:r>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2"/>
          <p:cNvSpPr>
            <a:spLocks noGrp="1"/>
          </p:cNvSpPr>
          <p:nvPr>
            <p:ph type="dt" sz="half" idx="10"/>
          </p:nvPr>
        </p:nvSpPr>
        <p:spPr/>
        <p:txBody>
          <a:bodyPr/>
          <a:lstStyle/>
          <a:p>
            <a:r>
              <a:rPr lang="cs-CZ"/>
              <a:t>29.10.2020</a:t>
            </a:r>
          </a:p>
        </p:txBody>
      </p:sp>
      <p:sp>
        <p:nvSpPr>
          <p:cNvPr id="4" name="Zástupný symbol pro zápatí 3"/>
          <p:cNvSpPr>
            <a:spLocks noGrp="1"/>
          </p:cNvSpPr>
          <p:nvPr>
            <p:ph type="ftr" sz="quarter" idx="11"/>
          </p:nvPr>
        </p:nvSpPr>
        <p:spPr/>
        <p:txBody>
          <a:bodyPr/>
          <a:lstStyle/>
          <a:p>
            <a:r>
              <a:rPr lang="cs-CZ"/>
              <a:t>PHDr. Peřinová, Ph.D.©doc. Ing. Jiří Novotný, CSc.</a:t>
            </a:r>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r>
              <a:rPr lang="cs-CZ"/>
              <a:t>29.10.2020</a:t>
            </a:r>
          </a:p>
        </p:txBody>
      </p:sp>
      <p:sp>
        <p:nvSpPr>
          <p:cNvPr id="3" name="Zástupný symbol pro zápatí 2"/>
          <p:cNvSpPr>
            <a:spLocks noGrp="1"/>
          </p:cNvSpPr>
          <p:nvPr>
            <p:ph type="ftr" sz="quarter" idx="11"/>
          </p:nvPr>
        </p:nvSpPr>
        <p:spPr/>
        <p:txBody>
          <a:bodyPr/>
          <a:lstStyle/>
          <a:p>
            <a:r>
              <a:rPr lang="cs-CZ"/>
              <a:t>PHDr. Peřinová, Ph.D.©doc. Ing. Jiří Novotný, CSc.</a:t>
            </a:r>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r>
              <a:rPr lang="cs-CZ"/>
              <a:t>29.10.2020</a:t>
            </a:r>
          </a:p>
        </p:txBody>
      </p:sp>
      <p:sp>
        <p:nvSpPr>
          <p:cNvPr id="6" name="Zástupný symbol pro zápatí 5"/>
          <p:cNvSpPr>
            <a:spLocks noGrp="1"/>
          </p:cNvSpPr>
          <p:nvPr>
            <p:ph type="ftr" sz="quarter" idx="11"/>
          </p:nvPr>
        </p:nvSpPr>
        <p:spPr/>
        <p:txBody>
          <a:bodyPr/>
          <a:lstStyle/>
          <a:p>
            <a:r>
              <a:rPr lang="cs-CZ"/>
              <a:t>PHDr. Peřinová, Ph.D.©doc. Ing. Jiří Novotný, CSc.</a:t>
            </a:r>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4"/>
          <p:cNvSpPr>
            <a:spLocks noGrp="1"/>
          </p:cNvSpPr>
          <p:nvPr>
            <p:ph type="dt" sz="half" idx="10"/>
          </p:nvPr>
        </p:nvSpPr>
        <p:spPr/>
        <p:txBody>
          <a:bodyPr/>
          <a:lstStyle/>
          <a:p>
            <a:r>
              <a:rPr lang="cs-CZ"/>
              <a:t>29.10.2020</a:t>
            </a:r>
          </a:p>
        </p:txBody>
      </p:sp>
      <p:sp>
        <p:nvSpPr>
          <p:cNvPr id="6" name="Zástupný symbol pro zápatí 5"/>
          <p:cNvSpPr>
            <a:spLocks noGrp="1"/>
          </p:cNvSpPr>
          <p:nvPr>
            <p:ph type="ftr" sz="quarter" idx="11"/>
          </p:nvPr>
        </p:nvSpPr>
        <p:spPr/>
        <p:txBody>
          <a:bodyPr/>
          <a:lstStyle/>
          <a:p>
            <a:r>
              <a:rPr lang="cs-CZ"/>
              <a:t>PHDr. Peřinová, Ph.D.©doc. Ing. Jiří Novotný, CSc.</a:t>
            </a:r>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Klepnutím lze upravit styl předlohy nadpisů.</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cs-CZ"/>
              <a:t>29.10.2020</a:t>
            </a: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a:t>PHDr. Peřinová, Ph.D.©doc. Ing. Jiří Novotný, CSc.</a:t>
            </a: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oe.int/en/web/sport/bodi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1919852" y="5000845"/>
            <a:ext cx="5585850" cy="1872208"/>
          </a:xfrm>
          <a:prstGeom prst="rect">
            <a:avLst/>
          </a:prstGeom>
        </p:spPr>
      </p:pic>
      <p:sp>
        <p:nvSpPr>
          <p:cNvPr id="3" name="Podnadpis 2"/>
          <p:cNvSpPr>
            <a:spLocks noGrp="1"/>
          </p:cNvSpPr>
          <p:nvPr>
            <p:ph type="subTitle" idx="1"/>
          </p:nvPr>
        </p:nvSpPr>
        <p:spPr>
          <a:xfrm>
            <a:off x="1115616" y="4725144"/>
            <a:ext cx="6400800" cy="2016224"/>
          </a:xfrm>
        </p:spPr>
        <p:txBody>
          <a:bodyPr/>
          <a:lstStyle/>
          <a:p>
            <a:endParaRPr lang="cs-CZ" dirty="0"/>
          </a:p>
        </p:txBody>
      </p:sp>
      <p:pic>
        <p:nvPicPr>
          <p:cNvPr id="5" name="Obrázek 4"/>
          <p:cNvPicPr>
            <a:picLocks noChangeAspect="1"/>
          </p:cNvPicPr>
          <p:nvPr/>
        </p:nvPicPr>
        <p:blipFill>
          <a:blip r:embed="rId3"/>
          <a:stretch>
            <a:fillRect/>
          </a:stretch>
        </p:blipFill>
        <p:spPr>
          <a:xfrm>
            <a:off x="1115616" y="-20737"/>
            <a:ext cx="7099103" cy="4745881"/>
          </a:xfrm>
          <a:prstGeom prst="rect">
            <a:avLst/>
          </a:prstGeom>
        </p:spPr>
      </p:pic>
      <p:sp>
        <p:nvSpPr>
          <p:cNvPr id="2" name="Nadpis 1"/>
          <p:cNvSpPr>
            <a:spLocks noGrp="1"/>
          </p:cNvSpPr>
          <p:nvPr>
            <p:ph type="ctrTitle"/>
          </p:nvPr>
        </p:nvSpPr>
        <p:spPr>
          <a:xfrm>
            <a:off x="4665167" y="116632"/>
            <a:ext cx="5186395" cy="1296144"/>
          </a:xfrm>
          <a:noFill/>
        </p:spPr>
        <p:txBody>
          <a:bodyPr>
            <a:normAutofit/>
          </a:bodyPr>
          <a:lstStyle/>
          <a:p>
            <a:r>
              <a:rPr lang="en-US" sz="6000" b="1" dirty="0"/>
              <a:t>Rada Evropy  </a:t>
            </a:r>
            <a:endParaRPr lang="cs-CZ" sz="6000" b="1" dirty="0"/>
          </a:p>
        </p:txBody>
      </p:sp>
      <p:sp>
        <p:nvSpPr>
          <p:cNvPr id="6" name="Zástupný symbol pro datum 5">
            <a:extLst>
              <a:ext uri="{FF2B5EF4-FFF2-40B4-BE49-F238E27FC236}">
                <a16:creationId xmlns:a16="http://schemas.microsoft.com/office/drawing/2014/main" id="{0F2F913F-CBAA-4392-9009-D68A2828C213}"/>
              </a:ext>
            </a:extLst>
          </p:cNvPr>
          <p:cNvSpPr>
            <a:spLocks noGrp="1"/>
          </p:cNvSpPr>
          <p:nvPr>
            <p:ph type="dt" sz="half" idx="10"/>
          </p:nvPr>
        </p:nvSpPr>
        <p:spPr/>
        <p:txBody>
          <a:bodyPr/>
          <a:lstStyle/>
          <a:p>
            <a:r>
              <a:rPr lang="cs-CZ"/>
              <a:t>29.10.2020</a:t>
            </a:r>
          </a:p>
        </p:txBody>
      </p:sp>
      <p:sp>
        <p:nvSpPr>
          <p:cNvPr id="7" name="Zástupný symbol pro číslo snímku 6">
            <a:extLst>
              <a:ext uri="{FF2B5EF4-FFF2-40B4-BE49-F238E27FC236}">
                <a16:creationId xmlns:a16="http://schemas.microsoft.com/office/drawing/2014/main" id="{B234446F-509E-48E2-BEBB-4F013B944D59}"/>
              </a:ext>
            </a:extLst>
          </p:cNvPr>
          <p:cNvSpPr>
            <a:spLocks noGrp="1"/>
          </p:cNvSpPr>
          <p:nvPr>
            <p:ph type="sldNum" sz="quarter" idx="12"/>
          </p:nvPr>
        </p:nvSpPr>
        <p:spPr/>
        <p:txBody>
          <a:bodyPr/>
          <a:lstStyle/>
          <a:p>
            <a:fld id="{AC57A5DF-1266-40EA-9282-1E66B9DE06C0}" type="slidenum">
              <a:rPr lang="cs-CZ" smtClean="0"/>
              <a:t>1</a:t>
            </a:fld>
            <a:endParaRPr lang="cs-CZ"/>
          </a:p>
        </p:txBody>
      </p:sp>
      <p:sp>
        <p:nvSpPr>
          <p:cNvPr id="8" name="Zástupný symbol pro zápatí 7">
            <a:extLst>
              <a:ext uri="{FF2B5EF4-FFF2-40B4-BE49-F238E27FC236}">
                <a16:creationId xmlns:a16="http://schemas.microsoft.com/office/drawing/2014/main" id="{932CBB80-402A-4DBB-A39D-AC9E6F3103D7}"/>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1537045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79512" y="116632"/>
            <a:ext cx="3334801" cy="1871634"/>
          </a:xfrm>
          <a:prstGeom prst="rect">
            <a:avLst/>
          </a:prstGeom>
        </p:spPr>
      </p:pic>
      <p:sp>
        <p:nvSpPr>
          <p:cNvPr id="5" name="Obdélník 4"/>
          <p:cNvSpPr/>
          <p:nvPr/>
        </p:nvSpPr>
        <p:spPr>
          <a:xfrm>
            <a:off x="3275856" y="347875"/>
            <a:ext cx="4608512" cy="93610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200" dirty="0"/>
              <a:t>ETICKÝ SPORT</a:t>
            </a:r>
          </a:p>
        </p:txBody>
      </p:sp>
      <p:sp>
        <p:nvSpPr>
          <p:cNvPr id="6" name="Obdélník 5"/>
          <p:cNvSpPr/>
          <p:nvPr/>
        </p:nvSpPr>
        <p:spPr>
          <a:xfrm>
            <a:off x="179512" y="2094492"/>
            <a:ext cx="5040560" cy="1008111"/>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dirty="0"/>
              <a:t>Boj proti korupci ve sportu</a:t>
            </a:r>
            <a:endParaRPr lang="cs-CZ" sz="2800" dirty="0"/>
          </a:p>
        </p:txBody>
      </p:sp>
      <p:pic>
        <p:nvPicPr>
          <p:cNvPr id="7" name="Obrázek 6"/>
          <p:cNvPicPr>
            <a:picLocks noChangeAspect="1"/>
          </p:cNvPicPr>
          <p:nvPr/>
        </p:nvPicPr>
        <p:blipFill>
          <a:blip r:embed="rId3"/>
          <a:stretch>
            <a:fillRect/>
          </a:stretch>
        </p:blipFill>
        <p:spPr>
          <a:xfrm>
            <a:off x="5148063" y="1271009"/>
            <a:ext cx="3730711" cy="1831594"/>
          </a:xfrm>
          <a:prstGeom prst="rect">
            <a:avLst/>
          </a:prstGeom>
        </p:spPr>
      </p:pic>
      <p:sp>
        <p:nvSpPr>
          <p:cNvPr id="8" name="Obdélník 7"/>
          <p:cNvSpPr/>
          <p:nvPr/>
        </p:nvSpPr>
        <p:spPr>
          <a:xfrm>
            <a:off x="179512" y="3893375"/>
            <a:ext cx="5001971" cy="104910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Sociální udržitelnost velkých sportovních akcí</a:t>
            </a:r>
          </a:p>
        </p:txBody>
      </p:sp>
      <p:pic>
        <p:nvPicPr>
          <p:cNvPr id="9" name="Obrázek 8"/>
          <p:cNvPicPr>
            <a:picLocks noChangeAspect="1"/>
          </p:cNvPicPr>
          <p:nvPr/>
        </p:nvPicPr>
        <p:blipFill>
          <a:blip r:embed="rId4"/>
          <a:stretch>
            <a:fillRect/>
          </a:stretch>
        </p:blipFill>
        <p:spPr>
          <a:xfrm>
            <a:off x="5148063" y="3210146"/>
            <a:ext cx="3718908" cy="1825799"/>
          </a:xfrm>
          <a:prstGeom prst="rect">
            <a:avLst/>
          </a:prstGeom>
        </p:spPr>
      </p:pic>
      <p:pic>
        <p:nvPicPr>
          <p:cNvPr id="10" name="Obrázek 9"/>
          <p:cNvPicPr>
            <a:picLocks noChangeAspect="1"/>
          </p:cNvPicPr>
          <p:nvPr/>
        </p:nvPicPr>
        <p:blipFill>
          <a:blip r:embed="rId5"/>
          <a:stretch>
            <a:fillRect/>
          </a:stretch>
        </p:blipFill>
        <p:spPr>
          <a:xfrm>
            <a:off x="5148064" y="5138999"/>
            <a:ext cx="3718908" cy="1602370"/>
          </a:xfrm>
          <a:prstGeom prst="rect">
            <a:avLst/>
          </a:prstGeom>
        </p:spPr>
      </p:pic>
      <p:sp>
        <p:nvSpPr>
          <p:cNvPr id="11" name="Obdélník 10"/>
          <p:cNvSpPr/>
          <p:nvPr/>
        </p:nvSpPr>
        <p:spPr>
          <a:xfrm>
            <a:off x="179512" y="5719174"/>
            <a:ext cx="4973458" cy="100811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Sport a lidská práva</a:t>
            </a:r>
          </a:p>
        </p:txBody>
      </p:sp>
      <p:sp>
        <p:nvSpPr>
          <p:cNvPr id="2" name="Zástupný symbol pro datum 1">
            <a:extLst>
              <a:ext uri="{FF2B5EF4-FFF2-40B4-BE49-F238E27FC236}">
                <a16:creationId xmlns:a16="http://schemas.microsoft.com/office/drawing/2014/main" id="{A5A668C5-14EF-4A0A-9CCE-E2DB9CC1D9BB}"/>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60791C4F-0220-42D2-A093-026A4E9F901D}"/>
              </a:ext>
            </a:extLst>
          </p:cNvPr>
          <p:cNvSpPr>
            <a:spLocks noGrp="1"/>
          </p:cNvSpPr>
          <p:nvPr>
            <p:ph type="sldNum" sz="quarter" idx="12"/>
          </p:nvPr>
        </p:nvSpPr>
        <p:spPr/>
        <p:txBody>
          <a:bodyPr/>
          <a:lstStyle/>
          <a:p>
            <a:fld id="{AC57A5DF-1266-40EA-9282-1E66B9DE06C0}" type="slidenum">
              <a:rPr lang="cs-CZ" smtClean="0"/>
              <a:t>10</a:t>
            </a:fld>
            <a:endParaRPr lang="cs-CZ"/>
          </a:p>
        </p:txBody>
      </p:sp>
      <p:sp>
        <p:nvSpPr>
          <p:cNvPr id="12" name="Zástupný symbol pro zápatí 11">
            <a:extLst>
              <a:ext uri="{FF2B5EF4-FFF2-40B4-BE49-F238E27FC236}">
                <a16:creationId xmlns:a16="http://schemas.microsoft.com/office/drawing/2014/main" id="{F57C523A-EC9E-44D3-8015-72C4B7855E0D}"/>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84084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1"/>
                                        </p:tgtEl>
                                      </p:cBhvr>
                                    </p:animEffect>
                                    <p:animScale>
                                      <p:cBhvr>
                                        <p:cTn id="1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6125346" y="1251424"/>
            <a:ext cx="2902875" cy="1635330"/>
          </a:xfrm>
          <a:prstGeom prst="rect">
            <a:avLst/>
          </a:prstGeom>
        </p:spPr>
      </p:pic>
      <p:sp>
        <p:nvSpPr>
          <p:cNvPr id="5" name="Obdélník 4"/>
          <p:cNvSpPr/>
          <p:nvPr/>
        </p:nvSpPr>
        <p:spPr>
          <a:xfrm>
            <a:off x="4731173" y="326645"/>
            <a:ext cx="4320480" cy="853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Problematika migrantů a jejich integrace prostřednictvím sportu </a:t>
            </a:r>
          </a:p>
        </p:txBody>
      </p:sp>
      <p:sp>
        <p:nvSpPr>
          <p:cNvPr id="6" name="Obdélník 5"/>
          <p:cNvSpPr/>
          <p:nvPr/>
        </p:nvSpPr>
        <p:spPr>
          <a:xfrm>
            <a:off x="251520" y="1233975"/>
            <a:ext cx="2729763"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Sport postižených</a:t>
            </a:r>
          </a:p>
        </p:txBody>
      </p:sp>
      <p:pic>
        <p:nvPicPr>
          <p:cNvPr id="7" name="Obrázek 6"/>
          <p:cNvPicPr>
            <a:picLocks noChangeAspect="1"/>
          </p:cNvPicPr>
          <p:nvPr/>
        </p:nvPicPr>
        <p:blipFill>
          <a:blip r:embed="rId3"/>
          <a:stretch>
            <a:fillRect/>
          </a:stretch>
        </p:blipFill>
        <p:spPr>
          <a:xfrm>
            <a:off x="3117432" y="1279949"/>
            <a:ext cx="2871954" cy="1617911"/>
          </a:xfrm>
          <a:prstGeom prst="rect">
            <a:avLst/>
          </a:prstGeom>
        </p:spPr>
      </p:pic>
      <p:sp>
        <p:nvSpPr>
          <p:cNvPr id="8" name="Obdélník 7"/>
          <p:cNvSpPr/>
          <p:nvPr/>
        </p:nvSpPr>
        <p:spPr>
          <a:xfrm>
            <a:off x="3169701" y="3012093"/>
            <a:ext cx="2724903" cy="7635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t>Rovnost</a:t>
            </a:r>
            <a:r>
              <a:rPr lang="en-US" sz="2400" dirty="0"/>
              <a:t> </a:t>
            </a:r>
            <a:r>
              <a:rPr lang="en-US" sz="2400" dirty="0" err="1"/>
              <a:t>žen</a:t>
            </a:r>
            <a:r>
              <a:rPr lang="en-US" sz="2400" dirty="0"/>
              <a:t> a </a:t>
            </a:r>
            <a:r>
              <a:rPr lang="en-US" sz="2400" dirty="0" err="1"/>
              <a:t>mužů</a:t>
            </a:r>
            <a:endParaRPr lang="cs-CZ" sz="2400" dirty="0"/>
          </a:p>
        </p:txBody>
      </p:sp>
      <p:pic>
        <p:nvPicPr>
          <p:cNvPr id="11" name="Obrázek 10"/>
          <p:cNvPicPr>
            <a:picLocks noChangeAspect="1"/>
          </p:cNvPicPr>
          <p:nvPr/>
        </p:nvPicPr>
        <p:blipFill>
          <a:blip r:embed="rId4"/>
          <a:stretch>
            <a:fillRect/>
          </a:stretch>
        </p:blipFill>
        <p:spPr>
          <a:xfrm>
            <a:off x="2861789" y="4167376"/>
            <a:ext cx="3127597" cy="1761927"/>
          </a:xfrm>
          <a:prstGeom prst="rect">
            <a:avLst/>
          </a:prstGeom>
        </p:spPr>
      </p:pic>
      <p:sp>
        <p:nvSpPr>
          <p:cNvPr id="12" name="Obdélník 11"/>
          <p:cNvSpPr/>
          <p:nvPr/>
        </p:nvSpPr>
        <p:spPr>
          <a:xfrm>
            <a:off x="6125346" y="4959580"/>
            <a:ext cx="2973707" cy="8067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Výuka tělesné výchovy</a:t>
            </a:r>
          </a:p>
        </p:txBody>
      </p:sp>
      <p:pic>
        <p:nvPicPr>
          <p:cNvPr id="13" name="Obrázek 12"/>
          <p:cNvPicPr>
            <a:picLocks noChangeAspect="1"/>
          </p:cNvPicPr>
          <p:nvPr/>
        </p:nvPicPr>
        <p:blipFill>
          <a:blip r:embed="rId5"/>
          <a:stretch>
            <a:fillRect/>
          </a:stretch>
        </p:blipFill>
        <p:spPr>
          <a:xfrm>
            <a:off x="6125346" y="3007236"/>
            <a:ext cx="2907772" cy="1810386"/>
          </a:xfrm>
          <a:prstGeom prst="rect">
            <a:avLst/>
          </a:prstGeom>
        </p:spPr>
      </p:pic>
      <p:sp>
        <p:nvSpPr>
          <p:cNvPr id="14" name="Obdélník 13"/>
          <p:cNvSpPr/>
          <p:nvPr/>
        </p:nvSpPr>
        <p:spPr>
          <a:xfrm>
            <a:off x="3148636" y="5962028"/>
            <a:ext cx="4630143"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t>Boj proti homofobii ve sportu</a:t>
            </a:r>
          </a:p>
        </p:txBody>
      </p:sp>
      <p:pic>
        <p:nvPicPr>
          <p:cNvPr id="15" name="Obrázek 14"/>
          <p:cNvPicPr>
            <a:picLocks noChangeAspect="1"/>
          </p:cNvPicPr>
          <p:nvPr/>
        </p:nvPicPr>
        <p:blipFill rotWithShape="1">
          <a:blip r:embed="rId6"/>
          <a:srcRect r="11703"/>
          <a:stretch/>
        </p:blipFill>
        <p:spPr>
          <a:xfrm>
            <a:off x="75347" y="4956535"/>
            <a:ext cx="2985790" cy="1799970"/>
          </a:xfrm>
          <a:prstGeom prst="rect">
            <a:avLst/>
          </a:prstGeom>
        </p:spPr>
      </p:pic>
      <p:sp>
        <p:nvSpPr>
          <p:cNvPr id="16" name="Obdélník 15"/>
          <p:cNvSpPr/>
          <p:nvPr/>
        </p:nvSpPr>
        <p:spPr>
          <a:xfrm>
            <a:off x="57374" y="26032"/>
            <a:ext cx="4370610" cy="98561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INKLUZE VE  SPORTU </a:t>
            </a:r>
          </a:p>
        </p:txBody>
      </p:sp>
      <p:sp>
        <p:nvSpPr>
          <p:cNvPr id="10" name="Obdélník 9"/>
          <p:cNvSpPr/>
          <p:nvPr/>
        </p:nvSpPr>
        <p:spPr>
          <a:xfrm>
            <a:off x="124684" y="3945044"/>
            <a:ext cx="3201549"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Sport a </a:t>
            </a:r>
            <a:r>
              <a:rPr lang="en-US" sz="2400" dirty="0" err="1"/>
              <a:t>věznice</a:t>
            </a:r>
            <a:r>
              <a:rPr lang="en-US" sz="2400" dirty="0"/>
              <a:t> v </a:t>
            </a:r>
            <a:r>
              <a:rPr lang="en-US" sz="2400" dirty="0" err="1"/>
              <a:t>Evropě</a:t>
            </a:r>
            <a:endParaRPr lang="cs-CZ" sz="2400" dirty="0"/>
          </a:p>
        </p:txBody>
      </p:sp>
      <p:pic>
        <p:nvPicPr>
          <p:cNvPr id="9" name="Obrázek 8"/>
          <p:cNvPicPr>
            <a:picLocks noChangeAspect="1"/>
          </p:cNvPicPr>
          <p:nvPr/>
        </p:nvPicPr>
        <p:blipFill>
          <a:blip r:embed="rId7"/>
          <a:stretch>
            <a:fillRect/>
          </a:stretch>
        </p:blipFill>
        <p:spPr>
          <a:xfrm>
            <a:off x="203911" y="2194307"/>
            <a:ext cx="2792975" cy="1573418"/>
          </a:xfrm>
          <a:prstGeom prst="rect">
            <a:avLst/>
          </a:prstGeom>
        </p:spPr>
      </p:pic>
      <p:sp>
        <p:nvSpPr>
          <p:cNvPr id="2" name="Zástupný symbol pro datum 1">
            <a:extLst>
              <a:ext uri="{FF2B5EF4-FFF2-40B4-BE49-F238E27FC236}">
                <a16:creationId xmlns:a16="http://schemas.microsoft.com/office/drawing/2014/main" id="{4C00F369-AA39-4C51-A755-718D9768CDEC}"/>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6E46880D-1CE6-421D-9031-CBEEC14F8748}"/>
              </a:ext>
            </a:extLst>
          </p:cNvPr>
          <p:cNvSpPr>
            <a:spLocks noGrp="1"/>
          </p:cNvSpPr>
          <p:nvPr>
            <p:ph type="sldNum" sz="quarter" idx="12"/>
          </p:nvPr>
        </p:nvSpPr>
        <p:spPr/>
        <p:txBody>
          <a:bodyPr/>
          <a:lstStyle/>
          <a:p>
            <a:fld id="{AC57A5DF-1266-40EA-9282-1E66B9DE06C0}" type="slidenum">
              <a:rPr lang="cs-CZ" smtClean="0"/>
              <a:t>11</a:t>
            </a:fld>
            <a:endParaRPr lang="cs-CZ"/>
          </a:p>
        </p:txBody>
      </p:sp>
      <p:sp>
        <p:nvSpPr>
          <p:cNvPr id="17" name="Zástupný symbol pro zápatí 16">
            <a:extLst>
              <a:ext uri="{FF2B5EF4-FFF2-40B4-BE49-F238E27FC236}">
                <a16:creationId xmlns:a16="http://schemas.microsoft.com/office/drawing/2014/main" id="{225EA9CC-D518-4B68-B6E6-C274389830D7}"/>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37269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8"/>
                                        </p:tgtEl>
                                      </p:cBhvr>
                                    </p:animEffect>
                                    <p:animScale>
                                      <p:cBhvr>
                                        <p:cTn id="17" dur="250" autoRev="1" fill="hold"/>
                                        <p:tgtEl>
                                          <p:spTgt spid="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2"/>
                                        </p:tgtEl>
                                      </p:cBhvr>
                                    </p:animEffect>
                                    <p:animScale>
                                      <p:cBhvr>
                                        <p:cTn id="27" dur="250" autoRev="1" fill="hold"/>
                                        <p:tgtEl>
                                          <p:spTgt spid="1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14"/>
                                        </p:tgtEl>
                                      </p:cBhvr>
                                    </p:animEffect>
                                    <p:animScale>
                                      <p:cBhvr>
                                        <p:cTn id="32"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4644008" y="90753"/>
            <a:ext cx="4392488" cy="2347461"/>
          </a:xfrm>
          <a:prstGeom prst="rect">
            <a:avLst/>
          </a:prstGeom>
        </p:spPr>
      </p:pic>
      <p:sp>
        <p:nvSpPr>
          <p:cNvPr id="5" name="Obdélník 4"/>
          <p:cNvSpPr/>
          <p:nvPr/>
        </p:nvSpPr>
        <p:spPr>
          <a:xfrm>
            <a:off x="395536" y="449200"/>
            <a:ext cx="4032448" cy="182767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KORUPCE VE SPORTU</a:t>
            </a:r>
          </a:p>
        </p:txBody>
      </p:sp>
      <p:sp>
        <p:nvSpPr>
          <p:cNvPr id="6" name="Obdélník 5"/>
          <p:cNvSpPr/>
          <p:nvPr/>
        </p:nvSpPr>
        <p:spPr>
          <a:xfrm>
            <a:off x="683568" y="2564904"/>
            <a:ext cx="7344816" cy="33123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„Manipulací sportovních soutěží se rozumí úmyslné uspořádání, jednání nebo opomenutí zaměřené na nevhodnou změnu výsledku nebo průběh sportovní soutěže za účelem odstranění celé nebo části nepředvídatelné povahy výše uvedené sportovní soutěže za účelem získání neoprávněného výhoda pro sebe nebo pro druhé.“				</a:t>
            </a:r>
          </a:p>
        </p:txBody>
      </p:sp>
      <p:sp>
        <p:nvSpPr>
          <p:cNvPr id="7" name="Obdélník 6"/>
          <p:cNvSpPr/>
          <p:nvPr/>
        </p:nvSpPr>
        <p:spPr>
          <a:xfrm>
            <a:off x="2483768" y="5589240"/>
            <a:ext cx="6408712" cy="93610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The Convention on the Manipulation of Sports Competitions (the Macolin Convention)</a:t>
            </a:r>
            <a:endParaRPr lang="cs-CZ" sz="2400">
              <a:solidFill>
                <a:schemeClr val="tx1"/>
              </a:solidFill>
            </a:endParaRPr>
          </a:p>
        </p:txBody>
      </p:sp>
      <p:sp>
        <p:nvSpPr>
          <p:cNvPr id="2" name="Zástupný symbol pro datum 1">
            <a:extLst>
              <a:ext uri="{FF2B5EF4-FFF2-40B4-BE49-F238E27FC236}">
                <a16:creationId xmlns:a16="http://schemas.microsoft.com/office/drawing/2014/main" id="{2C7D33EE-DF59-4085-9BAB-9D15C5B7FEA0}"/>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3381A933-8CFB-48ED-93D8-313FD6B1299A}"/>
              </a:ext>
            </a:extLst>
          </p:cNvPr>
          <p:cNvSpPr>
            <a:spLocks noGrp="1"/>
          </p:cNvSpPr>
          <p:nvPr>
            <p:ph type="sldNum" sz="quarter" idx="12"/>
          </p:nvPr>
        </p:nvSpPr>
        <p:spPr/>
        <p:txBody>
          <a:bodyPr/>
          <a:lstStyle/>
          <a:p>
            <a:fld id="{AC57A5DF-1266-40EA-9282-1E66B9DE06C0}" type="slidenum">
              <a:rPr lang="cs-CZ" smtClean="0"/>
              <a:t>12</a:t>
            </a:fld>
            <a:endParaRPr lang="cs-CZ"/>
          </a:p>
        </p:txBody>
      </p:sp>
      <p:sp>
        <p:nvSpPr>
          <p:cNvPr id="8" name="Zástupný symbol pro zápatí 7">
            <a:extLst>
              <a:ext uri="{FF2B5EF4-FFF2-40B4-BE49-F238E27FC236}">
                <a16:creationId xmlns:a16="http://schemas.microsoft.com/office/drawing/2014/main" id="{6DE2E806-B6B4-40AE-84E0-E310B89E39A9}"/>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4014168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5464609" y="219076"/>
            <a:ext cx="3598433" cy="2027171"/>
          </a:xfrm>
          <a:prstGeom prst="rect">
            <a:avLst/>
          </a:prstGeom>
        </p:spPr>
      </p:pic>
      <p:sp>
        <p:nvSpPr>
          <p:cNvPr id="4" name="Obdélník 3"/>
          <p:cNvSpPr/>
          <p:nvPr/>
        </p:nvSpPr>
        <p:spPr>
          <a:xfrm>
            <a:off x="270306" y="219076"/>
            <a:ext cx="4320480" cy="14401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 BEZPEČNÝ SPORT</a:t>
            </a:r>
          </a:p>
        </p:txBody>
      </p:sp>
      <p:sp>
        <p:nvSpPr>
          <p:cNvPr id="5" name="Obdélník 4"/>
          <p:cNvSpPr/>
          <p:nvPr/>
        </p:nvSpPr>
        <p:spPr>
          <a:xfrm>
            <a:off x="251520" y="2049901"/>
            <a:ext cx="5184576" cy="13070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Inkluze dětí do sportovních aktivit a jejich ochrana</a:t>
            </a:r>
          </a:p>
        </p:txBody>
      </p:sp>
      <p:sp>
        <p:nvSpPr>
          <p:cNvPr id="7" name="Obdélník 6"/>
          <p:cNvSpPr/>
          <p:nvPr/>
        </p:nvSpPr>
        <p:spPr>
          <a:xfrm>
            <a:off x="246250" y="3643204"/>
            <a:ext cx="5184576" cy="13699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Ochrana mladých sportovců před nebezpečím migrace</a:t>
            </a:r>
          </a:p>
        </p:txBody>
      </p:sp>
      <p:pic>
        <p:nvPicPr>
          <p:cNvPr id="8" name="Obrázek 7"/>
          <p:cNvPicPr>
            <a:picLocks noChangeAspect="1"/>
          </p:cNvPicPr>
          <p:nvPr/>
        </p:nvPicPr>
        <p:blipFill>
          <a:blip r:embed="rId3"/>
          <a:stretch>
            <a:fillRect/>
          </a:stretch>
        </p:blipFill>
        <p:spPr>
          <a:xfrm>
            <a:off x="5464609" y="2420888"/>
            <a:ext cx="3580615" cy="2161149"/>
          </a:xfrm>
          <a:prstGeom prst="rect">
            <a:avLst/>
          </a:prstGeom>
        </p:spPr>
      </p:pic>
      <p:sp>
        <p:nvSpPr>
          <p:cNvPr id="9" name="Obdélník 8"/>
          <p:cNvSpPr/>
          <p:nvPr/>
        </p:nvSpPr>
        <p:spPr>
          <a:xfrm>
            <a:off x="231268" y="5299387"/>
            <a:ext cx="5184576" cy="12633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Bojová umění a bojové praktiky</a:t>
            </a:r>
          </a:p>
        </p:txBody>
      </p:sp>
      <p:pic>
        <p:nvPicPr>
          <p:cNvPr id="10" name="Obrázek 9"/>
          <p:cNvPicPr>
            <a:picLocks noChangeAspect="1"/>
          </p:cNvPicPr>
          <p:nvPr/>
        </p:nvPicPr>
        <p:blipFill>
          <a:blip r:embed="rId4"/>
          <a:stretch>
            <a:fillRect/>
          </a:stretch>
        </p:blipFill>
        <p:spPr>
          <a:xfrm>
            <a:off x="5453914" y="4756678"/>
            <a:ext cx="3570902" cy="2070497"/>
          </a:xfrm>
          <a:prstGeom prst="rect">
            <a:avLst/>
          </a:prstGeom>
        </p:spPr>
      </p:pic>
      <p:sp>
        <p:nvSpPr>
          <p:cNvPr id="2" name="Zástupný symbol pro datum 1">
            <a:extLst>
              <a:ext uri="{FF2B5EF4-FFF2-40B4-BE49-F238E27FC236}">
                <a16:creationId xmlns:a16="http://schemas.microsoft.com/office/drawing/2014/main" id="{45A99D71-385B-4705-9621-056DE204677F}"/>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BCBBEBCC-772E-4C0F-AB5E-88588F1E114C}"/>
              </a:ext>
            </a:extLst>
          </p:cNvPr>
          <p:cNvSpPr>
            <a:spLocks noGrp="1"/>
          </p:cNvSpPr>
          <p:nvPr>
            <p:ph type="sldNum" sz="quarter" idx="12"/>
          </p:nvPr>
        </p:nvSpPr>
        <p:spPr/>
        <p:txBody>
          <a:bodyPr/>
          <a:lstStyle/>
          <a:p>
            <a:fld id="{AC57A5DF-1266-40EA-9282-1E66B9DE06C0}" type="slidenum">
              <a:rPr lang="cs-CZ" smtClean="0"/>
              <a:t>13</a:t>
            </a:fld>
            <a:endParaRPr lang="cs-CZ"/>
          </a:p>
        </p:txBody>
      </p:sp>
      <p:sp>
        <p:nvSpPr>
          <p:cNvPr id="11" name="Zástupný symbol pro zápatí 10">
            <a:extLst>
              <a:ext uri="{FF2B5EF4-FFF2-40B4-BE49-F238E27FC236}">
                <a16:creationId xmlns:a16="http://schemas.microsoft.com/office/drawing/2014/main" id="{E92071E4-80C4-451B-9424-938CC0FE381A}"/>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187019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5"/>
          <p:cNvPicPr>
            <a:picLocks noGrp="1" noChangeAspect="1"/>
          </p:cNvPicPr>
          <p:nvPr>
            <p:ph idx="1"/>
          </p:nvPr>
        </p:nvPicPr>
        <p:blipFill>
          <a:blip r:embed="rId2"/>
          <a:stretch>
            <a:fillRect/>
          </a:stretch>
        </p:blipFill>
        <p:spPr>
          <a:xfrm>
            <a:off x="21515" y="1268760"/>
            <a:ext cx="9105516" cy="5117929"/>
          </a:xfrm>
          <a:prstGeom prst="rect">
            <a:avLst/>
          </a:prstGeom>
        </p:spPr>
      </p:pic>
      <p:sp>
        <p:nvSpPr>
          <p:cNvPr id="4" name="Obdélník 3"/>
          <p:cNvSpPr/>
          <p:nvPr/>
        </p:nvSpPr>
        <p:spPr>
          <a:xfrm>
            <a:off x="305779" y="80628"/>
            <a:ext cx="8670171" cy="1080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4000" dirty="0"/>
              <a:t>BEZPEČNOST, ZABEZPEČENÍ A SERVIS</a:t>
            </a:r>
          </a:p>
        </p:txBody>
      </p:sp>
      <p:sp>
        <p:nvSpPr>
          <p:cNvPr id="5" name="Obdélník 4"/>
          <p:cNvSpPr/>
          <p:nvPr/>
        </p:nvSpPr>
        <p:spPr>
          <a:xfrm>
            <a:off x="1089948" y="2924944"/>
            <a:ext cx="8024450" cy="144016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The </a:t>
            </a:r>
            <a:r>
              <a:rPr lang="en-US" sz="2400" dirty="0"/>
              <a:t>Council of Europe Convention on an Integrated Safety, Security and Service Approach at Football Matches and Other Sport Events</a:t>
            </a:r>
            <a:endParaRPr lang="cs-CZ" sz="2400" dirty="0"/>
          </a:p>
        </p:txBody>
      </p:sp>
      <p:sp>
        <p:nvSpPr>
          <p:cNvPr id="7" name="Obdélník 6"/>
          <p:cNvSpPr/>
          <p:nvPr/>
        </p:nvSpPr>
        <p:spPr>
          <a:xfrm>
            <a:off x="1089948" y="5477724"/>
            <a:ext cx="8024450" cy="12891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t>T</a:t>
            </a:r>
            <a:r>
              <a:rPr lang="en-US" sz="2400" dirty="0"/>
              <a:t>he European Convention on Spectator Violence and Misbehavior at Sports Events and in particular at Football Matches</a:t>
            </a:r>
            <a:endParaRPr lang="cs-CZ" sz="2400" dirty="0"/>
          </a:p>
        </p:txBody>
      </p:sp>
      <p:sp>
        <p:nvSpPr>
          <p:cNvPr id="2" name="Zástupný symbol pro datum 1">
            <a:extLst>
              <a:ext uri="{FF2B5EF4-FFF2-40B4-BE49-F238E27FC236}">
                <a16:creationId xmlns:a16="http://schemas.microsoft.com/office/drawing/2014/main" id="{99D8E675-B856-403D-AE19-F39496F8A01A}"/>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6DFFB9C0-A453-4A7E-97A9-4B4564B8A2D5}"/>
              </a:ext>
            </a:extLst>
          </p:cNvPr>
          <p:cNvSpPr>
            <a:spLocks noGrp="1"/>
          </p:cNvSpPr>
          <p:nvPr>
            <p:ph type="sldNum" sz="quarter" idx="12"/>
          </p:nvPr>
        </p:nvSpPr>
        <p:spPr/>
        <p:txBody>
          <a:bodyPr/>
          <a:lstStyle/>
          <a:p>
            <a:fld id="{AC57A5DF-1266-40EA-9282-1E66B9DE06C0}" type="slidenum">
              <a:rPr lang="cs-CZ" smtClean="0"/>
              <a:t>14</a:t>
            </a:fld>
            <a:endParaRPr lang="cs-CZ"/>
          </a:p>
        </p:txBody>
      </p:sp>
      <p:sp>
        <p:nvSpPr>
          <p:cNvPr id="8" name="Zástupný symbol pro zápatí 7">
            <a:extLst>
              <a:ext uri="{FF2B5EF4-FFF2-40B4-BE49-F238E27FC236}">
                <a16:creationId xmlns:a16="http://schemas.microsoft.com/office/drawing/2014/main" id="{D66009C0-FFE1-469D-B3A2-032E7E07A136}"/>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1696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79512" y="116632"/>
            <a:ext cx="8640960" cy="6480720"/>
          </a:xfrm>
        </p:spPr>
        <p:txBody>
          <a:bodyPr>
            <a:normAutofit fontScale="92500" lnSpcReduction="10000"/>
          </a:bodyPr>
          <a:lstStyle/>
          <a:p>
            <a:pPr marL="0" indent="0">
              <a:buNone/>
            </a:pPr>
            <a:r>
              <a:rPr lang="en-US" sz="3000" b="1" dirty="0"/>
              <a:t>Rada Evropy </a:t>
            </a:r>
            <a:r>
              <a:rPr lang="cs-CZ" sz="3000" b="1" dirty="0"/>
              <a:t> - </a:t>
            </a:r>
            <a:r>
              <a:rPr lang="en-US" sz="3000" b="1" dirty="0"/>
              <a:t>Council of Europe (</a:t>
            </a:r>
            <a:r>
              <a:rPr lang="en-US" sz="3000" b="1" dirty="0" err="1"/>
              <a:t>CoE</a:t>
            </a:r>
            <a:r>
              <a:rPr lang="en-US" sz="3000" b="1" dirty="0"/>
              <a:t>)</a:t>
            </a:r>
            <a:endParaRPr lang="cs-CZ" sz="3000" b="1" dirty="0"/>
          </a:p>
          <a:p>
            <a:r>
              <a:rPr lang="pl-PL" sz="2800" dirty="0"/>
              <a:t>založení Rady Evropy je 5. května 1949 (tzv. Londýnská dohoda)</a:t>
            </a:r>
          </a:p>
          <a:p>
            <a:r>
              <a:rPr lang="pl-PL" sz="2800" dirty="0"/>
              <a:t>tvoří ji 47 členských států (ČR od 30. června 1993)</a:t>
            </a:r>
          </a:p>
          <a:p>
            <a:pPr marL="0" indent="0">
              <a:buNone/>
            </a:pPr>
            <a:r>
              <a:rPr lang="cs-CZ" sz="2800" dirty="0"/>
              <a:t>Nejdůležitějšími institucemi Rady Evropy jsou:</a:t>
            </a:r>
          </a:p>
          <a:p>
            <a:r>
              <a:rPr lang="cs-CZ" sz="2800" dirty="0"/>
              <a:t>Výbor ministrů (</a:t>
            </a:r>
            <a:r>
              <a:rPr lang="cs-CZ" sz="2800" dirty="0" err="1"/>
              <a:t>Committee</a:t>
            </a:r>
            <a:r>
              <a:rPr lang="cs-CZ" sz="2800" dirty="0"/>
              <a:t> </a:t>
            </a:r>
            <a:r>
              <a:rPr lang="cs-CZ" sz="2800" dirty="0" err="1"/>
              <a:t>of</a:t>
            </a:r>
            <a:r>
              <a:rPr lang="cs-CZ" sz="2800" dirty="0"/>
              <a:t> </a:t>
            </a:r>
            <a:r>
              <a:rPr lang="cs-CZ" sz="2800" dirty="0" err="1"/>
              <a:t>Ministers</a:t>
            </a:r>
            <a:r>
              <a:rPr lang="cs-CZ" sz="2800" dirty="0"/>
              <a:t>) </a:t>
            </a:r>
          </a:p>
          <a:p>
            <a:r>
              <a:rPr lang="cs-CZ" sz="2800" dirty="0"/>
              <a:t>Parlamentní shromáždění (</a:t>
            </a:r>
            <a:r>
              <a:rPr lang="cs-CZ" sz="2800" dirty="0" err="1"/>
              <a:t>Parliamentary</a:t>
            </a:r>
            <a:r>
              <a:rPr lang="cs-CZ" sz="2800" dirty="0"/>
              <a:t> </a:t>
            </a:r>
            <a:r>
              <a:rPr lang="cs-CZ" sz="2800" dirty="0" err="1"/>
              <a:t>Assembly</a:t>
            </a:r>
            <a:r>
              <a:rPr lang="cs-CZ" sz="2800" dirty="0"/>
              <a:t>) </a:t>
            </a:r>
          </a:p>
          <a:p>
            <a:r>
              <a:rPr lang="cs-CZ" sz="2800" dirty="0"/>
              <a:t>Kongres místních a regionálních orgánů (The </a:t>
            </a:r>
            <a:r>
              <a:rPr lang="cs-CZ" sz="2800" dirty="0" err="1"/>
              <a:t>Congress</a:t>
            </a:r>
            <a:r>
              <a:rPr lang="cs-CZ" sz="2800" dirty="0"/>
              <a:t> </a:t>
            </a:r>
            <a:r>
              <a:rPr lang="cs-CZ" sz="2800" dirty="0" err="1"/>
              <a:t>of</a:t>
            </a:r>
            <a:r>
              <a:rPr lang="cs-CZ" sz="2800" dirty="0"/>
              <a:t> the </a:t>
            </a:r>
            <a:r>
              <a:rPr lang="cs-CZ" sz="2800" dirty="0" err="1"/>
              <a:t>Council</a:t>
            </a:r>
            <a:r>
              <a:rPr lang="cs-CZ" sz="2800" dirty="0"/>
              <a:t> </a:t>
            </a:r>
            <a:r>
              <a:rPr lang="cs-CZ" sz="2800" dirty="0" err="1"/>
              <a:t>of</a:t>
            </a:r>
            <a:r>
              <a:rPr lang="cs-CZ" sz="2800" dirty="0"/>
              <a:t> </a:t>
            </a:r>
            <a:r>
              <a:rPr lang="cs-CZ" sz="2800" dirty="0" err="1"/>
              <a:t>Europe</a:t>
            </a:r>
            <a:r>
              <a:rPr lang="cs-CZ" sz="2800" dirty="0"/>
              <a:t> / </a:t>
            </a:r>
            <a:r>
              <a:rPr lang="cs-CZ" sz="2800" dirty="0" err="1"/>
              <a:t>Congress</a:t>
            </a:r>
            <a:r>
              <a:rPr lang="cs-CZ" sz="2800" dirty="0"/>
              <a:t> </a:t>
            </a:r>
            <a:r>
              <a:rPr lang="cs-CZ" sz="2800" dirty="0" err="1"/>
              <a:t>of</a:t>
            </a:r>
            <a:r>
              <a:rPr lang="cs-CZ" sz="2800" dirty="0"/>
              <a:t> </a:t>
            </a:r>
            <a:r>
              <a:rPr lang="cs-CZ" sz="2800" dirty="0" err="1"/>
              <a:t>Local</a:t>
            </a:r>
            <a:r>
              <a:rPr lang="cs-CZ" sz="2800" dirty="0"/>
              <a:t> and </a:t>
            </a:r>
            <a:r>
              <a:rPr lang="cs-CZ" sz="2800" dirty="0" err="1"/>
              <a:t>Regional</a:t>
            </a:r>
            <a:r>
              <a:rPr lang="cs-CZ" sz="2800" dirty="0"/>
              <a:t> </a:t>
            </a:r>
            <a:r>
              <a:rPr lang="cs-CZ" sz="2800" dirty="0" err="1"/>
              <a:t>Authorities</a:t>
            </a:r>
            <a:r>
              <a:rPr lang="cs-CZ" sz="2800" dirty="0"/>
              <a:t> </a:t>
            </a:r>
            <a:r>
              <a:rPr lang="cs-CZ" sz="2800" dirty="0" err="1"/>
              <a:t>of</a:t>
            </a:r>
            <a:r>
              <a:rPr lang="cs-CZ" sz="2800" dirty="0"/>
              <a:t> </a:t>
            </a:r>
            <a:r>
              <a:rPr lang="cs-CZ" sz="2800" dirty="0" err="1"/>
              <a:t>Europe</a:t>
            </a:r>
            <a:endParaRPr lang="cs-CZ" sz="2800" dirty="0"/>
          </a:p>
          <a:p>
            <a:r>
              <a:rPr lang="cs-CZ" sz="2800" dirty="0"/>
              <a:t>Komisař pro lidská práva (</a:t>
            </a:r>
            <a:r>
              <a:rPr lang="cs-CZ" sz="2800" dirty="0" err="1"/>
              <a:t>Commissioner</a:t>
            </a:r>
            <a:r>
              <a:rPr lang="cs-CZ" sz="2800" dirty="0"/>
              <a:t> </a:t>
            </a:r>
            <a:r>
              <a:rPr lang="cs-CZ" sz="2800" dirty="0" err="1"/>
              <a:t>for</a:t>
            </a:r>
            <a:r>
              <a:rPr lang="cs-CZ" sz="2800" dirty="0"/>
              <a:t> </a:t>
            </a:r>
            <a:r>
              <a:rPr lang="cs-CZ" sz="2800" dirty="0" err="1"/>
              <a:t>Human</a:t>
            </a:r>
            <a:r>
              <a:rPr lang="cs-CZ" sz="2800" dirty="0"/>
              <a:t> </a:t>
            </a:r>
            <a:r>
              <a:rPr lang="cs-CZ" sz="2800" dirty="0" err="1"/>
              <a:t>Rights</a:t>
            </a:r>
            <a:r>
              <a:rPr lang="cs-CZ" sz="2800" dirty="0"/>
              <a:t>),</a:t>
            </a:r>
          </a:p>
          <a:p>
            <a:r>
              <a:rPr lang="cs-CZ" sz="2800" dirty="0"/>
              <a:t>Sekretariát – řídí činnost Rady Evropy. V čele stojí generální tajemník (</a:t>
            </a:r>
            <a:r>
              <a:rPr lang="cs-CZ" sz="2800" dirty="0" err="1"/>
              <a:t>Secretary</a:t>
            </a:r>
            <a:r>
              <a:rPr lang="cs-CZ" sz="2800" dirty="0"/>
              <a:t> General)</a:t>
            </a:r>
          </a:p>
          <a:p>
            <a:r>
              <a:rPr lang="cs-CZ" sz="2800" dirty="0"/>
              <a:t>Evropský soud pro lidská práva (</a:t>
            </a:r>
            <a:r>
              <a:rPr lang="cs-CZ" sz="2800" dirty="0" err="1"/>
              <a:t>European</a:t>
            </a:r>
            <a:r>
              <a:rPr lang="cs-CZ" sz="2800" dirty="0"/>
              <a:t> </a:t>
            </a:r>
            <a:r>
              <a:rPr lang="cs-CZ" sz="2800" dirty="0" err="1"/>
              <a:t>Court</a:t>
            </a:r>
            <a:r>
              <a:rPr lang="cs-CZ" sz="2800" dirty="0"/>
              <a:t> </a:t>
            </a:r>
            <a:r>
              <a:rPr lang="cs-CZ" sz="2800" dirty="0" err="1"/>
              <a:t>of</a:t>
            </a:r>
            <a:r>
              <a:rPr lang="cs-CZ" sz="2800" dirty="0"/>
              <a:t> </a:t>
            </a:r>
            <a:r>
              <a:rPr lang="cs-CZ" sz="2800" dirty="0" err="1"/>
              <a:t>Human</a:t>
            </a:r>
            <a:r>
              <a:rPr lang="cs-CZ" sz="2800" dirty="0"/>
              <a:t> </a:t>
            </a:r>
            <a:r>
              <a:rPr lang="cs-CZ" sz="2800" dirty="0" err="1"/>
              <a:t>Rights</a:t>
            </a:r>
            <a:r>
              <a:rPr lang="cs-CZ" sz="2800" dirty="0"/>
              <a:t>)</a:t>
            </a:r>
          </a:p>
        </p:txBody>
      </p:sp>
      <p:sp>
        <p:nvSpPr>
          <p:cNvPr id="2" name="Zástupný symbol pro datum 1">
            <a:extLst>
              <a:ext uri="{FF2B5EF4-FFF2-40B4-BE49-F238E27FC236}">
                <a16:creationId xmlns:a16="http://schemas.microsoft.com/office/drawing/2014/main" id="{B08822F1-1222-42C1-AC6C-479FCDFA0F83}"/>
              </a:ext>
            </a:extLst>
          </p:cNvPr>
          <p:cNvSpPr>
            <a:spLocks noGrp="1"/>
          </p:cNvSpPr>
          <p:nvPr>
            <p:ph type="dt" sz="half" idx="10"/>
          </p:nvPr>
        </p:nvSpPr>
        <p:spPr/>
        <p:txBody>
          <a:bodyPr/>
          <a:lstStyle/>
          <a:p>
            <a:r>
              <a:rPr lang="cs-CZ"/>
              <a:t>29.10.2020</a:t>
            </a:r>
          </a:p>
        </p:txBody>
      </p:sp>
      <p:sp>
        <p:nvSpPr>
          <p:cNvPr id="4" name="Zástupný symbol pro číslo snímku 3">
            <a:extLst>
              <a:ext uri="{FF2B5EF4-FFF2-40B4-BE49-F238E27FC236}">
                <a16:creationId xmlns:a16="http://schemas.microsoft.com/office/drawing/2014/main" id="{FD3C2A2E-6373-4E7F-8305-84BFF27AA538}"/>
              </a:ext>
            </a:extLst>
          </p:cNvPr>
          <p:cNvSpPr>
            <a:spLocks noGrp="1"/>
          </p:cNvSpPr>
          <p:nvPr>
            <p:ph type="sldNum" sz="quarter" idx="12"/>
          </p:nvPr>
        </p:nvSpPr>
        <p:spPr/>
        <p:txBody>
          <a:bodyPr/>
          <a:lstStyle/>
          <a:p>
            <a:fld id="{AC57A5DF-1266-40EA-9282-1E66B9DE06C0}" type="slidenum">
              <a:rPr lang="cs-CZ" smtClean="0"/>
              <a:t>2</a:t>
            </a:fld>
            <a:endParaRPr lang="cs-CZ"/>
          </a:p>
        </p:txBody>
      </p:sp>
      <p:sp>
        <p:nvSpPr>
          <p:cNvPr id="5" name="Zástupný symbol pro zápatí 4">
            <a:extLst>
              <a:ext uri="{FF2B5EF4-FFF2-40B4-BE49-F238E27FC236}">
                <a16:creationId xmlns:a16="http://schemas.microsoft.com/office/drawing/2014/main" id="{6D089ED4-0B31-4DE8-AFDD-11065F28F23A}"/>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425891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332656"/>
            <a:ext cx="8229600" cy="6192688"/>
          </a:xfrm>
        </p:spPr>
        <p:txBody>
          <a:bodyPr>
            <a:normAutofit fontScale="92500"/>
          </a:bodyPr>
          <a:lstStyle/>
          <a:p>
            <a:pPr marL="0" indent="0">
              <a:buNone/>
            </a:pPr>
            <a:r>
              <a:rPr lang="cs-CZ" dirty="0"/>
              <a:t>Hlavní cíle Rady Evropy jdou shrnout do 4 pilířů:</a:t>
            </a:r>
          </a:p>
          <a:p>
            <a:r>
              <a:rPr lang="cs-CZ" sz="2400" dirty="0"/>
              <a:t>chránit lidská práva, právní stát a pluralitní demokracii,</a:t>
            </a:r>
          </a:p>
          <a:p>
            <a:r>
              <a:rPr lang="cs-CZ" sz="2400" dirty="0"/>
              <a:t>podporovat rozvoj evropské kulturní identity a různorodosti,</a:t>
            </a:r>
          </a:p>
          <a:p>
            <a:r>
              <a:rPr lang="cs-CZ" sz="2400" dirty="0"/>
              <a:t>hledat řešení problémů evropské společnosti (diskriminace menšin, xenofobie, nesnášenlivost, ochrana životního prostředí, klonování lidí, AIDS, drogy, organizovaný zločin atd.),</a:t>
            </a:r>
          </a:p>
          <a:p>
            <a:r>
              <a:rPr lang="cs-CZ" sz="2400" dirty="0"/>
              <a:t>pomáhat upevňovat demokratickou stabilitu v Evropě prostřednictvím podpory politických, legislativních a ústavních reforem.</a:t>
            </a:r>
          </a:p>
          <a:p>
            <a:pPr marL="0" indent="0">
              <a:buNone/>
            </a:pPr>
            <a:r>
              <a:rPr lang="cs-CZ" sz="3000" dirty="0"/>
              <a:t>Pracovní program Rady Evropy zahrnuje aktivity v následujících oblastech:</a:t>
            </a:r>
          </a:p>
          <a:p>
            <a:pPr marL="0" indent="0">
              <a:buNone/>
            </a:pPr>
            <a:r>
              <a:rPr lang="cs-CZ" sz="2600" dirty="0"/>
              <a:t>lidská práva, sdělovací prostředky, právní spolupráce, sociální a ekonomické otázky, zdravotnictví, vzdělávání, kultura, </a:t>
            </a:r>
            <a:r>
              <a:rPr lang="cs-CZ" sz="2600" b="1" dirty="0"/>
              <a:t>sport</a:t>
            </a:r>
            <a:r>
              <a:rPr lang="cs-CZ" sz="2600" dirty="0"/>
              <a:t>, mládež, místní demokracie a přeshraniční spolupráce, životní prostředí a územní plánování</a:t>
            </a:r>
          </a:p>
        </p:txBody>
      </p:sp>
      <p:sp>
        <p:nvSpPr>
          <p:cNvPr id="2" name="Zástupný symbol pro datum 1">
            <a:extLst>
              <a:ext uri="{FF2B5EF4-FFF2-40B4-BE49-F238E27FC236}">
                <a16:creationId xmlns:a16="http://schemas.microsoft.com/office/drawing/2014/main" id="{6C368BF0-D5F1-4D47-B829-25B6C68EE935}"/>
              </a:ext>
            </a:extLst>
          </p:cNvPr>
          <p:cNvSpPr>
            <a:spLocks noGrp="1"/>
          </p:cNvSpPr>
          <p:nvPr>
            <p:ph type="dt" sz="half" idx="10"/>
          </p:nvPr>
        </p:nvSpPr>
        <p:spPr/>
        <p:txBody>
          <a:bodyPr/>
          <a:lstStyle/>
          <a:p>
            <a:r>
              <a:rPr lang="cs-CZ"/>
              <a:t>29.10.2020</a:t>
            </a:r>
          </a:p>
        </p:txBody>
      </p:sp>
      <p:sp>
        <p:nvSpPr>
          <p:cNvPr id="4" name="Zástupný symbol pro číslo snímku 3">
            <a:extLst>
              <a:ext uri="{FF2B5EF4-FFF2-40B4-BE49-F238E27FC236}">
                <a16:creationId xmlns:a16="http://schemas.microsoft.com/office/drawing/2014/main" id="{806DEB24-5B81-44C6-8EAA-7DA489883D3B}"/>
              </a:ext>
            </a:extLst>
          </p:cNvPr>
          <p:cNvSpPr>
            <a:spLocks noGrp="1"/>
          </p:cNvSpPr>
          <p:nvPr>
            <p:ph type="sldNum" sz="quarter" idx="12"/>
          </p:nvPr>
        </p:nvSpPr>
        <p:spPr/>
        <p:txBody>
          <a:bodyPr/>
          <a:lstStyle/>
          <a:p>
            <a:fld id="{AC57A5DF-1266-40EA-9282-1E66B9DE06C0}" type="slidenum">
              <a:rPr lang="cs-CZ" smtClean="0"/>
              <a:t>3</a:t>
            </a:fld>
            <a:endParaRPr lang="cs-CZ"/>
          </a:p>
        </p:txBody>
      </p:sp>
      <p:sp>
        <p:nvSpPr>
          <p:cNvPr id="5" name="Zástupný symbol pro zápatí 4">
            <a:extLst>
              <a:ext uri="{FF2B5EF4-FFF2-40B4-BE49-F238E27FC236}">
                <a16:creationId xmlns:a16="http://schemas.microsoft.com/office/drawing/2014/main" id="{48C8522F-9D5C-45A0-988E-E0E38176DA91}"/>
              </a:ext>
            </a:extLst>
          </p:cNvPr>
          <p:cNvSpPr>
            <a:spLocks noGrp="1"/>
          </p:cNvSpPr>
          <p:nvPr>
            <p:ph type="ftr" sz="quarter" idx="11"/>
          </p:nvPr>
        </p:nvSpPr>
        <p:spPr/>
        <p:txBody>
          <a:bodyPr/>
          <a:lstStyle/>
          <a:p>
            <a:r>
              <a:rPr lang="cs-CZ" dirty="0" err="1"/>
              <a:t>PHDr.</a:t>
            </a:r>
            <a:r>
              <a:rPr lang="cs-CZ" dirty="0"/>
              <a:t> Peřinová, </a:t>
            </a:r>
            <a:r>
              <a:rPr lang="cs-CZ" dirty="0" err="1"/>
              <a:t>Ph.D.©doc</a:t>
            </a:r>
            <a:r>
              <a:rPr lang="cs-CZ" dirty="0"/>
              <a:t>. Ing. Jiří Novotný, CSc.</a:t>
            </a:r>
          </a:p>
        </p:txBody>
      </p:sp>
    </p:spTree>
    <p:extLst>
      <p:ext uri="{BB962C8B-B14F-4D97-AF65-F5344CB8AC3E}">
        <p14:creationId xmlns:p14="http://schemas.microsoft.com/office/powerpoint/2010/main" val="2635246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A1D1BBA5-2690-468B-8CF2-D5280B0DC90C}"/>
              </a:ext>
            </a:extLst>
          </p:cNvPr>
          <p:cNvSpPr txBox="1">
            <a:spLocks noChangeArrowheads="1"/>
          </p:cNvSpPr>
          <p:nvPr/>
        </p:nvSpPr>
        <p:spPr bwMode="auto">
          <a:xfrm>
            <a:off x="971550" y="908050"/>
            <a:ext cx="741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a:latin typeface="Arial" panose="020B0604020202020204" pitchFamily="34" charset="0"/>
            </a:endParaRPr>
          </a:p>
        </p:txBody>
      </p:sp>
      <p:sp>
        <p:nvSpPr>
          <p:cNvPr id="3079" name="Text Box 7">
            <a:extLst>
              <a:ext uri="{FF2B5EF4-FFF2-40B4-BE49-F238E27FC236}">
                <a16:creationId xmlns:a16="http://schemas.microsoft.com/office/drawing/2014/main" id="{AFA0D0FD-0D80-4B14-A11D-D7E833968B1E}"/>
              </a:ext>
            </a:extLst>
          </p:cNvPr>
          <p:cNvSpPr txBox="1">
            <a:spLocks noChangeArrowheads="1"/>
          </p:cNvSpPr>
          <p:nvPr/>
        </p:nvSpPr>
        <p:spPr bwMode="auto">
          <a:xfrm>
            <a:off x="900113" y="1989138"/>
            <a:ext cx="7272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a:latin typeface="Arial" panose="020B0604020202020204" pitchFamily="34" charset="0"/>
            </a:endParaRPr>
          </a:p>
        </p:txBody>
      </p:sp>
      <p:sp>
        <p:nvSpPr>
          <p:cNvPr id="3086" name="Text Box 14">
            <a:extLst>
              <a:ext uri="{FF2B5EF4-FFF2-40B4-BE49-F238E27FC236}">
                <a16:creationId xmlns:a16="http://schemas.microsoft.com/office/drawing/2014/main" id="{ACA52786-0089-4B7F-A406-2B12F9040B74}"/>
              </a:ext>
            </a:extLst>
          </p:cNvPr>
          <p:cNvSpPr txBox="1">
            <a:spLocks noChangeArrowheads="1"/>
          </p:cNvSpPr>
          <p:nvPr/>
        </p:nvSpPr>
        <p:spPr bwMode="auto">
          <a:xfrm>
            <a:off x="1187450" y="692150"/>
            <a:ext cx="71294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a:latin typeface="Arial" panose="020B0604020202020204" pitchFamily="34" charset="0"/>
            </a:endParaRPr>
          </a:p>
        </p:txBody>
      </p:sp>
      <p:sp>
        <p:nvSpPr>
          <p:cNvPr id="3088" name="Rectangle 16">
            <a:extLst>
              <a:ext uri="{FF2B5EF4-FFF2-40B4-BE49-F238E27FC236}">
                <a16:creationId xmlns:a16="http://schemas.microsoft.com/office/drawing/2014/main" id="{968792F4-B252-4B5A-A789-2F5635D75C2A}"/>
              </a:ext>
            </a:extLst>
          </p:cNvPr>
          <p:cNvSpPr>
            <a:spLocks noGrp="1" noChangeArrowheads="1"/>
          </p:cNvSpPr>
          <p:nvPr>
            <p:ph type="title"/>
          </p:nvPr>
        </p:nvSpPr>
        <p:spPr>
          <a:xfrm>
            <a:off x="457200" y="381000"/>
            <a:ext cx="8147050" cy="1365250"/>
          </a:xfrm>
        </p:spPr>
        <p:txBody>
          <a:bodyPr>
            <a:normAutofit fontScale="90000"/>
          </a:bodyPr>
          <a:lstStyle/>
          <a:p>
            <a:br>
              <a:rPr lang="cs-CZ" altLang="cs-CZ" sz="3200" b="1"/>
            </a:br>
            <a:r>
              <a:rPr lang="cs-CZ" altLang="cs-CZ" sz="3200" b="1"/>
              <a:t>CDDS (</a:t>
            </a:r>
            <a:r>
              <a:rPr lang="fr-FR" altLang="cs-CZ" sz="3200" b="1"/>
              <a:t>Comité Directoire pour le Développement du Sport</a:t>
            </a:r>
            <a:r>
              <a:rPr lang="cs-CZ" altLang="cs-CZ" sz="3200" b="1"/>
              <a:t>)</a:t>
            </a:r>
            <a:br>
              <a:rPr lang="cs-CZ" altLang="cs-CZ" sz="3200" b="1"/>
            </a:br>
            <a:endParaRPr lang="cs-CZ" altLang="cs-CZ" sz="3200" b="1"/>
          </a:p>
        </p:txBody>
      </p:sp>
      <p:sp>
        <p:nvSpPr>
          <p:cNvPr id="3089" name="Rectangle 17">
            <a:extLst>
              <a:ext uri="{FF2B5EF4-FFF2-40B4-BE49-F238E27FC236}">
                <a16:creationId xmlns:a16="http://schemas.microsoft.com/office/drawing/2014/main" id="{B95B165A-F94D-4E8C-A7F3-8FAA1153E870}"/>
              </a:ext>
            </a:extLst>
          </p:cNvPr>
          <p:cNvSpPr>
            <a:spLocks noGrp="1" noChangeArrowheads="1"/>
          </p:cNvSpPr>
          <p:nvPr>
            <p:ph type="body" idx="1"/>
          </p:nvPr>
        </p:nvSpPr>
        <p:spPr>
          <a:xfrm>
            <a:off x="457200" y="1600200"/>
            <a:ext cx="8362950" cy="4525963"/>
          </a:xfrm>
        </p:spPr>
        <p:txBody>
          <a:bodyPr/>
          <a:lstStyle/>
          <a:p>
            <a:pPr>
              <a:lnSpc>
                <a:spcPct val="80000"/>
              </a:lnSpc>
              <a:buFont typeface="Wingdings" panose="05000000000000000000" pitchFamily="2" charset="2"/>
              <a:buNone/>
            </a:pPr>
            <a:r>
              <a:rPr lang="cs-CZ" altLang="cs-CZ" sz="2800" b="1" dirty="0"/>
              <a:t>CDDS</a:t>
            </a:r>
            <a:r>
              <a:rPr lang="cs-CZ" altLang="cs-CZ" sz="2800" dirty="0"/>
              <a:t> je řídicím výborem Rady Evropy pro sport ve Štrasburku. Byl založen v roce 1978.</a:t>
            </a:r>
          </a:p>
          <a:p>
            <a:pPr>
              <a:lnSpc>
                <a:spcPct val="80000"/>
              </a:lnSpc>
              <a:buFont typeface="Wingdings" panose="05000000000000000000" pitchFamily="2" charset="2"/>
              <a:buNone/>
            </a:pPr>
            <a:r>
              <a:rPr lang="cs-CZ" altLang="cs-CZ" sz="3600" dirty="0"/>
              <a:t> </a:t>
            </a:r>
            <a:r>
              <a:rPr lang="cs-CZ" altLang="cs-CZ" dirty="0"/>
              <a:t>Nejdůležitějšími úkoly:</a:t>
            </a:r>
            <a:r>
              <a:rPr lang="cs-CZ" altLang="cs-CZ" sz="3600" dirty="0"/>
              <a:t> </a:t>
            </a:r>
          </a:p>
          <a:p>
            <a:pPr>
              <a:lnSpc>
                <a:spcPct val="80000"/>
              </a:lnSpc>
            </a:pPr>
            <a:r>
              <a:rPr lang="cs-CZ" altLang="cs-CZ" sz="2800" dirty="0"/>
              <a:t>připravoval Evropské konference ministrů zodpovědných za sport,</a:t>
            </a:r>
          </a:p>
          <a:p>
            <a:pPr>
              <a:lnSpc>
                <a:spcPct val="80000"/>
              </a:lnSpc>
            </a:pPr>
            <a:r>
              <a:rPr lang="cs-CZ" altLang="cs-CZ" sz="2800" dirty="0"/>
              <a:t>kontroloval realizace usnesení konference ministrů,</a:t>
            </a:r>
          </a:p>
          <a:p>
            <a:pPr>
              <a:lnSpc>
                <a:spcPct val="80000"/>
              </a:lnSpc>
            </a:pPr>
            <a:r>
              <a:rPr lang="cs-CZ" altLang="cs-CZ" sz="2800" dirty="0"/>
              <a:t>spravoval sportovní fond Rady Evropy,</a:t>
            </a:r>
          </a:p>
          <a:p>
            <a:pPr>
              <a:lnSpc>
                <a:spcPct val="80000"/>
              </a:lnSpc>
            </a:pPr>
            <a:r>
              <a:rPr lang="cs-CZ" altLang="cs-CZ" sz="2800" dirty="0"/>
              <a:t>kontroloval provádění každoročního akčního programu,</a:t>
            </a:r>
          </a:p>
          <a:p>
            <a:pPr>
              <a:lnSpc>
                <a:spcPct val="80000"/>
              </a:lnSpc>
            </a:pPr>
            <a:r>
              <a:rPr lang="cs-CZ" altLang="cs-CZ" sz="2800" dirty="0"/>
              <a:t>organizoval semináře a workshopy k tématům relevantním pro sport.</a:t>
            </a:r>
          </a:p>
        </p:txBody>
      </p:sp>
      <p:sp>
        <p:nvSpPr>
          <p:cNvPr id="2" name="Zástupný symbol pro datum 1">
            <a:extLst>
              <a:ext uri="{FF2B5EF4-FFF2-40B4-BE49-F238E27FC236}">
                <a16:creationId xmlns:a16="http://schemas.microsoft.com/office/drawing/2014/main" id="{2B905B6D-6079-48B8-89A7-8BA35BBFA73C}"/>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D14C10E9-C4E6-4FE5-B40C-A4022CD23BE9}"/>
              </a:ext>
            </a:extLst>
          </p:cNvPr>
          <p:cNvSpPr>
            <a:spLocks noGrp="1"/>
          </p:cNvSpPr>
          <p:nvPr>
            <p:ph type="sldNum" sz="quarter" idx="12"/>
          </p:nvPr>
        </p:nvSpPr>
        <p:spPr/>
        <p:txBody>
          <a:bodyPr/>
          <a:lstStyle/>
          <a:p>
            <a:fld id="{AC57A5DF-1266-40EA-9282-1E66B9DE06C0}" type="slidenum">
              <a:rPr lang="cs-CZ" smtClean="0"/>
              <a:t>4</a:t>
            </a:fld>
            <a:endParaRPr lang="cs-CZ"/>
          </a:p>
        </p:txBody>
      </p:sp>
      <p:sp>
        <p:nvSpPr>
          <p:cNvPr id="4" name="Zástupný symbol pro zápatí 3">
            <a:extLst>
              <a:ext uri="{FF2B5EF4-FFF2-40B4-BE49-F238E27FC236}">
                <a16:creationId xmlns:a16="http://schemas.microsoft.com/office/drawing/2014/main" id="{0BD1A8E7-232B-4DE6-8A1F-B040366AB0D6}"/>
              </a:ext>
            </a:extLst>
          </p:cNvPr>
          <p:cNvSpPr>
            <a:spLocks noGrp="1"/>
          </p:cNvSpPr>
          <p:nvPr>
            <p:ph type="ftr" sz="quarter" idx="11"/>
          </p:nvPr>
        </p:nvSpPr>
        <p:spPr/>
        <p:txBody>
          <a:bodyPr/>
          <a:lstStyle/>
          <a:p>
            <a:r>
              <a:rPr lang="cs-CZ"/>
              <a:t>PHDr. Peřinová, Ph.D.©doc. Ing. Jiří Novotný, CSc.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05C5939-E984-4EE5-880B-1DC6673863AC}"/>
              </a:ext>
            </a:extLst>
          </p:cNvPr>
          <p:cNvSpPr>
            <a:spLocks noGrp="1" noChangeArrowheads="1"/>
          </p:cNvSpPr>
          <p:nvPr>
            <p:ph type="title"/>
          </p:nvPr>
        </p:nvSpPr>
        <p:spPr>
          <a:xfrm>
            <a:off x="457200" y="381000"/>
            <a:ext cx="8229600" cy="744538"/>
          </a:xfrm>
        </p:spPr>
        <p:txBody>
          <a:bodyPr/>
          <a:lstStyle/>
          <a:p>
            <a:r>
              <a:rPr lang="cs-CZ" altLang="cs-CZ" sz="3200" b="1" dirty="0"/>
              <a:t>CDDS se zabýval následujícími projekty:</a:t>
            </a:r>
            <a:r>
              <a:rPr lang="cs-CZ" altLang="cs-CZ" sz="4000" dirty="0"/>
              <a:t> </a:t>
            </a:r>
          </a:p>
        </p:txBody>
      </p:sp>
      <p:sp>
        <p:nvSpPr>
          <p:cNvPr id="8195" name="Rectangle 3">
            <a:extLst>
              <a:ext uri="{FF2B5EF4-FFF2-40B4-BE49-F238E27FC236}">
                <a16:creationId xmlns:a16="http://schemas.microsoft.com/office/drawing/2014/main" id="{89FCB8F5-489C-4940-983C-0F8D202CDA1E}"/>
              </a:ext>
            </a:extLst>
          </p:cNvPr>
          <p:cNvSpPr>
            <a:spLocks noGrp="1" noChangeArrowheads="1"/>
          </p:cNvSpPr>
          <p:nvPr>
            <p:ph type="body" idx="1"/>
          </p:nvPr>
        </p:nvSpPr>
        <p:spPr>
          <a:xfrm>
            <a:off x="457200" y="1125538"/>
            <a:ext cx="8435975" cy="5000625"/>
          </a:xfrm>
        </p:spPr>
        <p:txBody>
          <a:bodyPr/>
          <a:lstStyle/>
          <a:p>
            <a:pPr>
              <a:lnSpc>
                <a:spcPct val="80000"/>
              </a:lnSpc>
              <a:buFont typeface="Wingdings" panose="05000000000000000000" pitchFamily="2" charset="2"/>
              <a:buNone/>
            </a:pPr>
            <a:r>
              <a:rPr lang="cs-CZ" altLang="cs-CZ" sz="2800" dirty="0"/>
              <a:t>Výběr témat byl a je koordinován s Evropskou konferencí o sportu a Komisí EU. </a:t>
            </a:r>
          </a:p>
          <a:p>
            <a:pPr>
              <a:lnSpc>
                <a:spcPct val="80000"/>
              </a:lnSpc>
            </a:pPr>
            <a:endParaRPr lang="cs-CZ" altLang="cs-CZ" sz="2800" dirty="0"/>
          </a:p>
          <a:p>
            <a:pPr>
              <a:lnSpc>
                <a:spcPct val="80000"/>
              </a:lnSpc>
            </a:pPr>
            <a:r>
              <a:rPr lang="cs-CZ" altLang="cs-CZ" sz="2800" dirty="0"/>
              <a:t>Ekonomický význam sportu,</a:t>
            </a:r>
          </a:p>
          <a:p>
            <a:pPr>
              <a:lnSpc>
                <a:spcPct val="80000"/>
              </a:lnSpc>
              <a:buFont typeface="Wingdings" panose="05000000000000000000" pitchFamily="2" charset="2"/>
              <a:buNone/>
            </a:pPr>
            <a:r>
              <a:rPr lang="cs-CZ" altLang="cs-CZ" sz="2800" dirty="0"/>
              <a:t> </a:t>
            </a:r>
          </a:p>
          <a:p>
            <a:pPr>
              <a:lnSpc>
                <a:spcPct val="80000"/>
              </a:lnSpc>
            </a:pPr>
            <a:r>
              <a:rPr lang="cs-CZ" altLang="cs-CZ" sz="2800" dirty="0"/>
              <a:t>fair play, </a:t>
            </a:r>
          </a:p>
          <a:p>
            <a:pPr>
              <a:lnSpc>
                <a:spcPct val="80000"/>
              </a:lnSpc>
              <a:buFont typeface="Wingdings" panose="05000000000000000000" pitchFamily="2" charset="2"/>
              <a:buNone/>
            </a:pPr>
            <a:endParaRPr lang="cs-CZ" altLang="cs-CZ" sz="2800" dirty="0"/>
          </a:p>
          <a:p>
            <a:pPr>
              <a:lnSpc>
                <a:spcPct val="80000"/>
              </a:lnSpc>
            </a:pPr>
            <a:r>
              <a:rPr lang="cs-CZ" altLang="cs-CZ" sz="2800" dirty="0"/>
              <a:t>tolerance a sport, </a:t>
            </a:r>
          </a:p>
          <a:p>
            <a:pPr>
              <a:lnSpc>
                <a:spcPct val="80000"/>
              </a:lnSpc>
              <a:buFont typeface="Wingdings" panose="05000000000000000000" pitchFamily="2" charset="2"/>
              <a:buNone/>
            </a:pPr>
            <a:endParaRPr lang="cs-CZ" altLang="cs-CZ" sz="2800" dirty="0"/>
          </a:p>
          <a:p>
            <a:pPr>
              <a:lnSpc>
                <a:spcPct val="80000"/>
              </a:lnSpc>
            </a:pPr>
            <a:r>
              <a:rPr lang="cs-CZ" altLang="cs-CZ" sz="2800" dirty="0"/>
              <a:t>podpora východoevropských zemí v oblasti sportu </a:t>
            </a:r>
            <a:r>
              <a:rPr lang="cs-CZ" altLang="cs-CZ" sz="1800" dirty="0"/>
              <a:t>(do cca r. 2000)  </a:t>
            </a:r>
            <a:endParaRPr lang="cs-CZ" altLang="cs-CZ" sz="2800" dirty="0"/>
          </a:p>
        </p:txBody>
      </p:sp>
      <p:sp>
        <p:nvSpPr>
          <p:cNvPr id="2" name="Zástupný symbol pro datum 1">
            <a:extLst>
              <a:ext uri="{FF2B5EF4-FFF2-40B4-BE49-F238E27FC236}">
                <a16:creationId xmlns:a16="http://schemas.microsoft.com/office/drawing/2014/main" id="{9FCBC128-5327-430D-9C90-CE8D5EABE3DB}"/>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932611C0-2973-41D5-8377-C52F29398B53}"/>
              </a:ext>
            </a:extLst>
          </p:cNvPr>
          <p:cNvSpPr>
            <a:spLocks noGrp="1"/>
          </p:cNvSpPr>
          <p:nvPr>
            <p:ph type="sldNum" sz="quarter" idx="12"/>
          </p:nvPr>
        </p:nvSpPr>
        <p:spPr/>
        <p:txBody>
          <a:bodyPr/>
          <a:lstStyle/>
          <a:p>
            <a:fld id="{AC57A5DF-1266-40EA-9282-1E66B9DE06C0}" type="slidenum">
              <a:rPr lang="cs-CZ" smtClean="0"/>
              <a:t>5</a:t>
            </a:fld>
            <a:endParaRPr lang="cs-CZ"/>
          </a:p>
        </p:txBody>
      </p:sp>
      <p:sp>
        <p:nvSpPr>
          <p:cNvPr id="4" name="Zástupný symbol pro zápatí 3">
            <a:extLst>
              <a:ext uri="{FF2B5EF4-FFF2-40B4-BE49-F238E27FC236}">
                <a16:creationId xmlns:a16="http://schemas.microsoft.com/office/drawing/2014/main" id="{34D646A2-F0BA-4136-9242-18BE75B009EF}"/>
              </a:ext>
            </a:extLst>
          </p:cNvPr>
          <p:cNvSpPr>
            <a:spLocks noGrp="1"/>
          </p:cNvSpPr>
          <p:nvPr>
            <p:ph type="ftr" sz="quarter" idx="11"/>
          </p:nvPr>
        </p:nvSpPr>
        <p:spPr/>
        <p:txBody>
          <a:bodyPr/>
          <a:lstStyle/>
          <a:p>
            <a:r>
              <a:rPr lang="cs-CZ"/>
              <a:t>PHDr. Peřinová, Ph.D.©doc. Ing. Jiří Novotný, CSc.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78EEAE2-F5F9-4C2B-924F-09D136FBDB0E}"/>
              </a:ext>
            </a:extLst>
          </p:cNvPr>
          <p:cNvSpPr>
            <a:spLocks noGrp="1" noChangeArrowheads="1"/>
          </p:cNvSpPr>
          <p:nvPr>
            <p:ph type="title"/>
          </p:nvPr>
        </p:nvSpPr>
        <p:spPr/>
        <p:txBody>
          <a:bodyPr>
            <a:normAutofit fontScale="90000"/>
          </a:bodyPr>
          <a:lstStyle/>
          <a:p>
            <a:br>
              <a:rPr lang="cs-CZ" altLang="cs-CZ" sz="3200" b="1"/>
            </a:br>
            <a:r>
              <a:rPr lang="cs-CZ" altLang="cs-CZ" sz="2800" b="1"/>
              <a:t>Evropská konference ministrů zodpovědných za sport</a:t>
            </a:r>
            <a:br>
              <a:rPr lang="cs-CZ" altLang="cs-CZ" sz="2800" b="1"/>
            </a:br>
            <a:endParaRPr lang="cs-CZ" altLang="cs-CZ" sz="2800" b="1"/>
          </a:p>
        </p:txBody>
      </p:sp>
      <p:sp>
        <p:nvSpPr>
          <p:cNvPr id="9219" name="Rectangle 3">
            <a:extLst>
              <a:ext uri="{FF2B5EF4-FFF2-40B4-BE49-F238E27FC236}">
                <a16:creationId xmlns:a16="http://schemas.microsoft.com/office/drawing/2014/main" id="{94DDAB26-D9E4-4F3C-B1EB-38FEDBCF2BA0}"/>
              </a:ext>
            </a:extLst>
          </p:cNvPr>
          <p:cNvSpPr>
            <a:spLocks noGrp="1" noChangeArrowheads="1"/>
          </p:cNvSpPr>
          <p:nvPr>
            <p:ph idx="1"/>
          </p:nvPr>
        </p:nvSpPr>
        <p:spPr/>
        <p:txBody>
          <a:bodyPr/>
          <a:lstStyle/>
          <a:p>
            <a:r>
              <a:rPr lang="cs-CZ" altLang="cs-CZ" sz="2800"/>
              <a:t>Je nejvy</a:t>
            </a:r>
            <a:r>
              <a:rPr lang="cs-CZ" altLang="cs-CZ" sz="2800">
                <a:latin typeface="Arial" panose="020B0604020202020204" pitchFamily="34" charset="0"/>
              </a:rPr>
              <a:t>šší</a:t>
            </a:r>
            <a:r>
              <a:rPr lang="cs-CZ" altLang="cs-CZ" sz="2800"/>
              <a:t>m exekutivn</a:t>
            </a:r>
            <a:r>
              <a:rPr lang="cs-CZ" altLang="cs-CZ" sz="2800">
                <a:latin typeface="Arial" panose="020B0604020202020204" pitchFamily="34" charset="0"/>
              </a:rPr>
              <a:t>í</a:t>
            </a:r>
            <a:r>
              <a:rPr lang="cs-CZ" altLang="cs-CZ" sz="2800"/>
              <a:t>m sportovně politickým gr</a:t>
            </a:r>
            <a:r>
              <a:rPr lang="cs-CZ" altLang="cs-CZ" sz="2800">
                <a:latin typeface="Arial" panose="020B0604020202020204" pitchFamily="34" charset="0"/>
              </a:rPr>
              <a:t>é</a:t>
            </a:r>
            <a:r>
              <a:rPr lang="cs-CZ" altLang="cs-CZ" sz="2800"/>
              <a:t>miem Rady Evropy, </a:t>
            </a:r>
            <a:r>
              <a:rPr lang="cs-CZ" altLang="cs-CZ" sz="2800">
                <a:solidFill>
                  <a:srgbClr val="000000"/>
                </a:solidFill>
                <a:effectLst>
                  <a:outerShdw blurRad="38100" dist="38100" dir="2700000" algn="tl">
                    <a:srgbClr val="FFFFFF"/>
                  </a:outerShdw>
                </a:effectLst>
                <a:cs typeface="Times New Roman" panose="02020603050405020304" pitchFamily="18" charset="0"/>
              </a:rPr>
              <a:t>připravov</a:t>
            </a:r>
            <a:r>
              <a:rPr lang="cs-CZ" altLang="cs-CZ" sz="2800">
                <a:solidFill>
                  <a:srgbClr val="000000"/>
                </a:solidFill>
                <a:effectLst>
                  <a:outerShdw blurRad="38100" dist="38100" dir="2700000" algn="tl">
                    <a:srgbClr val="FFFFFF"/>
                  </a:outerShdw>
                </a:effectLst>
                <a:latin typeface="Arial" panose="020B0604020202020204" pitchFamily="34" charset="0"/>
                <a:cs typeface="Times New Roman" panose="02020603050405020304" pitchFamily="18" charset="0"/>
              </a:rPr>
              <a:t>á</a:t>
            </a:r>
            <a:r>
              <a:rPr lang="cs-CZ" altLang="cs-CZ" sz="2800">
                <a:solidFill>
                  <a:srgbClr val="000000"/>
                </a:solidFill>
                <a:effectLst>
                  <a:outerShdw blurRad="38100" dist="38100" dir="2700000" algn="tl">
                    <a:srgbClr val="FFFFFF"/>
                  </a:outerShdw>
                </a:effectLst>
                <a:cs typeface="Times New Roman" panose="02020603050405020304" pitchFamily="18" charset="0"/>
              </a:rPr>
              <a:t>na </a:t>
            </a:r>
            <a:r>
              <a:rPr lang="cs-CZ" altLang="cs-CZ" sz="2800">
                <a:solidFill>
                  <a:srgbClr val="000000"/>
                </a:solidFill>
                <a:effectLst>
                  <a:outerShdw blurRad="38100" dist="38100" dir="2700000" algn="tl">
                    <a:srgbClr val="FFFFFF"/>
                  </a:outerShdw>
                </a:effectLst>
              </a:rPr>
              <a:t>je </a:t>
            </a:r>
            <a:r>
              <a:rPr lang="cs-CZ" altLang="cs-CZ" sz="2800">
                <a:solidFill>
                  <a:srgbClr val="000000"/>
                </a:solidFill>
                <a:effectLst>
                  <a:outerShdw blurRad="38100" dist="38100" dir="2700000" algn="tl">
                    <a:srgbClr val="FFFFFF"/>
                  </a:outerShdw>
                </a:effectLst>
                <a:cs typeface="Times New Roman" panose="02020603050405020304" pitchFamily="18" charset="0"/>
              </a:rPr>
              <a:t>CDDS</a:t>
            </a:r>
            <a:r>
              <a:rPr lang="cs-CZ" altLang="cs-CZ" sz="2800">
                <a:solidFill>
                  <a:srgbClr val="000000"/>
                </a:solidFill>
                <a:effectLst>
                  <a:outerShdw blurRad="38100" dist="38100" dir="2700000" algn="tl">
                    <a:srgbClr val="FFFFFF"/>
                  </a:outerShdw>
                </a:effectLst>
              </a:rPr>
              <a:t>.</a:t>
            </a:r>
          </a:p>
          <a:p>
            <a:pPr>
              <a:buFont typeface="Wingdings" panose="05000000000000000000" pitchFamily="2" charset="2"/>
              <a:buNone/>
            </a:pPr>
            <a:endParaRPr lang="cs-CZ" altLang="cs-CZ" sz="2800"/>
          </a:p>
          <a:p>
            <a:pPr>
              <a:buFont typeface="Wingdings" panose="05000000000000000000" pitchFamily="2" charset="2"/>
              <a:buNone/>
            </a:pPr>
            <a:endParaRPr lang="cs-CZ" altLang="cs-CZ" sz="2800"/>
          </a:p>
          <a:p>
            <a:r>
              <a:rPr lang="cs-CZ" altLang="cs-CZ" sz="2800">
                <a:solidFill>
                  <a:srgbClr val="000000"/>
                </a:solidFill>
                <a:effectLst>
                  <a:outerShdw blurRad="38100" dist="38100" dir="2700000" algn="tl">
                    <a:srgbClr val="FFFFFF"/>
                  </a:outerShdw>
                </a:effectLst>
              </a:rPr>
              <a:t>Účastníky jsou</a:t>
            </a:r>
            <a:r>
              <a:rPr lang="cs-CZ" altLang="cs-CZ" sz="2800">
                <a:solidFill>
                  <a:srgbClr val="000000"/>
                </a:solidFill>
                <a:effectLst>
                  <a:outerShdw blurRad="38100" dist="38100" dir="2700000" algn="tl">
                    <a:srgbClr val="FFFFFF"/>
                  </a:outerShdw>
                </a:effectLst>
                <a:cs typeface="Times New Roman" panose="02020603050405020304" pitchFamily="18" charset="0"/>
              </a:rPr>
              <a:t> ministři zodpovědní za sport v jednotlivých členských zemích Rady Evropy</a:t>
            </a:r>
            <a:r>
              <a:rPr lang="cs-CZ" altLang="cs-CZ" sz="2800">
                <a:solidFill>
                  <a:srgbClr val="000000"/>
                </a:solidFill>
                <a:effectLst>
                  <a:outerShdw blurRad="38100" dist="38100" dir="2700000" algn="tl">
                    <a:srgbClr val="FFFFFF"/>
                  </a:outerShdw>
                </a:effectLst>
              </a:rPr>
              <a:t>.</a:t>
            </a:r>
          </a:p>
          <a:p>
            <a:pPr>
              <a:buFont typeface="Wingdings" panose="05000000000000000000" pitchFamily="2" charset="2"/>
              <a:buNone/>
            </a:pPr>
            <a:endParaRPr lang="cs-CZ" altLang="cs-CZ" sz="2800"/>
          </a:p>
          <a:p>
            <a:pPr>
              <a:buFont typeface="Wingdings" panose="05000000000000000000" pitchFamily="2" charset="2"/>
              <a:buNone/>
            </a:pPr>
            <a:endParaRPr lang="cs-CZ" altLang="cs-CZ" sz="2800"/>
          </a:p>
          <a:p>
            <a:endParaRPr lang="cs-CZ" altLang="cs-CZ" sz="2800"/>
          </a:p>
          <a:p>
            <a:endParaRPr lang="cs-CZ" altLang="cs-CZ"/>
          </a:p>
          <a:p>
            <a:endParaRPr lang="cs-CZ" altLang="cs-CZ"/>
          </a:p>
        </p:txBody>
      </p:sp>
      <p:sp>
        <p:nvSpPr>
          <p:cNvPr id="2" name="Zástupný symbol pro datum 1">
            <a:extLst>
              <a:ext uri="{FF2B5EF4-FFF2-40B4-BE49-F238E27FC236}">
                <a16:creationId xmlns:a16="http://schemas.microsoft.com/office/drawing/2014/main" id="{007E1B25-8B33-4DD1-9795-93F6D209DB8C}"/>
              </a:ext>
            </a:extLst>
          </p:cNvPr>
          <p:cNvSpPr>
            <a:spLocks noGrp="1"/>
          </p:cNvSpPr>
          <p:nvPr>
            <p:ph type="dt" sz="half" idx="10"/>
          </p:nvPr>
        </p:nvSpPr>
        <p:spPr/>
        <p:txBody>
          <a:bodyPr/>
          <a:lstStyle/>
          <a:p>
            <a:r>
              <a:rPr lang="cs-CZ"/>
              <a:t>29.10.2020</a:t>
            </a:r>
          </a:p>
        </p:txBody>
      </p:sp>
      <p:sp>
        <p:nvSpPr>
          <p:cNvPr id="3" name="Zástupný symbol pro číslo snímku 2">
            <a:extLst>
              <a:ext uri="{FF2B5EF4-FFF2-40B4-BE49-F238E27FC236}">
                <a16:creationId xmlns:a16="http://schemas.microsoft.com/office/drawing/2014/main" id="{6D06D559-E2E9-4D22-9D27-0E8C1A75FCB7}"/>
              </a:ext>
            </a:extLst>
          </p:cNvPr>
          <p:cNvSpPr>
            <a:spLocks noGrp="1"/>
          </p:cNvSpPr>
          <p:nvPr>
            <p:ph type="sldNum" sz="quarter" idx="12"/>
          </p:nvPr>
        </p:nvSpPr>
        <p:spPr/>
        <p:txBody>
          <a:bodyPr/>
          <a:lstStyle/>
          <a:p>
            <a:fld id="{AC57A5DF-1266-40EA-9282-1E66B9DE06C0}" type="slidenum">
              <a:rPr lang="cs-CZ" smtClean="0"/>
              <a:t>6</a:t>
            </a:fld>
            <a:endParaRPr lang="cs-CZ"/>
          </a:p>
        </p:txBody>
      </p:sp>
      <p:sp>
        <p:nvSpPr>
          <p:cNvPr id="4" name="Zástupný symbol pro zápatí 3">
            <a:extLst>
              <a:ext uri="{FF2B5EF4-FFF2-40B4-BE49-F238E27FC236}">
                <a16:creationId xmlns:a16="http://schemas.microsoft.com/office/drawing/2014/main" id="{B3775C70-2216-42CF-8201-FD5DE9CEDD33}"/>
              </a:ext>
            </a:extLst>
          </p:cNvPr>
          <p:cNvSpPr>
            <a:spLocks noGrp="1"/>
          </p:cNvSpPr>
          <p:nvPr>
            <p:ph type="ftr" sz="quarter" idx="11"/>
          </p:nvPr>
        </p:nvSpPr>
        <p:spPr/>
        <p:txBody>
          <a:bodyPr/>
          <a:lstStyle/>
          <a:p>
            <a:r>
              <a:rPr lang="cs-CZ"/>
              <a:t>PHDr. Peřinová, Ph.D.©doc. Ing. Jiří Novotný, CSc.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4C8B01-DF2D-40F9-9215-1DC6BAC8365E}"/>
              </a:ext>
            </a:extLst>
          </p:cNvPr>
          <p:cNvSpPr>
            <a:spLocks noGrp="1"/>
          </p:cNvSpPr>
          <p:nvPr>
            <p:ph type="title"/>
          </p:nvPr>
        </p:nvSpPr>
        <p:spPr/>
        <p:txBody>
          <a:bodyPr/>
          <a:lstStyle/>
          <a:p>
            <a:r>
              <a:rPr lang="cs-CZ" dirty="0"/>
              <a:t>Výbor pro rozvoj sportu (CDDS)</a:t>
            </a:r>
          </a:p>
        </p:txBody>
      </p:sp>
      <p:sp>
        <p:nvSpPr>
          <p:cNvPr id="3" name="Zástupný symbol pro obsah 2">
            <a:extLst>
              <a:ext uri="{FF2B5EF4-FFF2-40B4-BE49-F238E27FC236}">
                <a16:creationId xmlns:a16="http://schemas.microsoft.com/office/drawing/2014/main" id="{9176281A-41E3-4A14-911F-4FF4A5B80CBC}"/>
              </a:ext>
            </a:extLst>
          </p:cNvPr>
          <p:cNvSpPr>
            <a:spLocks noGrp="1"/>
          </p:cNvSpPr>
          <p:nvPr>
            <p:ph idx="1"/>
          </p:nvPr>
        </p:nvSpPr>
        <p:spPr/>
        <p:txBody>
          <a:bodyPr/>
          <a:lstStyle/>
          <a:p>
            <a:r>
              <a:rPr lang="cs-CZ" dirty="0"/>
              <a:t>Končí 2003, přijetí posledních doporučení.</a:t>
            </a:r>
          </a:p>
          <a:p>
            <a:r>
              <a:rPr lang="cs-CZ" dirty="0"/>
              <a:t>Tvořili jej ministři zodpovědní za sport + aparát, který připravoval podklady a zpracovával závěry do doporučení.</a:t>
            </a:r>
          </a:p>
          <a:p>
            <a:r>
              <a:rPr lang="cs-CZ" b="1" dirty="0"/>
              <a:t>Po r. 2007 nově</a:t>
            </a:r>
          </a:p>
          <a:p>
            <a:pPr lvl="1" algn="ctr"/>
            <a:r>
              <a:rPr lang="en-US" sz="3600" b="1" dirty="0"/>
              <a:t>Enlarged Partial Agreement on Sport (EPAS)</a:t>
            </a:r>
            <a:endParaRPr lang="cs-CZ" sz="3600" b="1" dirty="0"/>
          </a:p>
          <a:p>
            <a:pPr lvl="1"/>
            <a:endParaRPr lang="en-US" sz="3600" b="1" dirty="0"/>
          </a:p>
          <a:p>
            <a:endParaRPr lang="cs-CZ" dirty="0"/>
          </a:p>
          <a:p>
            <a:pPr marL="0" indent="0">
              <a:buNone/>
            </a:pPr>
            <a:endParaRPr lang="cs-CZ" dirty="0"/>
          </a:p>
        </p:txBody>
      </p:sp>
      <p:sp>
        <p:nvSpPr>
          <p:cNvPr id="5" name="Zástupný symbol pro datum 4">
            <a:extLst>
              <a:ext uri="{FF2B5EF4-FFF2-40B4-BE49-F238E27FC236}">
                <a16:creationId xmlns:a16="http://schemas.microsoft.com/office/drawing/2014/main" id="{4477CD9E-6750-44B0-9670-1E0DF8691007}"/>
              </a:ext>
            </a:extLst>
          </p:cNvPr>
          <p:cNvSpPr>
            <a:spLocks noGrp="1"/>
          </p:cNvSpPr>
          <p:nvPr>
            <p:ph type="dt" sz="half" idx="10"/>
          </p:nvPr>
        </p:nvSpPr>
        <p:spPr/>
        <p:txBody>
          <a:bodyPr/>
          <a:lstStyle/>
          <a:p>
            <a:r>
              <a:rPr lang="cs-CZ"/>
              <a:t>29.10.2020</a:t>
            </a:r>
          </a:p>
        </p:txBody>
      </p:sp>
      <p:sp>
        <p:nvSpPr>
          <p:cNvPr id="6" name="Zástupný symbol pro číslo snímku 5">
            <a:extLst>
              <a:ext uri="{FF2B5EF4-FFF2-40B4-BE49-F238E27FC236}">
                <a16:creationId xmlns:a16="http://schemas.microsoft.com/office/drawing/2014/main" id="{E5AC612E-796B-42EF-B307-5257C7A4D0BB}"/>
              </a:ext>
            </a:extLst>
          </p:cNvPr>
          <p:cNvSpPr>
            <a:spLocks noGrp="1"/>
          </p:cNvSpPr>
          <p:nvPr>
            <p:ph type="sldNum" sz="quarter" idx="12"/>
          </p:nvPr>
        </p:nvSpPr>
        <p:spPr/>
        <p:txBody>
          <a:bodyPr/>
          <a:lstStyle/>
          <a:p>
            <a:fld id="{AC57A5DF-1266-40EA-9282-1E66B9DE06C0}" type="slidenum">
              <a:rPr lang="cs-CZ" smtClean="0"/>
              <a:t>7</a:t>
            </a:fld>
            <a:endParaRPr lang="cs-CZ"/>
          </a:p>
        </p:txBody>
      </p:sp>
      <p:sp>
        <p:nvSpPr>
          <p:cNvPr id="7" name="Zástupný symbol pro zápatí 6">
            <a:extLst>
              <a:ext uri="{FF2B5EF4-FFF2-40B4-BE49-F238E27FC236}">
                <a16:creationId xmlns:a16="http://schemas.microsoft.com/office/drawing/2014/main" id="{4E3DB6E9-3F56-4951-9AC4-808EDFDB2E52}"/>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347807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5760640" cy="1642194"/>
          </a:xfrm>
        </p:spPr>
        <p:txBody>
          <a:bodyPr>
            <a:normAutofit fontScale="90000"/>
          </a:bodyPr>
          <a:lstStyle/>
          <a:p>
            <a:r>
              <a:rPr lang="en-US" dirty="0"/>
              <a:t>The Enlarged Partial Agreement on Sport (EPAS</a:t>
            </a:r>
            <a:r>
              <a:rPr lang="cs-CZ" dirty="0"/>
              <a:t>)</a:t>
            </a:r>
          </a:p>
        </p:txBody>
      </p:sp>
      <p:sp>
        <p:nvSpPr>
          <p:cNvPr id="3" name="Zástupný symbol pro obsah 2"/>
          <p:cNvSpPr>
            <a:spLocks noGrp="1"/>
          </p:cNvSpPr>
          <p:nvPr>
            <p:ph idx="1"/>
          </p:nvPr>
        </p:nvSpPr>
        <p:spPr>
          <a:xfrm>
            <a:off x="179512" y="2060848"/>
            <a:ext cx="8640960" cy="4104456"/>
          </a:xfrm>
        </p:spPr>
        <p:txBody>
          <a:bodyPr>
            <a:normAutofit lnSpcReduction="10000"/>
          </a:bodyPr>
          <a:lstStyle/>
          <a:p>
            <a:pPr marL="0" indent="0">
              <a:buNone/>
            </a:pPr>
            <a:r>
              <a:rPr lang="cs-CZ" dirty="0"/>
              <a:t>skládá ze tří statutárních orgánů, které společně umožňují mezivládní platformě provádět své činnosti a dosahovat svých cílů:</a:t>
            </a:r>
          </a:p>
          <a:p>
            <a:r>
              <a:rPr lang="cs-CZ" dirty="0"/>
              <a:t>Správní rada a předsednictvo EPAS (ministři zodpovědní za sport)</a:t>
            </a:r>
          </a:p>
          <a:p>
            <a:r>
              <a:rPr lang="cs-CZ" dirty="0"/>
              <a:t>Poradní výbor: Evropské sportovní hnutí</a:t>
            </a:r>
          </a:p>
          <a:p>
            <a:r>
              <a:rPr lang="cs-CZ" dirty="0"/>
              <a:t>Statutární výbor: stálé zastoupení členských států v Radě Evropy (ministři zahraničních věcí)</a:t>
            </a:r>
          </a:p>
        </p:txBody>
      </p:sp>
      <p:sp>
        <p:nvSpPr>
          <p:cNvPr id="5" name="Obdélník 4"/>
          <p:cNvSpPr/>
          <p:nvPr/>
        </p:nvSpPr>
        <p:spPr>
          <a:xfrm>
            <a:off x="3779912" y="6165304"/>
            <a:ext cx="460851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hlinkClick r:id="rId2"/>
              </a:rPr>
              <a:t>https://www.coe.int/en/web/sport/bodies</a:t>
            </a:r>
            <a:r>
              <a:rPr lang="cs-CZ" dirty="0"/>
              <a:t> </a:t>
            </a:r>
          </a:p>
        </p:txBody>
      </p:sp>
      <p:pic>
        <p:nvPicPr>
          <p:cNvPr id="6" name="Obrázek 5"/>
          <p:cNvPicPr>
            <a:picLocks noChangeAspect="1"/>
          </p:cNvPicPr>
          <p:nvPr/>
        </p:nvPicPr>
        <p:blipFill>
          <a:blip r:embed="rId3"/>
          <a:stretch>
            <a:fillRect/>
          </a:stretch>
        </p:blipFill>
        <p:spPr>
          <a:xfrm>
            <a:off x="5422258" y="133432"/>
            <a:ext cx="3620046" cy="1351352"/>
          </a:xfrm>
          <a:prstGeom prst="rect">
            <a:avLst/>
          </a:prstGeom>
        </p:spPr>
      </p:pic>
      <p:sp>
        <p:nvSpPr>
          <p:cNvPr id="4" name="Zástupný symbol pro datum 3">
            <a:extLst>
              <a:ext uri="{FF2B5EF4-FFF2-40B4-BE49-F238E27FC236}">
                <a16:creationId xmlns:a16="http://schemas.microsoft.com/office/drawing/2014/main" id="{F250C62E-236C-4AAA-8B7C-7DC282753582}"/>
              </a:ext>
            </a:extLst>
          </p:cNvPr>
          <p:cNvSpPr>
            <a:spLocks noGrp="1"/>
          </p:cNvSpPr>
          <p:nvPr>
            <p:ph type="dt" sz="half" idx="10"/>
          </p:nvPr>
        </p:nvSpPr>
        <p:spPr/>
        <p:txBody>
          <a:bodyPr/>
          <a:lstStyle/>
          <a:p>
            <a:r>
              <a:rPr lang="cs-CZ"/>
              <a:t>29.10.2020</a:t>
            </a:r>
          </a:p>
        </p:txBody>
      </p:sp>
      <p:sp>
        <p:nvSpPr>
          <p:cNvPr id="7" name="Zástupný symbol pro číslo snímku 6">
            <a:extLst>
              <a:ext uri="{FF2B5EF4-FFF2-40B4-BE49-F238E27FC236}">
                <a16:creationId xmlns:a16="http://schemas.microsoft.com/office/drawing/2014/main" id="{1E69197F-A8C4-482C-8992-3B859216D273}"/>
              </a:ext>
            </a:extLst>
          </p:cNvPr>
          <p:cNvSpPr>
            <a:spLocks noGrp="1"/>
          </p:cNvSpPr>
          <p:nvPr>
            <p:ph type="sldNum" sz="quarter" idx="12"/>
          </p:nvPr>
        </p:nvSpPr>
        <p:spPr/>
        <p:txBody>
          <a:bodyPr/>
          <a:lstStyle/>
          <a:p>
            <a:fld id="{AC57A5DF-1266-40EA-9282-1E66B9DE06C0}" type="slidenum">
              <a:rPr lang="cs-CZ" smtClean="0"/>
              <a:t>8</a:t>
            </a:fld>
            <a:endParaRPr lang="cs-CZ"/>
          </a:p>
        </p:txBody>
      </p:sp>
      <p:sp>
        <p:nvSpPr>
          <p:cNvPr id="8" name="Zástupný symbol pro zápatí 7">
            <a:extLst>
              <a:ext uri="{FF2B5EF4-FFF2-40B4-BE49-F238E27FC236}">
                <a16:creationId xmlns:a16="http://schemas.microsoft.com/office/drawing/2014/main" id="{DF0E04B7-29DF-4A3D-99C1-CFCB0FF50989}"/>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252079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2939" y="1417638"/>
            <a:ext cx="8229600" cy="4525963"/>
          </a:xfrm>
        </p:spPr>
        <p:txBody>
          <a:bodyPr/>
          <a:lstStyle/>
          <a:p>
            <a:pPr marL="0" indent="0">
              <a:buNone/>
            </a:pPr>
            <a:endParaRPr lang="cs-CZ" dirty="0"/>
          </a:p>
        </p:txBody>
      </p:sp>
      <p:pic>
        <p:nvPicPr>
          <p:cNvPr id="4" name="Obrázek 3"/>
          <p:cNvPicPr>
            <a:picLocks noChangeAspect="1"/>
          </p:cNvPicPr>
          <p:nvPr/>
        </p:nvPicPr>
        <p:blipFill>
          <a:blip r:embed="rId2"/>
          <a:stretch>
            <a:fillRect/>
          </a:stretch>
        </p:blipFill>
        <p:spPr>
          <a:xfrm>
            <a:off x="1655676" y="1866861"/>
            <a:ext cx="7187557" cy="4047730"/>
          </a:xfrm>
          <a:prstGeom prst="rect">
            <a:avLst/>
          </a:prstGeom>
        </p:spPr>
      </p:pic>
      <p:sp>
        <p:nvSpPr>
          <p:cNvPr id="5" name="Obdélník 4"/>
          <p:cNvSpPr/>
          <p:nvPr/>
        </p:nvSpPr>
        <p:spPr>
          <a:xfrm>
            <a:off x="3707904" y="5733256"/>
            <a:ext cx="5291139" cy="94029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dirty="0"/>
              <a:t>Antidopingová úmluva</a:t>
            </a:r>
          </a:p>
        </p:txBody>
      </p:sp>
      <p:sp>
        <p:nvSpPr>
          <p:cNvPr id="8" name="Obdélník 7"/>
          <p:cNvSpPr/>
          <p:nvPr/>
        </p:nvSpPr>
        <p:spPr>
          <a:xfrm>
            <a:off x="611560" y="404664"/>
            <a:ext cx="5544616"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400"/>
              <a:t>TÉMATA:</a:t>
            </a:r>
          </a:p>
        </p:txBody>
      </p:sp>
      <p:sp>
        <p:nvSpPr>
          <p:cNvPr id="9" name="Obdélník 8"/>
          <p:cNvSpPr/>
          <p:nvPr/>
        </p:nvSpPr>
        <p:spPr>
          <a:xfrm>
            <a:off x="107504" y="1470794"/>
            <a:ext cx="3096344" cy="116611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a:t>Anti-doping </a:t>
            </a:r>
          </a:p>
        </p:txBody>
      </p:sp>
      <p:sp>
        <p:nvSpPr>
          <p:cNvPr id="6" name="Zástupný symbol pro datum 5">
            <a:extLst>
              <a:ext uri="{FF2B5EF4-FFF2-40B4-BE49-F238E27FC236}">
                <a16:creationId xmlns:a16="http://schemas.microsoft.com/office/drawing/2014/main" id="{C5D50337-328F-4A64-B740-6EDD1E565D48}"/>
              </a:ext>
            </a:extLst>
          </p:cNvPr>
          <p:cNvSpPr>
            <a:spLocks noGrp="1"/>
          </p:cNvSpPr>
          <p:nvPr>
            <p:ph type="dt" sz="half" idx="10"/>
          </p:nvPr>
        </p:nvSpPr>
        <p:spPr/>
        <p:txBody>
          <a:bodyPr/>
          <a:lstStyle/>
          <a:p>
            <a:r>
              <a:rPr lang="cs-CZ"/>
              <a:t>29.10.2020</a:t>
            </a:r>
          </a:p>
        </p:txBody>
      </p:sp>
      <p:sp>
        <p:nvSpPr>
          <p:cNvPr id="7" name="Zástupný symbol pro číslo snímku 6">
            <a:extLst>
              <a:ext uri="{FF2B5EF4-FFF2-40B4-BE49-F238E27FC236}">
                <a16:creationId xmlns:a16="http://schemas.microsoft.com/office/drawing/2014/main" id="{5E3E00B5-A991-4DE9-A282-588688836145}"/>
              </a:ext>
            </a:extLst>
          </p:cNvPr>
          <p:cNvSpPr>
            <a:spLocks noGrp="1"/>
          </p:cNvSpPr>
          <p:nvPr>
            <p:ph type="sldNum" sz="quarter" idx="12"/>
          </p:nvPr>
        </p:nvSpPr>
        <p:spPr/>
        <p:txBody>
          <a:bodyPr/>
          <a:lstStyle/>
          <a:p>
            <a:fld id="{AC57A5DF-1266-40EA-9282-1E66B9DE06C0}" type="slidenum">
              <a:rPr lang="cs-CZ" smtClean="0"/>
              <a:t>9</a:t>
            </a:fld>
            <a:endParaRPr lang="cs-CZ"/>
          </a:p>
        </p:txBody>
      </p:sp>
      <p:sp>
        <p:nvSpPr>
          <p:cNvPr id="10" name="Zástupný symbol pro zápatí 9">
            <a:extLst>
              <a:ext uri="{FF2B5EF4-FFF2-40B4-BE49-F238E27FC236}">
                <a16:creationId xmlns:a16="http://schemas.microsoft.com/office/drawing/2014/main" id="{78C6CC96-D17B-41D4-BDE3-2C5E63A108CD}"/>
              </a:ext>
            </a:extLst>
          </p:cNvPr>
          <p:cNvSpPr>
            <a:spLocks noGrp="1"/>
          </p:cNvSpPr>
          <p:nvPr>
            <p:ph type="ftr" sz="quarter" idx="11"/>
          </p:nvPr>
        </p:nvSpPr>
        <p:spPr/>
        <p:txBody>
          <a:bodyPr/>
          <a:lstStyle/>
          <a:p>
            <a:r>
              <a:rPr lang="cs-CZ"/>
              <a:t>PHDr. Peřinová, Ph.D.©doc. Ing. Jiří Novotný, CSc.</a:t>
            </a:r>
          </a:p>
        </p:txBody>
      </p:sp>
    </p:spTree>
    <p:extLst>
      <p:ext uri="{BB962C8B-B14F-4D97-AF65-F5344CB8AC3E}">
        <p14:creationId xmlns:p14="http://schemas.microsoft.com/office/powerpoint/2010/main" val="796534303"/>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948</Words>
  <Application>Microsoft Office PowerPoint</Application>
  <PresentationFormat>Předvádění na obrazovce (4:3)</PresentationFormat>
  <Paragraphs>122</Paragraphs>
  <Slides>14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14</vt:i4>
      </vt:variant>
    </vt:vector>
  </HeadingPairs>
  <TitlesOfParts>
    <vt:vector size="19" baseType="lpstr">
      <vt:lpstr>Arial</vt:lpstr>
      <vt:lpstr>Calibri</vt:lpstr>
      <vt:lpstr>Times New Roman</vt:lpstr>
      <vt:lpstr>Wingdings</vt:lpstr>
      <vt:lpstr>Motiv sady Office</vt:lpstr>
      <vt:lpstr>Rada Evropy  </vt:lpstr>
      <vt:lpstr>Prezentace aplikace PowerPoint</vt:lpstr>
      <vt:lpstr>Prezentace aplikace PowerPoint</vt:lpstr>
      <vt:lpstr> CDDS (Comité Directoire pour le Développement du Sport) </vt:lpstr>
      <vt:lpstr>CDDS se zabýval následujícími projekty: </vt:lpstr>
      <vt:lpstr> Evropská konference ministrů zodpovědných za sport </vt:lpstr>
      <vt:lpstr>Výbor pro rozvoj sportu (CDDS)</vt:lpstr>
      <vt:lpstr>The Enlarged Partial Agreement on Sport (EPAS)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Perinova</dc:creator>
  <cp:lastModifiedBy>Jiří Novotný</cp:lastModifiedBy>
  <cp:revision>45</cp:revision>
  <dcterms:created xsi:type="dcterms:W3CDTF">2017-11-27T10:23:15Z</dcterms:created>
  <dcterms:modified xsi:type="dcterms:W3CDTF">2020-12-03T17:15:26Z</dcterms:modified>
</cp:coreProperties>
</file>