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3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17" r:id="rId31"/>
    <p:sldId id="318" r:id="rId32"/>
    <p:sldId id="300" r:id="rId33"/>
    <p:sldId id="301" r:id="rId34"/>
    <p:sldId id="302" r:id="rId35"/>
    <p:sldId id="260" r:id="rId36"/>
    <p:sldId id="332" r:id="rId37"/>
    <p:sldId id="319" r:id="rId38"/>
    <p:sldId id="261" r:id="rId39"/>
    <p:sldId id="271" r:id="rId40"/>
    <p:sldId id="272" r:id="rId41"/>
    <p:sldId id="273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275" r:id="rId53"/>
    <p:sldId id="276" r:id="rId54"/>
    <p:sldId id="277" r:id="rId55"/>
    <p:sldId id="278" r:id="rId56"/>
    <p:sldId id="279" r:id="rId57"/>
    <p:sldId id="280" r:id="rId58"/>
    <p:sldId id="281" r:id="rId59"/>
    <p:sldId id="282" r:id="rId60"/>
    <p:sldId id="283" r:id="rId61"/>
    <p:sldId id="284" r:id="rId62"/>
    <p:sldId id="285" r:id="rId63"/>
    <p:sldId id="286" r:id="rId64"/>
    <p:sldId id="287" r:id="rId65"/>
    <p:sldId id="288" r:id="rId66"/>
    <p:sldId id="289" r:id="rId67"/>
    <p:sldId id="290" r:id="rId68"/>
    <p:sldId id="291" r:id="rId69"/>
    <p:sldId id="292" r:id="rId70"/>
    <p:sldId id="293" r:id="rId71"/>
    <p:sldId id="294" r:id="rId72"/>
    <p:sldId id="295" r:id="rId73"/>
    <p:sldId id="345" r:id="rId74"/>
    <p:sldId id="346" r:id="rId75"/>
    <p:sldId id="353" r:id="rId76"/>
    <p:sldId id="354" r:id="rId77"/>
    <p:sldId id="355" r:id="rId78"/>
    <p:sldId id="356" r:id="rId79"/>
    <p:sldId id="357" r:id="rId80"/>
    <p:sldId id="358" r:id="rId81"/>
    <p:sldId id="359" r:id="rId82"/>
    <p:sldId id="360" r:id="rId83"/>
    <p:sldId id="361" r:id="rId84"/>
    <p:sldId id="362" r:id="rId85"/>
    <p:sldId id="363" r:id="rId86"/>
    <p:sldId id="367" r:id="rId87"/>
    <p:sldId id="364" r:id="rId88"/>
    <p:sldId id="365" r:id="rId89"/>
    <p:sldId id="366" r:id="rId90"/>
    <p:sldId id="368" r:id="rId91"/>
    <p:sldId id="369" r:id="rId9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13"/>
            <p14:sldId id="314"/>
            <p14:sldId id="315"/>
            <p14:sldId id="316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7"/>
            <p14:sldId id="364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28.11.2021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2021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ČSN ISO 690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https://www.citace.com/CSN-ISO-690.pdf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ČSN ISO 690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Harvardský systém </a:t>
            </a:r>
            <a:r>
              <a:rPr lang="cs-CZ" dirty="0"/>
              <a:t>(forma jméno-datum)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Odkaz na bibliografickou citaci v textu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Například Holá (2006) tvrdí, že komunikaci lze charakterizovat jako proces sdílení určitých informací. Řečené však ještě neznamená slyšené (</a:t>
            </a:r>
            <a:r>
              <a:rPr lang="cs-CZ" dirty="0" err="1">
                <a:solidFill>
                  <a:srgbClr val="00B0F0"/>
                </a:solidFill>
              </a:rPr>
              <a:t>Šuleř</a:t>
            </a:r>
            <a:r>
              <a:rPr lang="cs-CZ" dirty="0">
                <a:solidFill>
                  <a:srgbClr val="00B0F0"/>
                </a:solidFill>
              </a:rPr>
              <a:t>, 2009b, s. 75)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Bibliografické citace</a:t>
            </a:r>
          </a:p>
          <a:p>
            <a:r>
              <a:rPr lang="cs-CZ" dirty="0">
                <a:solidFill>
                  <a:srgbClr val="00B0F0"/>
                </a:solidFill>
              </a:rPr>
              <a:t>HOLÁ, Jana, 2006. </a:t>
            </a:r>
            <a:r>
              <a:rPr lang="cs-CZ" i="1" dirty="0">
                <a:solidFill>
                  <a:srgbClr val="00B0F0"/>
                </a:solidFill>
              </a:rPr>
              <a:t>Interní komunikace ve firmě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>
                <a:solidFill>
                  <a:srgbClr val="00B0F0"/>
                </a:solidFill>
              </a:rPr>
              <a:t>Computer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80-251-1250-0.</a:t>
            </a:r>
          </a:p>
          <a:p>
            <a:r>
              <a:rPr lang="cs-CZ" dirty="0">
                <a:solidFill>
                  <a:srgbClr val="00B0F0"/>
                </a:solidFill>
              </a:rPr>
              <a:t>ŠULEŘ, Oldřich, 2009b. </a:t>
            </a:r>
            <a:r>
              <a:rPr lang="cs-CZ" i="1" dirty="0">
                <a:solidFill>
                  <a:srgbClr val="00B0F0"/>
                </a:solidFill>
              </a:rPr>
              <a:t>100 klíčových manažerských technik: komunikování, vedení lidí, rozhodování a organizování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>
                <a:solidFill>
                  <a:srgbClr val="00B0F0"/>
                </a:solidFill>
              </a:rPr>
              <a:t>Computer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978-80-251-2173-3.</a:t>
            </a:r>
          </a:p>
          <a:p>
            <a:endParaRPr lang="pl-PL" dirty="0"/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Citace se generují podle normy ČSN ISO 690.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ČSN ISO 690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</a:t>
            </a:r>
            <a:r>
              <a:rPr lang="cs-CZ" dirty="0" err="1">
                <a:solidFill>
                  <a:srgbClr val="00B050"/>
                </a:solidFill>
              </a:rPr>
              <a:t>odevzdávárny</a:t>
            </a:r>
            <a:r>
              <a:rPr lang="cs-CZ" dirty="0">
                <a:solidFill>
                  <a:srgbClr val="00B050"/>
                </a:solidFill>
              </a:rPr>
              <a:t> předmětu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1089</TotalTime>
  <Words>7843</Words>
  <Application>Microsoft Office PowerPoint</Application>
  <PresentationFormat>Širokoúhlá obrazovka</PresentationFormat>
  <Paragraphs>889</Paragraphs>
  <Slides>91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91</vt:i4>
      </vt:variant>
    </vt:vector>
  </HeadingPairs>
  <TitlesOfParts>
    <vt:vector size="98" baseType="lpstr">
      <vt:lpstr>Arial</vt:lpstr>
      <vt:lpstr>Bookman Old Style</vt:lpstr>
      <vt:lpstr>Calibri</vt:lpstr>
      <vt:lpstr>Century Gothic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ČSN ISO 690</vt:lpstr>
      <vt:lpstr>Citační norma ČSN ISO 690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68</cp:revision>
  <dcterms:created xsi:type="dcterms:W3CDTF">2017-10-08T21:44:25Z</dcterms:created>
  <dcterms:modified xsi:type="dcterms:W3CDTF">2021-11-28T20:34:43Z</dcterms:modified>
</cp:coreProperties>
</file>