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74" r:id="rId5"/>
    <p:sldId id="259" r:id="rId6"/>
    <p:sldId id="260" r:id="rId7"/>
    <p:sldId id="273" r:id="rId8"/>
    <p:sldId id="261" r:id="rId9"/>
    <p:sldId id="271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Condensed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Condensed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Condensed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Condensed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Condensed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egoe Condensed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egoe Condensed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egoe Condensed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egoe Condensed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449" autoAdjust="0"/>
  </p:normalViewPr>
  <p:slideViewPr>
    <p:cSldViewPr>
      <p:cViewPr varScale="1">
        <p:scale>
          <a:sx n="131" d="100"/>
          <a:sy n="131" d="100"/>
        </p:scale>
        <p:origin x="1080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E200010-9CAB-4EFF-8101-C168542DBD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A9A4BB-BAAC-48E5-B6D8-B7737127D3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89080B5-8CC4-4A21-9DA2-DB9376188F19}" type="datetimeFigureOut">
              <a:rPr lang="en-US"/>
              <a:pPr>
                <a:defRPr/>
              </a:pPr>
              <a:t>9/27/2019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9D2CB5-1C50-4901-B89B-67C1F82F499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0F9780-F59E-439F-BF9A-5A9B239CA8B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BAA1933-BEF5-4BBB-A2BB-E5A382EEE7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47B8824-6CB4-411D-BA72-202700E773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AB7E07-E40E-49C2-AF20-B28BCE8090F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E6CB0CA-8707-4816-B4BE-58F31C707333}" type="datetimeFigureOut">
              <a:rPr lang="en-US"/>
              <a:pPr>
                <a:defRPr/>
              </a:pPr>
              <a:t>9/27/2019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DC673DE-1522-433F-868A-1BEC96146A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9BED092-FC22-4EE0-927C-417F6CFDD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F9F324-00ED-4134-B718-3E6AE37A889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0F9AD0-C2B5-41D1-AEA8-BCE6F970A1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9E54B7-E2F4-41B2-94A5-D493ABE611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Segoe Condensed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Condensed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Condensed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Condensed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Condensed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3641394-D616-49F6-AC71-F81D7A6F7E7B}" type="slidenum">
              <a:rPr lang="en-US" altLang="cs-CZ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cs-CZ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Segoe Condensed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Condensed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Condensed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Condensed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Condensed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29B26F5-B584-4746-B5A3-B2413FF3A68C}" type="slidenum">
              <a:rPr lang="en-US" altLang="cs-CZ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cs-CZ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Segoe Condensed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Condensed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Condensed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Condensed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Condensed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4B8678-9B2F-42E5-9221-0D05360D3A40}" type="slidenum">
              <a:rPr lang="en-US" altLang="cs-CZ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cs-CZ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Segoe Condensed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Condensed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Condensed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Condensed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Condensed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E670AAF-D36C-47CD-8957-2DE00AFD11BB}" type="slidenum">
              <a:rPr lang="en-US" altLang="cs-CZ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cs-CZ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Segoe Condensed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Condensed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Condensed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Condensed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Condensed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2503B56-C5C8-48CC-BD62-75894364D7C0}" type="slidenum">
              <a:rPr lang="en-US" altLang="cs-CZ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cs-CZ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Segoe Condensed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Condensed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Condensed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Condensed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Condensed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B4881C-B73A-4BF3-A3E4-B3943260BAC9}" type="slidenum">
              <a:rPr lang="en-US" altLang="cs-CZ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cs-CZ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Segoe Condensed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Condensed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Condensed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Condensed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Condensed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67A23A4-02C4-472E-A7A7-427F226A55D3}" type="slidenum">
              <a:rPr lang="en-US" altLang="cs-CZ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cs-CZ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Segoe Condensed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Condensed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Condensed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Condensed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Condensed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6E6CB5-65B4-46D4-97AD-C80E5771D489}" type="slidenum">
              <a:rPr lang="en-US" altLang="cs-CZ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cs-CZ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Segoe Condensed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Condensed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Condensed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Condensed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Condensed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Condensed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C77669-B900-4E2D-986A-ACD80900AD70}" type="slidenum">
              <a:rPr lang="en-US" altLang="cs-CZ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cs-CZ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-1588" y="0"/>
            <a:ext cx="9144001" cy="6858000"/>
            <a:chOff x="-1574" y="0"/>
            <a:chExt cx="9144000" cy="6858000"/>
          </a:xfrm>
        </p:grpSpPr>
        <p:pic>
          <p:nvPicPr>
            <p:cNvPr id="5" name="Rectangle 6"/>
            <p:cNvPicPr>
              <a:picLocks noChangeAspect="1"/>
            </p:cNvPicPr>
            <p:nvPr/>
          </p:nvPicPr>
          <p:blipFill>
            <a:blip r:embed="rId2">
              <a:lum bright="-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A5AD6D35-6C69-4250-B56C-CAD9CEAFBBF8}"/>
                </a:ext>
              </a:extLst>
            </p:cNvPr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E77BC5DD-5DFC-4C5D-940A-01EA1D5F4349}"/>
                </a:ext>
              </a:extLst>
            </p:cNvPr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8" name="Straight Connector 14">
              <a:extLst>
                <a:ext uri="{FF2B5EF4-FFF2-40B4-BE49-F238E27FC236}">
                  <a16:creationId xmlns:a16="http://schemas.microsoft.com/office/drawing/2014/main" id="{1A3053A3-664A-4758-ABCF-4894F9E2BCC6}"/>
                </a:ext>
              </a:extLst>
            </p:cNvPr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6">
              <a:extLst>
                <a:ext uri="{FF2B5EF4-FFF2-40B4-BE49-F238E27FC236}">
                  <a16:creationId xmlns:a16="http://schemas.microsoft.com/office/drawing/2014/main" id="{3F422FC3-577A-4E45-A024-1C729C13DBEF}"/>
                </a:ext>
              </a:extLst>
            </p:cNvPr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hape 20"/>
          <p:cNvSpPr>
            <a:spLocks noGrp="1"/>
          </p:cNvSpPr>
          <p:nvPr>
            <p:ph type="title"/>
          </p:nvPr>
        </p:nvSpPr>
        <p:spPr>
          <a:xfrm>
            <a:off x="704850" y="4495800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 anchor="b" anchorCtr="0"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96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C7D10-0845-4F57-90D3-BC40335AB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E9ABD-FFD8-4A7A-9A58-A5DE96B5CABB}" type="datetimeFigureOut">
              <a:rPr lang="en-US"/>
              <a:pPr>
                <a:defRPr/>
              </a:pPr>
              <a:t>9/27/2019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E5504-E1C1-43DE-822E-4C1DE144A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4E7BF-6AD8-4727-87C4-A8FCA2BCF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A4A12-5D34-4899-98A5-D2FDE64A70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7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-1588" y="0"/>
            <a:ext cx="9145588" cy="6858000"/>
            <a:chOff x="-1574" y="0"/>
            <a:chExt cx="9145574" cy="6858000"/>
          </a:xfrm>
        </p:grpSpPr>
        <p:sp>
          <p:nvSpPr>
            <p:cNvPr id="5" name="Rectangle 17">
              <a:extLst>
                <a:ext uri="{FF2B5EF4-FFF2-40B4-BE49-F238E27FC236}">
                  <a16:creationId xmlns:a16="http://schemas.microsoft.com/office/drawing/2014/main" id="{6AC9DB2F-B087-4DAE-91C6-2CBF97A1AFE4}"/>
                </a:ext>
              </a:extLst>
            </p:cNvPr>
            <p:cNvSpPr/>
            <p:nvPr userDrawn="1"/>
          </p:nvSpPr>
          <p:spPr>
            <a:xfrm>
              <a:off x="0" y="381000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9">
              <a:extLst>
                <a:ext uri="{FF2B5EF4-FFF2-40B4-BE49-F238E27FC236}">
                  <a16:creationId xmlns:a16="http://schemas.microsoft.com/office/drawing/2014/main" id="{C1DD5589-6AAB-4499-8276-93374EB9200D}"/>
                </a:ext>
              </a:extLst>
            </p:cNvPr>
            <p:cNvSpPr/>
            <p:nvPr userDrawn="1"/>
          </p:nvSpPr>
          <p:spPr>
            <a:xfrm>
              <a:off x="-1574" y="0"/>
              <a:ext cx="9143987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14">
              <a:extLst>
                <a:ext uri="{FF2B5EF4-FFF2-40B4-BE49-F238E27FC236}">
                  <a16:creationId xmlns:a16="http://schemas.microsoft.com/office/drawing/2014/main" id="{886469F0-C9E6-4A10-AB9C-C1A1BFE3A213}"/>
                </a:ext>
              </a:extLst>
            </p:cNvPr>
            <p:cNvSpPr/>
            <p:nvPr userDrawn="1"/>
          </p:nvSpPr>
          <p:spPr>
            <a:xfrm>
              <a:off x="-1574" y="6553200"/>
              <a:ext cx="9143987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8" name="Straight Connector 15">
              <a:extLst>
                <a:ext uri="{FF2B5EF4-FFF2-40B4-BE49-F238E27FC236}">
                  <a16:creationId xmlns:a16="http://schemas.microsoft.com/office/drawing/2014/main" id="{CD412A46-B7E5-4689-80EC-F5A42258221A}"/>
                </a:ext>
              </a:extLst>
            </p:cNvPr>
            <p:cNvCxnSpPr/>
            <p:nvPr/>
          </p:nvCxnSpPr>
          <p:spPr>
            <a:xfrm>
              <a:off x="-1574" y="381000"/>
              <a:ext cx="9143987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6">
              <a:extLst>
                <a:ext uri="{FF2B5EF4-FFF2-40B4-BE49-F238E27FC236}">
                  <a16:creationId xmlns:a16="http://schemas.microsoft.com/office/drawing/2014/main" id="{76155612-61CB-4C3C-B89B-3C314BD1642B}"/>
                </a:ext>
              </a:extLst>
            </p:cNvPr>
            <p:cNvCxnSpPr/>
            <p:nvPr/>
          </p:nvCxnSpPr>
          <p:spPr>
            <a:xfrm>
              <a:off x="-1574" y="6477000"/>
              <a:ext cx="9143987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802682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FC7D10-0845-4F57-90D3-BC40335AB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12A35-CCC4-4E82-8F48-CCFE2FB5C199}" type="datetimeFigureOut">
              <a:rPr lang="en-US"/>
              <a:pPr>
                <a:defRPr/>
              </a:pPr>
              <a:t>9/27/2019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8EE5504-E1C1-43DE-822E-4C1DE144A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944E7BF-6AD8-4727-87C4-A8FCA2BCF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93906-23DF-4A95-9D6F-7BF24C7522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252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1FC7D10-0845-4F57-90D3-BC40335AB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6AAF9-BECA-43A7-914B-666DD35C3039}" type="datetimeFigureOut">
              <a:rPr lang="en-US"/>
              <a:pPr>
                <a:defRPr/>
              </a:pPr>
              <a:t>9/27/2019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8EE5504-E1C1-43DE-822E-4C1DE144A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944E7BF-6AD8-4727-87C4-A8FCA2BCF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E2649-B708-433D-B9E6-A982B84CFA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4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1FC7D10-0845-4F57-90D3-BC40335AB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A6C6B-DC0C-4E9C-8591-A1C293034CC3}" type="datetimeFigureOut">
              <a:rPr lang="en-US"/>
              <a:pPr>
                <a:defRPr/>
              </a:pPr>
              <a:t>9/27/2019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8EE5504-E1C1-43DE-822E-4C1DE144A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944E7BF-6AD8-4727-87C4-A8FCA2BCF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EB80E-B585-4ED3-AF62-588A646C70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836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1FC7D10-0845-4F57-90D3-BC40335AB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DCF09-5CC7-4792-97AF-3AC7243146B4}" type="datetimeFigureOut">
              <a:rPr lang="en-US"/>
              <a:pPr>
                <a:defRPr/>
              </a:pPr>
              <a:t>9/27/2019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8EE5504-E1C1-43DE-822E-4C1DE144A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944E7BF-6AD8-4727-87C4-A8FCA2BCF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91783-3BA3-4AA3-870C-11B648518F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653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1"/>
            <a:ext cx="5111750" cy="452596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00201"/>
            <a:ext cx="3008313" cy="4525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FC7D10-0845-4F57-90D3-BC40335AB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FA369-B46F-49DE-B3F5-D3288D3E96DB}" type="datetimeFigureOut">
              <a:rPr lang="en-US"/>
              <a:pPr>
                <a:defRPr/>
              </a:pPr>
              <a:t>9/27/2019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8EE5504-E1C1-43DE-822E-4C1DE144A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944E7BF-6AD8-4727-87C4-A8FCA2BCF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489B5-6B25-42E4-84F6-478041759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54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FC7D10-0845-4F57-90D3-BC40335AB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A21AB-E365-4893-9D9A-F055F2063D42}" type="datetimeFigureOut">
              <a:rPr lang="en-US"/>
              <a:pPr>
                <a:defRPr/>
              </a:pPr>
              <a:t>9/27/2019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8EE5504-E1C1-43DE-822E-4C1DE144A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944E7BF-6AD8-4727-87C4-A8FCA2BCF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76BC5-7E93-422E-B7D3-8FF752708F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268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3"/>
          <p:cNvGrpSpPr>
            <a:grpSpLocks/>
          </p:cNvGrpSpPr>
          <p:nvPr/>
        </p:nvGrpSpPr>
        <p:grpSpPr bwMode="auto">
          <a:xfrm>
            <a:off x="0" y="0"/>
            <a:ext cx="9144000" cy="1506538"/>
            <a:chOff x="0" y="0"/>
            <a:chExt cx="9144000" cy="1506538"/>
          </a:xfrm>
        </p:grpSpPr>
        <p:pic>
          <p:nvPicPr>
            <p:cNvPr id="1032" name="Rectangle 6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"/>
              <a:ext cx="9144000" cy="1419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6E54DFB-9FE4-4E73-9802-1472BF0A601B}"/>
                </a:ext>
              </a:extLst>
            </p:cNvPr>
            <p:cNvSpPr/>
            <p:nvPr userDrawn="1"/>
          </p:nvSpPr>
          <p:spPr>
            <a:xfrm>
              <a:off x="0" y="0"/>
              <a:ext cx="9144000" cy="144780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49000">
                  <a:schemeClr val="accent1">
                    <a:tint val="20000"/>
                    <a:alpha val="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8FB7D9A-74D3-4AF6-B234-68B00C1D7218}"/>
                </a:ext>
              </a:extLst>
            </p:cNvPr>
            <p:cNvCxnSpPr/>
            <p:nvPr/>
          </p:nvCxnSpPr>
          <p:spPr>
            <a:xfrm>
              <a:off x="0" y="142875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D432753-6C69-44F8-9613-7AF875FD5C93}"/>
                </a:ext>
              </a:extLst>
            </p:cNvPr>
            <p:cNvCxnSpPr/>
            <p:nvPr/>
          </p:nvCxnSpPr>
          <p:spPr>
            <a:xfrm>
              <a:off x="0" y="1504950"/>
              <a:ext cx="9144000" cy="1588"/>
            </a:xfrm>
            <a:prstGeom prst="line">
              <a:avLst/>
            </a:prstGeom>
            <a:ln w="1587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866E7E-DCDD-49B9-8152-47EB65B44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C7D10-0845-4F57-90D3-BC40335AB4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9DFA49-6D7A-4E4E-9C1A-6406D171546F}" type="datetimeFigureOut">
              <a:rPr lang="en-US"/>
              <a:pPr>
                <a:defRPr/>
              </a:pPr>
              <a:t>9/27/2019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E5504-E1C1-43DE-822E-4C1DE144A7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4E7BF-6AD8-4727-87C4-A8FCA2BCF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B9F75F-1CEB-4EBC-A394-D3D35FF4D3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Title Placeholder 12">
            <a:extLst>
              <a:ext uri="{FF2B5EF4-FFF2-40B4-BE49-F238E27FC236}">
                <a16:creationId xmlns:a16="http://schemas.microsoft.com/office/drawing/2014/main" id="{8DA578A3-5D6C-4E56-A012-4EE76820A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1" r:id="rId2"/>
    <p:sldLayoutId id="2147483679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ookman Old Style" panose="020506040505050202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ookman Old Style" panose="020506040505050202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ookman Old Style" panose="020506040505050202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ookman Old Style" panose="020506040505050202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ookman Old Style" panose="020506040505050202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ookman Old Style" panose="020506040505050202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ookman Old Style" panose="020506040505050202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Bookman Old Style" panose="020506040505050202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subTitle" idx="1"/>
          </p:nvPr>
        </p:nvSpPr>
        <p:spPr bwMode="auto"/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sz="4000" smtClean="0"/>
              <a:t>bp2004 Informatika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A70E60-66D4-49CB-A589-11F9BC74D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Mgr. Petr Zaoral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6750338-8762-42A9-AC4F-F7B59BC23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Proč informatika?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7DC71C0-E5F1-4D6C-987E-12AB3E7B6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cs-CZ" dirty="0"/>
              <a:t>koncepce předmětu</a:t>
            </a:r>
          </a:p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cs-CZ" dirty="0"/>
              <a:t>sylabus bp2004</a:t>
            </a:r>
          </a:p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cs-CZ" dirty="0"/>
              <a:t>povinnosti studentů</a:t>
            </a:r>
          </a:p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cs-CZ" dirty="0"/>
              <a:t>povinnosti vyučujícího</a:t>
            </a:r>
          </a:p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cs-CZ" dirty="0"/>
              <a:t>ukončení předmětu</a:t>
            </a:r>
          </a:p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cs-CZ" dirty="0"/>
              <a:t>studijní materiály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591DADD-A260-47CE-BA28-788D380C9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IS MU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7E3822-5A24-47B1-B3D9-DE12332D2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cs-CZ" dirty="0"/>
              <a:t>robustní systém</a:t>
            </a:r>
          </a:p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cs-CZ" dirty="0"/>
              <a:t>celosvětová ocenění</a:t>
            </a:r>
          </a:p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cs-CZ" dirty="0"/>
              <a:t>dostupný a personalizovaný</a:t>
            </a:r>
          </a:p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cs-CZ" dirty="0"/>
              <a:t>bezpečnost</a:t>
            </a:r>
          </a:p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cs-CZ" dirty="0"/>
              <a:t>https://is.muni.cz/auth/system/</a:t>
            </a:r>
          </a:p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cs-CZ" dirty="0"/>
              <a:t>http://is.muni.cz/nas_system/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591DADD-A260-47CE-BA28-788D380C9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IS MU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7E3822-5A24-47B1-B3D9-DE12332D2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cs-CZ" dirty="0"/>
              <a:t>responzivní design</a:t>
            </a:r>
          </a:p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cs-CZ" dirty="0"/>
              <a:t>„Malý IS“</a:t>
            </a:r>
          </a:p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cs-CZ" dirty="0"/>
              <a:t>diskuse / blogy</a:t>
            </a:r>
          </a:p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cs-CZ" dirty="0"/>
              <a:t>Obchodní centrum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43BE274-C26F-49AC-84FB-287B237C7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Důležité agendy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85A243-00E2-4D10-BECE-4AEDEE7BE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cs-CZ" dirty="0"/>
              <a:t>harmonogram semestru</a:t>
            </a:r>
          </a:p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cs-CZ" dirty="0"/>
              <a:t>registrace a zápis předmětů</a:t>
            </a:r>
          </a:p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cs-CZ" dirty="0"/>
              <a:t>nalezení předmětu, podrobné informace, </a:t>
            </a:r>
            <a:r>
              <a:rPr lang="cs-CZ" dirty="0" err="1"/>
              <a:t>prerekvizity</a:t>
            </a:r>
            <a:r>
              <a:rPr lang="cs-CZ" dirty="0"/>
              <a:t>, rozvrh</a:t>
            </a:r>
          </a:p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cs-CZ" dirty="0"/>
              <a:t>e-mail (externí aplikace)</a:t>
            </a:r>
          </a:p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cs-CZ"/>
              <a:t>změna </a:t>
            </a:r>
            <a:r>
              <a:rPr lang="cs-CZ" dirty="0"/>
              <a:t>hesla, volba přezdívky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FD4E298-5DB5-4861-81DF-DF86991CD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Agenda Student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19528B4-0935-441F-92A8-1786C502F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dirty="0" err="1"/>
              <a:t>seminární</a:t>
            </a:r>
            <a:r>
              <a:rPr lang="en-US" dirty="0"/>
              <a:t> </a:t>
            </a:r>
            <a:r>
              <a:rPr lang="en-US" dirty="0" err="1"/>
              <a:t>skupiny</a:t>
            </a:r>
            <a:endParaRPr lang="en-US" dirty="0"/>
          </a:p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dirty="0" err="1"/>
              <a:t>volitelné</a:t>
            </a:r>
            <a:r>
              <a:rPr lang="en-US" dirty="0"/>
              <a:t> </a:t>
            </a:r>
            <a:r>
              <a:rPr lang="en-US" dirty="0" err="1"/>
              <a:t>předměty</a:t>
            </a:r>
            <a:endParaRPr lang="cs-CZ" dirty="0"/>
          </a:p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cs-CZ" dirty="0"/>
              <a:t>žádosti…</a:t>
            </a:r>
            <a:endParaRPr lang="en-US" dirty="0"/>
          </a:p>
          <a:p>
            <a:pPr eaLnBrk="1" fontAlgn="auto" hangingPunct="1">
              <a:lnSpc>
                <a:spcPct val="150000"/>
              </a:lnSpc>
              <a:buFont typeface="Arial"/>
              <a:buChar char="•"/>
              <a:defRPr/>
            </a:pPr>
            <a:r>
              <a:rPr lang="en-US" dirty="0"/>
              <a:t>e-</a:t>
            </a:r>
            <a:r>
              <a:rPr lang="en-US" dirty="0" err="1"/>
              <a:t>learnin</a:t>
            </a:r>
            <a:r>
              <a:rPr lang="cs-CZ" dirty="0"/>
              <a:t>g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F7A99D4-E32F-4AA6-9526-5241682D2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6000" dirty="0"/>
              <a:t>1. cvičení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341C66-33FC-4B4D-A8BD-8D3506FE8D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buFont typeface="Arial"/>
              <a:buNone/>
              <a:defRPr/>
            </a:pPr>
            <a:r>
              <a:rPr lang="cs-CZ" sz="4000" dirty="0"/>
              <a:t>bp2004</a:t>
            </a:r>
            <a:endParaRPr lang="cs-CZ" sz="4000" i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AE9FE75-CE1C-4340-877D-C209E381A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B3BED5-924F-4405-AADC-679859E9D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buFont typeface="Arial"/>
              <a:buChar char="•"/>
              <a:defRPr/>
            </a:pPr>
            <a:r>
              <a:rPr lang="cs-CZ" dirty="0"/>
              <a:t>úprava vzhledu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dirty="0"/>
              <a:t>úschovna a její expirace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dirty="0"/>
              <a:t>studijní materiály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dirty="0"/>
              <a:t>vyhledávání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dirty="0"/>
              <a:t>externí služby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dirty="0" err="1"/>
              <a:t>odpovědníky</a:t>
            </a:r>
            <a:endParaRPr lang="cs-CZ" dirty="0"/>
          </a:p>
          <a:p>
            <a:pPr eaLnBrk="1" fontAlgn="auto" hangingPunct="1">
              <a:buFont typeface="Arial"/>
              <a:buChar char="•"/>
              <a:defRPr/>
            </a:pPr>
            <a:r>
              <a:rPr lang="cs-CZ" dirty="0"/>
              <a:t>rozvrh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dirty="0"/>
              <a:t>e-mail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CD7BF2B-1445-48CD-9FE8-0A90EF8D3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692150"/>
            <a:ext cx="7772400" cy="13620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Klient: </a:t>
            </a:r>
            <a:r>
              <a:rPr lang="cs-CZ" dirty="0"/>
              <a:t>Dobrý den, nedaří se mi </a:t>
            </a:r>
            <a:br>
              <a:rPr lang="cs-CZ" dirty="0"/>
            </a:br>
            <a:r>
              <a:rPr lang="cs-CZ" dirty="0"/>
              <a:t>k vám připojit.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 err="1"/>
              <a:t>Hotline</a:t>
            </a:r>
            <a:r>
              <a:rPr lang="cs-CZ" b="1" dirty="0"/>
              <a:t>: </a:t>
            </a:r>
            <a:r>
              <a:rPr lang="cs-CZ" dirty="0"/>
              <a:t>Dobře, hned to zařídíme, ze všeho nejdřív bych potřeboval vědět, jestli jste v  98, XP, 7 nebo v </a:t>
            </a:r>
            <a:r>
              <a:rPr lang="cs-CZ"/>
              <a:t>iOS.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Klient: </a:t>
            </a:r>
            <a:r>
              <a:rPr lang="cs-CZ" dirty="0"/>
              <a:t>Ne, pane, jsem v Brně, 602 00.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oolpresentatio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Začátek školního roku</Template>
  <TotalTime>0</TotalTime>
  <Words>124</Words>
  <Application>Microsoft Office PowerPoint</Application>
  <PresentationFormat>Předvádění na obrazovce (4:3)</PresentationFormat>
  <Paragraphs>52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Segoe Condensed</vt:lpstr>
      <vt:lpstr>Arial</vt:lpstr>
      <vt:lpstr>Bookman Old Style</vt:lpstr>
      <vt:lpstr>Calibri</vt:lpstr>
      <vt:lpstr>schoolpresentation</vt:lpstr>
      <vt:lpstr>Mgr. Petr Zaoral</vt:lpstr>
      <vt:lpstr>Proč informatika?</vt:lpstr>
      <vt:lpstr>IS MU</vt:lpstr>
      <vt:lpstr>IS MU</vt:lpstr>
      <vt:lpstr>Důležité agendy</vt:lpstr>
      <vt:lpstr>Agenda Student</vt:lpstr>
      <vt:lpstr>1. cvičení</vt:lpstr>
      <vt:lpstr>Prezentace aplikace PowerPoint</vt:lpstr>
      <vt:lpstr>Klient: Dobrý den, nedaří se mi  k vám připojit.  Hotline: Dobře, hned to zařídíme, ze všeho nejdřív bych potřeboval vědět, jestli jste v  98, XP, 7 nebo v iOS.  Klient: Ne, pane, jsem v Brně, 602 00.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2015-09-22T19:23:04Z</dcterms:created>
  <dcterms:modified xsi:type="dcterms:W3CDTF">2019-09-27T15:09:54Z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TC101659619990</vt:lpwstr>
  </property>
</Properties>
</file>