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27"/>
  </p:notesMasterIdLst>
  <p:sldIdLst>
    <p:sldId id="256" r:id="rId3"/>
    <p:sldId id="257" r:id="rId4"/>
    <p:sldId id="258" r:id="rId5"/>
    <p:sldId id="275" r:id="rId6"/>
    <p:sldId id="259" r:id="rId7"/>
    <p:sldId id="260" r:id="rId8"/>
    <p:sldId id="261" r:id="rId9"/>
    <p:sldId id="263" r:id="rId10"/>
    <p:sldId id="264" r:id="rId11"/>
    <p:sldId id="265" r:id="rId12"/>
    <p:sldId id="274" r:id="rId13"/>
    <p:sldId id="273" r:id="rId14"/>
    <p:sldId id="266" r:id="rId15"/>
    <p:sldId id="267" r:id="rId16"/>
    <p:sldId id="269" r:id="rId17"/>
    <p:sldId id="279" r:id="rId18"/>
    <p:sldId id="270" r:id="rId19"/>
    <p:sldId id="277" r:id="rId20"/>
    <p:sldId id="278" r:id="rId21"/>
    <p:sldId id="276" r:id="rId22"/>
    <p:sldId id="280" r:id="rId23"/>
    <p:sldId id="271" r:id="rId24"/>
    <p:sldId id="281" r:id="rId25"/>
    <p:sldId id="272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>
      <p:cViewPr varScale="1">
        <p:scale>
          <a:sx n="73" d="100"/>
          <a:sy n="73" d="100"/>
        </p:scale>
        <p:origin x="5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customXml" Target="../customXml/item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09945-3A10-4DD8-8D41-510ED1C84905}" type="datetimeFigureOut">
              <a:rPr lang="cs-CZ" smtClean="0"/>
              <a:t>07.10.2020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14EF1-571B-4614-A4C4-7DCFE5CB262F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6554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ACB7EF-35EB-4B78-A4C2-FCD5A4390079}" type="slidenum">
              <a:rPr lang="cs-CZ">
                <a:solidFill>
                  <a:prstClr val="black"/>
                </a:solidFill>
              </a:rPr>
              <a:pPr/>
              <a:t>7</a:t>
            </a:fld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876DC-6D1E-4E68-AC4B-A4794F880C9E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4BB3F-AAAE-4F55-8461-93AB390EDC23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E64F1-C42F-423D-9A82-D0C8390D6FFF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03EC5-868B-4AE2-BA52-EEA259E5325A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505F7-C9F1-4012-BD45-1EDB4FC6C01E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0E96-168D-4F9A-A809-C255C59A11C1}" type="datetimeFigureOut">
              <a:rPr lang="cs-CZ" smtClean="0"/>
              <a:t>07.10.2020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5949-069A-499E-ADAF-D0E29CBB08D9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0E96-168D-4F9A-A809-C255C59A11C1}" type="datetimeFigureOut">
              <a:rPr lang="cs-CZ" smtClean="0"/>
              <a:t>07.10.2020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5949-069A-499E-ADAF-D0E29CBB08D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0E96-168D-4F9A-A809-C255C59A11C1}" type="datetimeFigureOut">
              <a:rPr lang="cs-CZ" smtClean="0"/>
              <a:t>07.10.2020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5949-069A-499E-ADAF-D0E29CBB08D9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0E96-168D-4F9A-A809-C255C59A11C1}" type="datetimeFigureOut">
              <a:rPr lang="cs-CZ" smtClean="0"/>
              <a:t>07.10.2020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5949-069A-499E-ADAF-D0E29CBB08D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0E96-168D-4F9A-A809-C255C59A11C1}" type="datetimeFigureOut">
              <a:rPr lang="cs-CZ" smtClean="0"/>
              <a:t>07.10.2020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5949-069A-499E-ADAF-D0E29CBB08D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0E96-168D-4F9A-A809-C255C59A11C1}" type="datetimeFigureOut">
              <a:rPr lang="cs-CZ" smtClean="0"/>
              <a:t>07.10.2020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5949-069A-499E-ADAF-D0E29CBB08D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5FD1D-77FA-44E8-9453-8EF6D94DB4E4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0E96-168D-4F9A-A809-C255C59A11C1}" type="datetimeFigureOut">
              <a:rPr lang="cs-CZ" smtClean="0"/>
              <a:t>07.10.2020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5949-069A-499E-ADAF-D0E29CBB08D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0E96-168D-4F9A-A809-C255C59A11C1}" type="datetimeFigureOut">
              <a:rPr lang="cs-CZ" smtClean="0"/>
              <a:t>07.10.2020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5949-069A-499E-ADAF-D0E29CBB08D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0E96-168D-4F9A-A809-C255C59A11C1}" type="datetimeFigureOut">
              <a:rPr lang="cs-CZ" smtClean="0"/>
              <a:t>07.10.2020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9EE5949-069A-499E-ADAF-D0E29CBB08D9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0E96-168D-4F9A-A809-C255C59A11C1}" type="datetimeFigureOut">
              <a:rPr lang="cs-CZ" smtClean="0"/>
              <a:t>07.10.2020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5949-069A-499E-ADAF-D0E29CBB08D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00E96-168D-4F9A-A809-C255C59A11C1}" type="datetimeFigureOut">
              <a:rPr lang="cs-CZ" smtClean="0"/>
              <a:t>07.10.2020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E5949-069A-499E-ADAF-D0E29CBB08D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A91F5-A44C-41B5-ADD9-D415E92C2CE6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E4907-B3C5-461C-A91F-C223D7B577FF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79AEB-0A16-4975-9C4D-293ADDA93DE2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214BB-1A03-4B1B-8631-07CF7B0A88B8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05090-106C-4A0A-BD30-ACB9D08E9344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ro zápatí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07216-41FE-4AA3-875C-55C49F525B0D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s odříznutým a zakulaceným jedním rohe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Pravoúhlý trojúhe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Volný tvar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C5C51-23B2-44D7-9A63-B43BA6517077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126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9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Arial" charset="0"/>
            </a:endParaRPr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  <a:latin typeface="Arial" charset="0"/>
            </a:endParaRPr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A80C00-ACFC-425F-81FD-2D29AC364381}" type="slidenum">
              <a:rPr lang="en-US">
                <a:solidFill>
                  <a:srgbClr val="04617B">
                    <a:shade val="90000"/>
                  </a:srgb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Arial" charset="0"/>
            </a:endParaRPr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300E96-168D-4F9A-A809-C255C59A11C1}" type="datetimeFigureOut">
              <a:rPr lang="cs-CZ" smtClean="0"/>
              <a:t>07.10.2020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9EE5949-069A-499E-ADAF-D0E29CBB08D9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Kinematika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3789040"/>
            <a:ext cx="7854696" cy="1752600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trajektorie, dráha, rychlost, zrychlení, dělení pohybů, přímočarý pohyb – rovnoměrný, rovnoměrně zrychlený, pohyb po kružnici, pohyby v tíhovém poli Země, grafické znázornění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42950"/>
          </a:xfrm>
        </p:spPr>
        <p:txBody>
          <a:bodyPr/>
          <a:lstStyle/>
          <a:p>
            <a:pPr eaLnBrk="1" hangingPunct="1"/>
            <a:r>
              <a:rPr lang="cs-CZ" sz="4000" dirty="0" smtClean="0"/>
              <a:t>Rovnoměrný x nerovnoměrný pohyb</a:t>
            </a:r>
          </a:p>
        </p:txBody>
      </p:sp>
      <p:sp>
        <p:nvSpPr>
          <p:cNvPr id="28675" name="Zástupný symbol pro obsah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pPr eaLnBrk="1" hangingPunct="1"/>
            <a:r>
              <a:rPr lang="cs-CZ" dirty="0" smtClean="0"/>
              <a:t>Rovnoměrný – okamžitá rychlost se nemění </a:t>
            </a:r>
          </a:p>
          <a:p>
            <a:pPr marL="546100" lvl="2" indent="-273050" eaLnBrk="1" hangingPunct="1">
              <a:buClr>
                <a:srgbClr val="0BD0D9"/>
              </a:buClr>
              <a:buSzPct val="95000"/>
            </a:pPr>
            <a:r>
              <a:rPr lang="cs-CZ" dirty="0" smtClean="0"/>
              <a:t>Dráha</a:t>
            </a:r>
          </a:p>
          <a:p>
            <a:pPr marL="546100" lvl="2" indent="-273050" eaLnBrk="1" hangingPunct="1">
              <a:buClr>
                <a:srgbClr val="0BD0D9"/>
              </a:buClr>
              <a:buSzPct val="95000"/>
            </a:pPr>
            <a:endParaRPr lang="cs-CZ" dirty="0" smtClean="0"/>
          </a:p>
          <a:p>
            <a:pPr eaLnBrk="1" hangingPunct="1"/>
            <a:r>
              <a:rPr lang="cs-CZ" dirty="0" smtClean="0"/>
              <a:t>Nerovnoměrný</a:t>
            </a:r>
          </a:p>
          <a:p>
            <a:pPr lvl="1" eaLnBrk="1" hangingPunct="1"/>
            <a:r>
              <a:rPr lang="cs-CZ" dirty="0" smtClean="0"/>
              <a:t>Dráha </a:t>
            </a:r>
          </a:p>
          <a:p>
            <a:pPr lvl="1" eaLnBrk="1" hangingPunct="1"/>
            <a:r>
              <a:rPr lang="cs-CZ" dirty="0" smtClean="0"/>
              <a:t>Rychlost</a:t>
            </a:r>
          </a:p>
          <a:p>
            <a:pPr lvl="1" eaLnBrk="1" hangingPunct="1"/>
            <a:r>
              <a:rPr lang="cs-CZ" dirty="0" smtClean="0"/>
              <a:t>Zrychlení +/-</a:t>
            </a:r>
          </a:p>
          <a:p>
            <a:pPr lvl="1" eaLnBrk="1" hangingPunct="1"/>
            <a:r>
              <a:rPr lang="cs-CZ" dirty="0" smtClean="0"/>
              <a:t>grafy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dirty="0" smtClean="0"/>
              <a:t>  </a:t>
            </a:r>
          </a:p>
        </p:txBody>
      </p:sp>
      <p:pic>
        <p:nvPicPr>
          <p:cNvPr id="28676" name="Obrázek 3" descr="vzor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9812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Obrázek 4" descr="vzore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068960"/>
            <a:ext cx="1600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Obrázek 5" descr="vzore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717032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4" descr="obráze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2996952"/>
            <a:ext cx="44704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Rovnoměrný přímočarý pohyb - grafy</a:t>
            </a:r>
            <a:endParaRPr lang="cs-CZ" sz="4000" dirty="0"/>
          </a:p>
        </p:txBody>
      </p:sp>
      <p:pic>
        <p:nvPicPr>
          <p:cNvPr id="4" name="Zástupný symbol pro obsah 3" descr="http://pokusy.upol.cz/data/photo/original/19599233248051970688753336114251607016007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4857" y="2844167"/>
            <a:ext cx="6274286" cy="2571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Rovnoměrně zrychlený pohyb - grafy</a:t>
            </a:r>
            <a:endParaRPr lang="cs-CZ" sz="4000" dirty="0"/>
          </a:p>
        </p:txBody>
      </p:sp>
      <p:pic>
        <p:nvPicPr>
          <p:cNvPr id="4" name="Zástupný symbol pro obsah 3" descr="http://pokusy.upol.cz/data/photo/original/2840712644122371309153272031689891017903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8774" y="1935163"/>
            <a:ext cx="4966452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1066800"/>
          </a:xfrm>
        </p:spPr>
        <p:txBody>
          <a:bodyPr/>
          <a:lstStyle/>
          <a:p>
            <a:pPr eaLnBrk="1" hangingPunct="1"/>
            <a:r>
              <a:rPr lang="cs-CZ" dirty="0" smtClean="0"/>
              <a:t>Pohyb </a:t>
            </a:r>
            <a:r>
              <a:rPr lang="cs-CZ" dirty="0" smtClean="0"/>
              <a:t>po kružnici</a:t>
            </a:r>
          </a:p>
        </p:txBody>
      </p:sp>
      <p:sp>
        <p:nvSpPr>
          <p:cNvPr id="1028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4800" y="1447800"/>
            <a:ext cx="8540750" cy="3349352"/>
          </a:xfrm>
        </p:spPr>
        <p:txBody>
          <a:bodyPr/>
          <a:lstStyle/>
          <a:p>
            <a:pPr eaLnBrk="1" hangingPunct="1"/>
            <a:r>
              <a:rPr lang="cs-CZ" b="1" dirty="0" smtClean="0"/>
              <a:t>Obvodová rychlost </a:t>
            </a:r>
            <a:r>
              <a:rPr lang="cs-CZ" b="1" i="1" dirty="0" smtClean="0"/>
              <a:t>v </a:t>
            </a:r>
            <a:r>
              <a:rPr lang="cs-CZ" dirty="0" smtClean="0"/>
              <a:t>se rovná podílu dráhy ∆</a:t>
            </a:r>
            <a:r>
              <a:rPr lang="cs-CZ" i="1" dirty="0" smtClean="0"/>
              <a:t>s</a:t>
            </a:r>
            <a:r>
              <a:rPr lang="cs-CZ" dirty="0" smtClean="0"/>
              <a:t>, kterou hmotný bod opíše na obvodu kružnice, a času ∆</a:t>
            </a:r>
            <a:r>
              <a:rPr lang="cs-CZ" i="1" dirty="0" smtClean="0"/>
              <a:t>t</a:t>
            </a:r>
            <a:endParaRPr lang="cs-CZ" b="1" dirty="0" smtClean="0"/>
          </a:p>
          <a:p>
            <a:pPr eaLnBrk="1" hangingPunct="1"/>
            <a:r>
              <a:rPr lang="cs-CZ" b="1" dirty="0" smtClean="0"/>
              <a:t>Úhlová rychlost </a:t>
            </a:r>
            <a:r>
              <a:rPr lang="cs-CZ" b="1" i="1" dirty="0" smtClean="0"/>
              <a:t>ω</a:t>
            </a:r>
            <a:r>
              <a:rPr lang="cs-CZ" dirty="0" smtClean="0"/>
              <a:t> se rovná podílu úhlu ∆φ, který opíše polohový vektor, a času ∆</a:t>
            </a:r>
            <a:r>
              <a:rPr lang="cs-CZ" i="1" dirty="0" smtClean="0"/>
              <a:t>t</a:t>
            </a:r>
            <a:endParaRPr lang="cs-CZ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cs-CZ" dirty="0" smtClean="0"/>
              <a:t>         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dirty="0" smtClean="0"/>
              <a:t>				</a:t>
            </a:r>
            <a:endParaRPr lang="cs-CZ" dirty="0" smtClean="0"/>
          </a:p>
          <a:p>
            <a:pPr eaLnBrk="1" hangingPunct="1">
              <a:buFont typeface="Wingdings" pitchFamily="2" charset="2"/>
              <a:buNone/>
            </a:pPr>
            <a:r>
              <a:rPr lang="cs-CZ" dirty="0" smtClean="0"/>
              <a:t>kde </a:t>
            </a:r>
            <a:r>
              <a:rPr lang="cs-CZ" i="1" dirty="0" smtClean="0"/>
              <a:t>r </a:t>
            </a:r>
            <a:r>
              <a:rPr lang="cs-CZ" dirty="0" smtClean="0"/>
              <a:t>je poloměr kružnice.</a:t>
            </a:r>
            <a:endParaRPr lang="cs-CZ" b="1" dirty="0" smtClean="0"/>
          </a:p>
          <a:p>
            <a:pPr eaLnBrk="1" hangingPunct="1">
              <a:buFont typeface="Wingdings 2" pitchFamily="18" charset="2"/>
              <a:buNone/>
            </a:pPr>
            <a:r>
              <a:rPr lang="cs-CZ" dirty="0" smtClean="0"/>
              <a:t>	</a:t>
            </a:r>
          </a:p>
          <a:p>
            <a:pPr eaLnBrk="1" hangingPunct="1">
              <a:buFont typeface="Wingdings 2" pitchFamily="18" charset="2"/>
              <a:buNone/>
            </a:pPr>
            <a:r>
              <a:rPr lang="cs-CZ" dirty="0" smtClean="0"/>
              <a:t>	</a:t>
            </a:r>
            <a:endParaRPr lang="cs-CZ" b="1" dirty="0" smtClean="0"/>
          </a:p>
          <a:p>
            <a:pPr eaLnBrk="1" hangingPunct="1"/>
            <a:endParaRPr lang="cs-CZ" dirty="0" smtClean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609600" y="3505200"/>
          <a:ext cx="2438400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Rovnice" r:id="rId3" imgW="494870" imgH="164957" progId="Equation.3">
                  <p:embed/>
                </p:oleObj>
              </mc:Choice>
              <mc:Fallback>
                <p:oleObj name="Rovnice" r:id="rId3" imgW="494870" imgH="164957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505200"/>
                        <a:ext cx="2438400" cy="796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5"/>
          <a:srcRect r="49207"/>
          <a:stretch/>
        </p:blipFill>
        <p:spPr>
          <a:xfrm>
            <a:off x="5148064" y="2961151"/>
            <a:ext cx="2729682" cy="329559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Rotational Mo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3886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4" descr="Roundhouse Ki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0087" y="381000"/>
            <a:ext cx="4633913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bdélník 1"/>
          <p:cNvSpPr/>
          <p:nvPr/>
        </p:nvSpPr>
        <p:spPr>
          <a:xfrm>
            <a:off x="322608" y="4576762"/>
            <a:ext cx="82818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Úder  vzdálenější částí končetiny nebo koncem náčiní dosahuje vyšší lineární (obvodové) rychlosti – silnější zásah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03250" y="914400"/>
            <a:ext cx="8159750" cy="464820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400" dirty="0" smtClean="0"/>
              <a:t>mění směr rychlosti - přítomno </a:t>
            </a:r>
            <a:r>
              <a:rPr lang="cs-CZ" sz="2400" b="1" dirty="0" smtClean="0"/>
              <a:t>normálové zrychlení</a:t>
            </a:r>
          </a:p>
          <a:p>
            <a:pPr marL="641033" lvl="1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200" b="1" dirty="0" smtClean="0"/>
              <a:t>dostředivé</a:t>
            </a:r>
            <a:r>
              <a:rPr lang="cs-CZ" sz="2200" dirty="0" smtClean="0"/>
              <a:t> zrychlení </a:t>
            </a:r>
            <a:r>
              <a:rPr lang="cs-CZ" sz="2200" b="1" i="1" dirty="0" smtClean="0"/>
              <a:t>a</a:t>
            </a:r>
            <a:r>
              <a:rPr lang="cs-CZ" sz="2200" b="1" i="1" baseline="-25000" dirty="0" smtClean="0"/>
              <a:t>d</a:t>
            </a:r>
          </a:p>
          <a:p>
            <a:pPr marL="641033" lvl="1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200" dirty="0" smtClean="0"/>
              <a:t>platí                 nebo                  </a:t>
            </a:r>
            <a:r>
              <a:rPr lang="cs-CZ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cs-CZ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2400" dirty="0" smtClean="0"/>
              <a:t>Odstředivá / dostředivá síla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sz="2400" dirty="0" smtClean="0"/>
          </a:p>
        </p:txBody>
      </p:sp>
      <p:sp>
        <p:nvSpPr>
          <p:cNvPr id="205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1905000" y="1600200"/>
          <a:ext cx="106680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Rovnice" r:id="rId3" imgW="545863" imgH="418918" progId="Equation.3">
                  <p:embed/>
                </p:oleObj>
              </mc:Choice>
              <mc:Fallback>
                <p:oleObj name="Rovnice" r:id="rId3" imgW="545863" imgH="418918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600200"/>
                        <a:ext cx="1066800" cy="823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2051" name="Object 6"/>
          <p:cNvGraphicFramePr>
            <a:graphicFrameLocks noChangeAspect="1"/>
          </p:cNvGraphicFramePr>
          <p:nvPr/>
        </p:nvGraphicFramePr>
        <p:xfrm>
          <a:off x="3810000" y="1752600"/>
          <a:ext cx="1295400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Rovnice" r:id="rId5" imgW="609336" imgH="241195" progId="Equation.3">
                  <p:embed/>
                </p:oleObj>
              </mc:Choice>
              <mc:Fallback>
                <p:oleObj name="Rovnice" r:id="rId5" imgW="609336" imgH="241195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752600"/>
                        <a:ext cx="1295400" cy="506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58" name="Rectangle 11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0032" y="2424113"/>
            <a:ext cx="3501634" cy="233017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1679" y="3359201"/>
            <a:ext cx="2453375" cy="86513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187624" y="1340768"/>
            <a:ext cx="4572000" cy="18374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>
              <a:lnSpc>
                <a:spcPct val="9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Perioda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 doba, za kterou hmotný bod opíše úhel 360º. Počet oběhů hmotného bodu za sekundu je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frekvence f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Platí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buFont typeface="Wingdings 2"/>
              <a:buChar char=""/>
              <a:defRPr/>
            </a:pPr>
            <a:endParaRPr lang="cs-C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74320" indent="-274320">
              <a:lnSpc>
                <a:spcPct val="90000"/>
              </a:lnSpc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Pomocí periody a frekvence můžeme úhlovou rychlost také vyjádřit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0272" y="1122354"/>
            <a:ext cx="915924" cy="83515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3149" y="2259481"/>
            <a:ext cx="2211324" cy="95402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4037" y="3933056"/>
            <a:ext cx="5462736" cy="224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90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1066800"/>
          </a:xfrm>
        </p:spPr>
        <p:txBody>
          <a:bodyPr/>
          <a:lstStyle/>
          <a:p>
            <a:pPr eaLnBrk="1" hangingPunct="1"/>
            <a:r>
              <a:rPr lang="cs-CZ" smtClean="0"/>
              <a:t>Skládání a nezávislost pohybů</a:t>
            </a:r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4800" y="1600200"/>
            <a:ext cx="8540750" cy="2057400"/>
          </a:xfrm>
        </p:spPr>
        <p:txBody>
          <a:bodyPr/>
          <a:lstStyle/>
          <a:p>
            <a:pPr eaLnBrk="1" hangingPunct="1"/>
            <a:r>
              <a:rPr lang="cs-CZ" sz="2400" smtClean="0"/>
              <a:t>Komplexně těžko řešitelné složité pohyby rozkládáme na pohyby jednodušší</a:t>
            </a:r>
          </a:p>
          <a:p>
            <a:pPr eaLnBrk="1" hangingPunct="1"/>
            <a:r>
              <a:rPr lang="cs-CZ" sz="2400" i="1" smtClean="0"/>
              <a:t>Koná-li těleso současně dva nebo více pohybů po dobu t, je jeho výsledná poloha taková, jako kdyby konal tyto pohyby postupně v libovolném pořadí, každý po dobu t.</a:t>
            </a:r>
          </a:p>
          <a:p>
            <a:pPr eaLnBrk="1" hangingPunct="1"/>
            <a:r>
              <a:rPr lang="cs-CZ" sz="2400" smtClean="0"/>
              <a:t>Z principu nezávislosti pohybů vyplývá, že </a:t>
            </a:r>
            <a:r>
              <a:rPr lang="cs-CZ" sz="2400" b="1" smtClean="0"/>
              <a:t>pohyby, které se odehrávají ve dvou vzájemně kolmých směrech, se neovlivňují</a:t>
            </a:r>
            <a:r>
              <a:rPr lang="cs-CZ" sz="2400" smtClean="0"/>
              <a:t>. </a:t>
            </a:r>
            <a:endParaRPr lang="cs-CZ" sz="2400" b="1" smtClean="0"/>
          </a:p>
          <a:p>
            <a:pPr eaLnBrk="1" hangingPunct="1"/>
            <a:endParaRPr lang="cs-CZ" smtClean="0"/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31749" name="Picture 6" descr="skenovat0002"/>
          <p:cNvPicPr>
            <a:picLocks noChangeAspect="1" noChangeArrowheads="1"/>
          </p:cNvPicPr>
          <p:nvPr/>
        </p:nvPicPr>
        <p:blipFill>
          <a:blip r:embed="rId2" cstate="print"/>
          <a:srcRect l="2238" t="59531" b="9721"/>
          <a:stretch>
            <a:fillRect/>
          </a:stretch>
        </p:blipFill>
        <p:spPr bwMode="auto">
          <a:xfrm>
            <a:off x="762000" y="4648200"/>
            <a:ext cx="7391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Volný pád</a:t>
            </a:r>
            <a:endParaRPr lang="cs-CZ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294958"/>
              </p:ext>
            </p:extLst>
          </p:nvPr>
        </p:nvGraphicFramePr>
        <p:xfrm>
          <a:off x="579465" y="2276872"/>
          <a:ext cx="1544263" cy="686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r:id="rId3" imgW="418918" imgH="177723" progId="Equation.3">
                  <p:embed/>
                </p:oleObj>
              </mc:Choice>
              <mc:Fallback>
                <p:oleObj r:id="rId3" imgW="418918" imgH="177723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65" y="2276872"/>
                        <a:ext cx="1544263" cy="6863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9805787"/>
              </p:ext>
            </p:extLst>
          </p:nvPr>
        </p:nvGraphicFramePr>
        <p:xfrm>
          <a:off x="606038" y="2965350"/>
          <a:ext cx="1805722" cy="1216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r:id="rId5" imgW="583947" imgH="393529" progId="Equation.3">
                  <p:embed/>
                </p:oleObj>
              </mc:Choice>
              <mc:Fallback>
                <p:oleObj r:id="rId5" imgW="583947" imgH="393529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038" y="2965350"/>
                        <a:ext cx="1805722" cy="12168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723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endParaRPr kumimoji="0" lang="cs-CZ" alt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7904" y="2127775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218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Svislý vrh vzhůru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573016"/>
            <a:ext cx="4180879" cy="278454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276872"/>
            <a:ext cx="3016498" cy="3919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247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Kinematika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1" indent="-274320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cs-CZ" b="1" dirty="0" smtClean="0"/>
              <a:t>popisuje</a:t>
            </a:r>
            <a:r>
              <a:rPr lang="cs-CZ" dirty="0" smtClean="0"/>
              <a:t> pohyb těles bez ohledu na příčiny tohoto pohybu.</a:t>
            </a:r>
          </a:p>
          <a:p>
            <a:pPr marL="274320" lvl="1" indent="-274320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cs-CZ" dirty="0" smtClean="0"/>
              <a:t> Zabývá se tím, jak pohyb vypadá </a:t>
            </a:r>
            <a:r>
              <a:rPr lang="cs-CZ" b="1" dirty="0" smtClean="0"/>
              <a:t>v čase a v prostoru</a:t>
            </a:r>
            <a:r>
              <a:rPr lang="cs-CZ" dirty="0" smtClean="0"/>
              <a:t>, jde tedy o vnější časoprostorové charakteristiky pohybu. </a:t>
            </a:r>
          </a:p>
          <a:p>
            <a:pPr marL="274320" lvl="1" indent="-274320" eaLnBrk="1" fontAlgn="auto" hangingPunct="1"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cs-CZ" dirty="0" smtClean="0"/>
              <a:t>Kinematika se tedy zaměřuje na sledování prostorových a rychlostních změn, např. dráhy, úhly, rychlosti, zrychlení.</a:t>
            </a:r>
            <a:endParaRPr lang="cs-CZ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4437112"/>
            <a:ext cx="6096832" cy="220502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Vodorovný vrh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2060848"/>
            <a:ext cx="4205088" cy="468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118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4784"/>
            <a:ext cx="8902850" cy="319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67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Šikmý vrh</a:t>
            </a:r>
          </a:p>
        </p:txBody>
      </p:sp>
      <p:pic>
        <p:nvPicPr>
          <p:cNvPr id="32771" name="Zástupný symbol pro obsah 3" descr="obrázek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99592" y="1847850"/>
            <a:ext cx="7407275" cy="4389437"/>
          </a:xfrm>
        </p:spPr>
      </p:pic>
      <p:sp>
        <p:nvSpPr>
          <p:cNvPr id="2" name="Obdélník 1"/>
          <p:cNvSpPr/>
          <p:nvPr/>
        </p:nvSpPr>
        <p:spPr>
          <a:xfrm>
            <a:off x="4563330" y="893468"/>
            <a:ext cx="4116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 ose x – rovnoměrný přímočarý pohyb </a:t>
            </a:r>
          </a:p>
        </p:txBody>
      </p:sp>
      <p:sp>
        <p:nvSpPr>
          <p:cNvPr id="3" name="Obdélník 2"/>
          <p:cNvSpPr/>
          <p:nvPr/>
        </p:nvSpPr>
        <p:spPr>
          <a:xfrm>
            <a:off x="4603229" y="1295133"/>
            <a:ext cx="27645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V ose </a:t>
            </a:r>
            <a:r>
              <a:rPr lang="cs-CZ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cs-CZ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svislý vrh vzhůru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556792"/>
            <a:ext cx="8388424" cy="394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060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005064"/>
            <a:ext cx="4224338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1772817"/>
            <a:ext cx="8229600" cy="4551784"/>
          </a:xfrm>
        </p:spPr>
        <p:txBody>
          <a:bodyPr/>
          <a:lstStyle/>
          <a:p>
            <a:r>
              <a:rPr lang="cs-CZ" dirty="0" smtClean="0"/>
              <a:t>Délka vrhu</a:t>
            </a:r>
          </a:p>
          <a:p>
            <a:pPr marL="742950" lvl="2" indent="-342900">
              <a:buNone/>
            </a:pPr>
            <a:r>
              <a:rPr lang="cs-CZ" dirty="0" smtClean="0"/>
              <a:t>l = </a:t>
            </a:r>
            <a:r>
              <a:rPr lang="cs-CZ" dirty="0" err="1" smtClean="0"/>
              <a:t>x</a:t>
            </a:r>
            <a:r>
              <a:rPr lang="cs-CZ" baseline="-25000" dirty="0" err="1" smtClean="0"/>
              <a:t>max</a:t>
            </a:r>
            <a:r>
              <a:rPr lang="cs-CZ" dirty="0" smtClean="0"/>
              <a:t> = (v</a:t>
            </a:r>
            <a:r>
              <a:rPr lang="cs-CZ" baseline="-25000" dirty="0" smtClean="0"/>
              <a:t>o</a:t>
            </a:r>
            <a:r>
              <a:rPr lang="cs-CZ" baseline="30000" dirty="0" smtClean="0"/>
              <a:t>2</a:t>
            </a:r>
            <a:r>
              <a:rPr lang="cs-CZ" dirty="0" smtClean="0"/>
              <a:t>sin 2α)/g</a:t>
            </a:r>
          </a:p>
          <a:p>
            <a:r>
              <a:rPr lang="cs-CZ" dirty="0" smtClean="0"/>
              <a:t>Výška vrhu</a:t>
            </a:r>
          </a:p>
          <a:p>
            <a:pPr lvl="1">
              <a:buNone/>
            </a:pPr>
            <a:r>
              <a:rPr lang="cs-CZ" dirty="0" smtClean="0"/>
              <a:t>H = </a:t>
            </a:r>
            <a:r>
              <a:rPr lang="cs-CZ" dirty="0" err="1" smtClean="0"/>
              <a:t>y</a:t>
            </a:r>
            <a:r>
              <a:rPr lang="cs-CZ" baseline="-25000" dirty="0" err="1" smtClean="0"/>
              <a:t>max</a:t>
            </a:r>
            <a:r>
              <a:rPr lang="cs-CZ" dirty="0" smtClean="0"/>
              <a:t> = (v</a:t>
            </a:r>
            <a:r>
              <a:rPr lang="cs-CZ" baseline="-25000" dirty="0" smtClean="0"/>
              <a:t>o</a:t>
            </a:r>
            <a:r>
              <a:rPr lang="cs-CZ" baseline="30000" dirty="0" smtClean="0"/>
              <a:t>2</a:t>
            </a:r>
            <a:r>
              <a:rPr lang="cs-CZ" dirty="0" smtClean="0"/>
              <a:t>.sin</a:t>
            </a:r>
            <a:r>
              <a:rPr lang="cs-CZ" baseline="30000" dirty="0" smtClean="0"/>
              <a:t>2</a:t>
            </a:r>
            <a:r>
              <a:rPr lang="cs-CZ" dirty="0" smtClean="0"/>
              <a:t>α)/2g</a:t>
            </a:r>
          </a:p>
          <a:p>
            <a:r>
              <a:rPr lang="cs-CZ" dirty="0" smtClean="0"/>
              <a:t>Doba vrhu</a:t>
            </a:r>
          </a:p>
          <a:p>
            <a:pPr lvl="1">
              <a:buNone/>
            </a:pPr>
            <a:r>
              <a:rPr lang="cs-CZ" dirty="0" smtClean="0"/>
              <a:t>T = (2v</a:t>
            </a:r>
            <a:r>
              <a:rPr lang="cs-CZ" baseline="-25000" dirty="0" smtClean="0"/>
              <a:t>o</a:t>
            </a:r>
            <a:r>
              <a:rPr lang="cs-CZ" dirty="0" smtClean="0"/>
              <a:t>.sinα)/g 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09600" y="228600"/>
            <a:ext cx="7900988" cy="1325563"/>
          </a:xfrm>
        </p:spPr>
        <p:txBody>
          <a:bodyPr/>
          <a:lstStyle/>
          <a:p>
            <a:pPr eaLnBrk="1" hangingPunct="1"/>
            <a:r>
              <a:rPr lang="cs-CZ" smtClean="0"/>
              <a:t>Stěžejní pojmy - kinematika</a:t>
            </a:r>
            <a:endParaRPr lang="en-US" smtClean="0"/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04800" y="1676400"/>
            <a:ext cx="8235950" cy="44227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/>
              <a:t>Po</a:t>
            </a:r>
            <a:r>
              <a:rPr lang="cs-CZ" b="1" dirty="0" err="1" smtClean="0"/>
              <a:t>loha</a:t>
            </a:r>
            <a:r>
              <a:rPr lang="en-US" b="1" dirty="0" smtClean="0"/>
              <a:t> –</a:t>
            </a:r>
            <a:r>
              <a:rPr lang="en-US" dirty="0" smtClean="0"/>
              <a:t> </a:t>
            </a:r>
            <a:r>
              <a:rPr lang="cs-CZ" dirty="0" smtClean="0"/>
              <a:t>umístění objektu ve vztažné soustavě (kartézská soustava souřadnic)</a:t>
            </a:r>
          </a:p>
          <a:p>
            <a:pPr eaLnBrk="1" hangingPunct="1">
              <a:lnSpc>
                <a:spcPct val="90000"/>
              </a:lnSpc>
            </a:pPr>
            <a:endParaRPr lang="cs-CZ" dirty="0" smtClean="0"/>
          </a:p>
          <a:p>
            <a:pPr eaLnBrk="1" hangingPunct="1">
              <a:lnSpc>
                <a:spcPct val="90000"/>
              </a:lnSpc>
            </a:pPr>
            <a:r>
              <a:rPr lang="cs-CZ" b="1" dirty="0" smtClean="0"/>
              <a:t>Pohyb </a:t>
            </a:r>
            <a:r>
              <a:rPr lang="cs-CZ" dirty="0" smtClean="0"/>
              <a:t>je změnou polohy  v soustavě souřadnic</a:t>
            </a:r>
          </a:p>
          <a:p>
            <a:pPr lvl="2" eaLnBrk="1" hangingPunct="1">
              <a:lnSpc>
                <a:spcPct val="90000"/>
              </a:lnSpc>
            </a:pPr>
            <a:r>
              <a:rPr lang="cs-CZ" b="1" dirty="0" smtClean="0"/>
              <a:t> </a:t>
            </a:r>
            <a:r>
              <a:rPr lang="cs-CZ" dirty="0" smtClean="0"/>
              <a:t>posuvný  - všechny body stejná trajektorie</a:t>
            </a:r>
          </a:p>
          <a:p>
            <a:pPr lvl="2" eaLnBrk="1" hangingPunct="1">
              <a:lnSpc>
                <a:spcPct val="90000"/>
              </a:lnSpc>
            </a:pPr>
            <a:r>
              <a:rPr lang="cs-CZ" dirty="0" smtClean="0"/>
              <a:t>otáčivý (pevná osa x volná osa) – trajektorie bodů soustředné kružnice</a:t>
            </a:r>
          </a:p>
          <a:p>
            <a:pPr lvl="2" eaLnBrk="1" hangingPunct="1">
              <a:lnSpc>
                <a:spcPct val="90000"/>
              </a:lnSpc>
            </a:pPr>
            <a:r>
              <a:rPr lang="cs-CZ" dirty="0" err="1" smtClean="0"/>
              <a:t>cirkmundukční</a:t>
            </a:r>
            <a:r>
              <a:rPr lang="cs-CZ" dirty="0" smtClean="0"/>
              <a:t> (složený z obou)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27584" y="1412776"/>
            <a:ext cx="6984776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cs-CZ" sz="2400" b="1" dirty="0" smtClean="0"/>
              <a:t> Trajektorie  </a:t>
            </a:r>
            <a:r>
              <a:rPr lang="cs-CZ" sz="2400" dirty="0" smtClean="0"/>
              <a:t>- pomyslná čára, kterou těleso při pohybu opisuje (pohyb přímočarý x křivočarý)</a:t>
            </a:r>
          </a:p>
          <a:p>
            <a:pPr>
              <a:lnSpc>
                <a:spcPct val="90000"/>
              </a:lnSpc>
            </a:pPr>
            <a:endParaRPr lang="cs-CZ" sz="2400" b="1" dirty="0" smtClean="0"/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cs-CZ" sz="2400" b="1" dirty="0" smtClean="0"/>
              <a:t> Dráha </a:t>
            </a:r>
            <a:r>
              <a:rPr lang="cs-CZ" sz="2400" dirty="0" smtClean="0"/>
              <a:t>– délka trajektorie</a:t>
            </a:r>
            <a:endParaRPr lang="en-US" sz="2400" dirty="0" smtClean="0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363298" y="2995084"/>
            <a:ext cx="1728788" cy="1152525"/>
            <a:chOff x="3696" y="2523"/>
            <a:chExt cx="1406" cy="771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auto">
            <a:xfrm>
              <a:off x="3696" y="2523"/>
              <a:ext cx="1406" cy="77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cxnSp>
          <p:nvCxnSpPr>
            <p:cNvPr id="5" name="AutoShape 6"/>
            <p:cNvCxnSpPr>
              <a:cxnSpLocks noChangeShapeType="1"/>
              <a:stCxn id="4" idx="1"/>
              <a:endCxn id="4" idx="1"/>
            </p:cNvCxnSpPr>
            <p:nvPr/>
          </p:nvCxnSpPr>
          <p:spPr bwMode="auto">
            <a:xfrm>
              <a:off x="3696" y="2909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6" name="Line 7"/>
            <p:cNvSpPr>
              <a:spLocks noChangeShapeType="1"/>
            </p:cNvSpPr>
            <p:nvPr/>
          </p:nvSpPr>
          <p:spPr bwMode="auto">
            <a:xfrm flipV="1">
              <a:off x="3969" y="2704"/>
              <a:ext cx="816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4830" y="2750"/>
              <a:ext cx="226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cs-CZ" sz="2000">
                  <a:solidFill>
                    <a:prstClr val="black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3968" y="2976"/>
              <a:ext cx="226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cs-CZ" sz="2000">
                  <a:solidFill>
                    <a:prstClr val="white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4649" y="2659"/>
              <a:ext cx="226" cy="2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cs-CZ" sz="2000">
                  <a:solidFill>
                    <a:prstClr val="white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 flipV="1">
              <a:off x="3969" y="2659"/>
              <a:ext cx="771" cy="363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11" name="Group 12"/>
          <p:cNvGrpSpPr>
            <a:grpSpLocks/>
          </p:cNvGrpSpPr>
          <p:nvPr/>
        </p:nvGrpSpPr>
        <p:grpSpPr bwMode="auto">
          <a:xfrm>
            <a:off x="1327635" y="4545564"/>
            <a:ext cx="1727200" cy="1150938"/>
            <a:chOff x="3152" y="3294"/>
            <a:chExt cx="1180" cy="771"/>
          </a:xfrm>
        </p:grpSpPr>
        <p:sp>
          <p:nvSpPr>
            <p:cNvPr id="12" name="Rectangle 13"/>
            <p:cNvSpPr>
              <a:spLocks noChangeArrowheads="1"/>
            </p:cNvSpPr>
            <p:nvPr/>
          </p:nvSpPr>
          <p:spPr bwMode="auto">
            <a:xfrm>
              <a:off x="3152" y="3294"/>
              <a:ext cx="1180" cy="77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cxnSp>
          <p:nvCxnSpPr>
            <p:cNvPr id="13" name="AutoShape 14"/>
            <p:cNvCxnSpPr>
              <a:cxnSpLocks noChangeShapeType="1"/>
              <a:stCxn id="12" idx="1"/>
              <a:endCxn id="12" idx="1"/>
            </p:cNvCxnSpPr>
            <p:nvPr/>
          </p:nvCxnSpPr>
          <p:spPr bwMode="auto">
            <a:xfrm>
              <a:off x="3152" y="3680"/>
              <a:ext cx="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 flipV="1">
              <a:off x="3381" y="3475"/>
              <a:ext cx="685" cy="3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4104" y="3521"/>
              <a:ext cx="189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cs-CZ" sz="2000">
                  <a:solidFill>
                    <a:prstClr val="black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3288" y="3702"/>
              <a:ext cx="190" cy="27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cs-CZ" sz="2000">
                  <a:solidFill>
                    <a:prstClr val="white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17" name="Text Box 18"/>
            <p:cNvSpPr txBox="1">
              <a:spLocks noChangeArrowheads="1"/>
            </p:cNvSpPr>
            <p:nvPr/>
          </p:nvSpPr>
          <p:spPr bwMode="auto">
            <a:xfrm>
              <a:off x="4014" y="3385"/>
              <a:ext cx="189" cy="27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cs-CZ" sz="2000">
                  <a:solidFill>
                    <a:prstClr val="white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 flipV="1">
              <a:off x="3424" y="3385"/>
              <a:ext cx="647" cy="36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3424" y="3385"/>
              <a:ext cx="635" cy="408"/>
            </a:xfrm>
            <a:custGeom>
              <a:avLst/>
              <a:gdLst>
                <a:gd name="T0" fmla="*/ 18 w 672"/>
                <a:gd name="T1" fmla="*/ 499 h 381"/>
                <a:gd name="T2" fmla="*/ 57 w 672"/>
                <a:gd name="T3" fmla="*/ 136 h 381"/>
                <a:gd name="T4" fmla="*/ 143 w 672"/>
                <a:gd name="T5" fmla="*/ 197 h 381"/>
                <a:gd name="T6" fmla="*/ 154 w 672"/>
                <a:gd name="T7" fmla="*/ 236 h 381"/>
                <a:gd name="T8" fmla="*/ 187 w 672"/>
                <a:gd name="T9" fmla="*/ 281 h 381"/>
                <a:gd name="T10" fmla="*/ 222 w 672"/>
                <a:gd name="T11" fmla="*/ 294 h 381"/>
                <a:gd name="T12" fmla="*/ 238 w 672"/>
                <a:gd name="T13" fmla="*/ 426 h 381"/>
                <a:gd name="T14" fmla="*/ 342 w 672"/>
                <a:gd name="T15" fmla="*/ 559 h 381"/>
                <a:gd name="T16" fmla="*/ 404 w 672"/>
                <a:gd name="T17" fmla="*/ 549 h 381"/>
                <a:gd name="T18" fmla="*/ 410 w 672"/>
                <a:gd name="T19" fmla="*/ 451 h 381"/>
                <a:gd name="T20" fmla="*/ 427 w 672"/>
                <a:gd name="T21" fmla="*/ 305 h 381"/>
                <a:gd name="T22" fmla="*/ 445 w 672"/>
                <a:gd name="T23" fmla="*/ 125 h 381"/>
                <a:gd name="T24" fmla="*/ 467 w 672"/>
                <a:gd name="T25" fmla="*/ 52 h 381"/>
                <a:gd name="T26" fmla="*/ 472 w 672"/>
                <a:gd name="T27" fmla="*/ 17 h 381"/>
                <a:gd name="T28" fmla="*/ 450 w 672"/>
                <a:gd name="T29" fmla="*/ 52 h 38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72"/>
                <a:gd name="T46" fmla="*/ 0 h 381"/>
                <a:gd name="T47" fmla="*/ 672 w 672"/>
                <a:gd name="T48" fmla="*/ 381 h 38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72" h="381">
                  <a:moveTo>
                    <a:pt x="24" y="331"/>
                  </a:moveTo>
                  <a:cubicBezTo>
                    <a:pt x="26" y="292"/>
                    <a:pt x="0" y="118"/>
                    <a:pt x="80" y="91"/>
                  </a:cubicBezTo>
                  <a:cubicBezTo>
                    <a:pt x="124" y="100"/>
                    <a:pt x="158" y="117"/>
                    <a:pt x="200" y="131"/>
                  </a:cubicBezTo>
                  <a:cubicBezTo>
                    <a:pt x="205" y="139"/>
                    <a:pt x="209" y="149"/>
                    <a:pt x="216" y="155"/>
                  </a:cubicBezTo>
                  <a:cubicBezTo>
                    <a:pt x="230" y="168"/>
                    <a:pt x="264" y="187"/>
                    <a:pt x="264" y="187"/>
                  </a:cubicBezTo>
                  <a:cubicBezTo>
                    <a:pt x="284" y="180"/>
                    <a:pt x="296" y="169"/>
                    <a:pt x="312" y="195"/>
                  </a:cubicBezTo>
                  <a:cubicBezTo>
                    <a:pt x="366" y="282"/>
                    <a:pt x="297" y="205"/>
                    <a:pt x="336" y="283"/>
                  </a:cubicBezTo>
                  <a:cubicBezTo>
                    <a:pt x="360" y="330"/>
                    <a:pt x="439" y="344"/>
                    <a:pt x="480" y="371"/>
                  </a:cubicBezTo>
                  <a:cubicBezTo>
                    <a:pt x="509" y="368"/>
                    <a:pt x="544" y="381"/>
                    <a:pt x="568" y="363"/>
                  </a:cubicBezTo>
                  <a:cubicBezTo>
                    <a:pt x="585" y="350"/>
                    <a:pt x="572" y="320"/>
                    <a:pt x="576" y="299"/>
                  </a:cubicBezTo>
                  <a:cubicBezTo>
                    <a:pt x="582" y="267"/>
                    <a:pt x="590" y="234"/>
                    <a:pt x="600" y="203"/>
                  </a:cubicBezTo>
                  <a:cubicBezTo>
                    <a:pt x="604" y="169"/>
                    <a:pt x="606" y="116"/>
                    <a:pt x="624" y="83"/>
                  </a:cubicBezTo>
                  <a:cubicBezTo>
                    <a:pt x="633" y="66"/>
                    <a:pt x="650" y="53"/>
                    <a:pt x="656" y="35"/>
                  </a:cubicBezTo>
                  <a:cubicBezTo>
                    <a:pt x="659" y="27"/>
                    <a:pt x="672" y="14"/>
                    <a:pt x="664" y="11"/>
                  </a:cubicBezTo>
                  <a:cubicBezTo>
                    <a:pt x="630" y="0"/>
                    <a:pt x="632" y="21"/>
                    <a:pt x="632" y="35"/>
                  </a:cubicBezTo>
                </a:path>
              </a:pathLst>
            </a:custGeom>
            <a:noFill/>
            <a:ln w="603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</p:grpSp>
      <p:pic>
        <p:nvPicPr>
          <p:cNvPr id="20" name="Obrázek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7421" y="2691354"/>
            <a:ext cx="4000500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Stěžejní pojmy - kinematika</a:t>
            </a:r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118951" y="1988840"/>
            <a:ext cx="8540750" cy="4117975"/>
          </a:xfrm>
        </p:spPr>
        <p:txBody>
          <a:bodyPr/>
          <a:lstStyle/>
          <a:p>
            <a:pPr eaLnBrk="1" hangingPunct="1"/>
            <a:r>
              <a:rPr lang="cs-CZ" dirty="0" smtClean="0"/>
              <a:t>Pro zjednodušení můžeme těleso za určitých okolností nahradit </a:t>
            </a:r>
            <a:r>
              <a:rPr lang="cs-CZ" b="1" dirty="0" smtClean="0"/>
              <a:t>hmotným bodem</a:t>
            </a:r>
            <a:r>
              <a:rPr lang="cs-CZ" dirty="0" smtClean="0"/>
              <a:t>. </a:t>
            </a:r>
          </a:p>
          <a:p>
            <a:pPr eaLnBrk="1" hangingPunct="1"/>
            <a:r>
              <a:rPr lang="cs-CZ" dirty="0" smtClean="0"/>
              <a:t>Hmotný bod je model tělesa, u kterého jsou </a:t>
            </a:r>
            <a:r>
              <a:rPr lang="cs-CZ" b="1" dirty="0" smtClean="0"/>
              <a:t>zanedbány tvar  a rozměry</a:t>
            </a:r>
            <a:r>
              <a:rPr lang="cs-CZ" dirty="0" smtClean="0"/>
              <a:t> a jehož hmotnost je soustředěna do jediného bodu - </a:t>
            </a:r>
            <a:r>
              <a:rPr lang="cs-CZ" b="1" dirty="0" smtClean="0"/>
              <a:t>těžiště</a:t>
            </a:r>
          </a:p>
          <a:p>
            <a:pPr eaLnBrk="1" hangingPunct="1"/>
            <a:endParaRPr lang="cs-CZ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3789040"/>
            <a:ext cx="4876800" cy="29432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Kinematické veličiny</a:t>
            </a:r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Dráha </a:t>
            </a:r>
          </a:p>
          <a:p>
            <a:pPr lvl="4" eaLnBrk="1" hangingPunct="1"/>
            <a:r>
              <a:rPr lang="cs-CZ" dirty="0" smtClean="0"/>
              <a:t>značí se</a:t>
            </a:r>
            <a:r>
              <a:rPr lang="cs-CZ" b="1" dirty="0" smtClean="0"/>
              <a:t> s</a:t>
            </a:r>
          </a:p>
          <a:p>
            <a:pPr lvl="4" eaLnBrk="1" hangingPunct="1"/>
            <a:r>
              <a:rPr lang="cs-CZ" dirty="0" smtClean="0"/>
              <a:t>jednotkou je </a:t>
            </a:r>
            <a:r>
              <a:rPr lang="cs-CZ" b="1" dirty="0" smtClean="0"/>
              <a:t>m</a:t>
            </a:r>
          </a:p>
          <a:p>
            <a:pPr lvl="4" eaLnBrk="1" hangingPunct="1"/>
            <a:r>
              <a:rPr lang="cs-CZ" dirty="0" smtClean="0"/>
              <a:t>udává délku trajektorie</a:t>
            </a:r>
          </a:p>
          <a:p>
            <a:pPr lvl="4" eaLnBrk="1" hangingPunct="1"/>
            <a:r>
              <a:rPr lang="cs-CZ" dirty="0" smtClean="0"/>
              <a:t>Dráha je funkcí času </a:t>
            </a:r>
          </a:p>
          <a:p>
            <a:pPr lvl="4" eaLnBrk="1" hangingPunct="1">
              <a:buNone/>
            </a:pPr>
            <a:endParaRPr lang="cs-CZ" dirty="0" smtClean="0"/>
          </a:p>
          <a:p>
            <a:pPr lvl="4" eaLnBrk="1" hangingPunct="1">
              <a:buNone/>
            </a:pPr>
            <a:endParaRPr lang="cs-CZ" dirty="0" smtClean="0"/>
          </a:p>
        </p:txBody>
      </p:sp>
      <p:pic>
        <p:nvPicPr>
          <p:cNvPr id="23556" name="Obrázek 3" descr="vzor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52800"/>
            <a:ext cx="137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900" y="4129881"/>
            <a:ext cx="3314700" cy="21977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Kinematické veličiny</a:t>
            </a:r>
          </a:p>
        </p:txBody>
      </p:sp>
      <p:sp>
        <p:nvSpPr>
          <p:cNvPr id="24579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694237"/>
          </a:xfrm>
        </p:spPr>
        <p:txBody>
          <a:bodyPr/>
          <a:lstStyle/>
          <a:p>
            <a:pPr eaLnBrk="1" hangingPunct="1"/>
            <a:r>
              <a:rPr lang="cs-CZ" dirty="0" smtClean="0"/>
              <a:t>Rychlost  </a:t>
            </a:r>
          </a:p>
          <a:p>
            <a:pPr lvl="3" eaLnBrk="1" hangingPunct="1"/>
            <a:r>
              <a:rPr lang="cs-CZ" dirty="0" smtClean="0"/>
              <a:t>Značí se </a:t>
            </a:r>
            <a:r>
              <a:rPr lang="cs-CZ" b="1" dirty="0" smtClean="0"/>
              <a:t>v</a:t>
            </a:r>
            <a:endParaRPr lang="cs-CZ" dirty="0" smtClean="0"/>
          </a:p>
          <a:p>
            <a:pPr lvl="3" eaLnBrk="1" hangingPunct="1"/>
            <a:r>
              <a:rPr lang="cs-CZ" dirty="0" smtClean="0"/>
              <a:t>Jednotka </a:t>
            </a:r>
            <a:r>
              <a:rPr lang="en-US" b="1" dirty="0" smtClean="0"/>
              <a:t>[m/s] </a:t>
            </a:r>
            <a:endParaRPr lang="cs-CZ" b="1" dirty="0" smtClean="0"/>
          </a:p>
          <a:p>
            <a:pPr lvl="3" eaLnBrk="1" hangingPunct="1"/>
            <a:r>
              <a:rPr lang="cs-CZ" dirty="0" smtClean="0"/>
              <a:t>vyjadřuje</a:t>
            </a:r>
            <a:r>
              <a:rPr lang="cs-CZ" b="1" dirty="0" smtClean="0"/>
              <a:t>,</a:t>
            </a:r>
            <a:r>
              <a:rPr lang="en-US" dirty="0" smtClean="0"/>
              <a:t> </a:t>
            </a:r>
            <a:r>
              <a:rPr lang="cs-CZ" dirty="0" smtClean="0"/>
              <a:t>jak se poloha mění s časem</a:t>
            </a:r>
          </a:p>
          <a:p>
            <a:pPr lvl="3" eaLnBrk="1" hangingPunct="1"/>
            <a:r>
              <a:rPr lang="cs-CZ" b="1" dirty="0" smtClean="0"/>
              <a:t>okamžitá</a:t>
            </a:r>
            <a:r>
              <a:rPr lang="cs-CZ" dirty="0" smtClean="0"/>
              <a:t> – vektorová veličina - pohyby rovnoměrné x nerovnoměrné – změna hodnoty</a:t>
            </a:r>
            <a:endParaRPr lang="cs-CZ" b="1" dirty="0" smtClean="0"/>
          </a:p>
          <a:p>
            <a:pPr lvl="3" eaLnBrk="1" hangingPunct="1"/>
            <a:r>
              <a:rPr lang="cs-CZ" b="1" dirty="0" smtClean="0"/>
              <a:t>průměrná</a:t>
            </a:r>
            <a:r>
              <a:rPr lang="cs-CZ" dirty="0" smtClean="0"/>
              <a:t> –  skalární - výpočet z celkové dráhy a celkového času</a:t>
            </a:r>
          </a:p>
          <a:p>
            <a:pPr lvl="3" eaLnBrk="1" hangingPunct="1">
              <a:buNone/>
            </a:pPr>
            <a:endParaRPr lang="en-US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</p:txBody>
      </p:sp>
      <p:pic>
        <p:nvPicPr>
          <p:cNvPr id="24580" name="Obrázek 3" descr="obráz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4572000"/>
            <a:ext cx="3429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Kinematické veličiny</a:t>
            </a:r>
          </a:p>
        </p:txBody>
      </p:sp>
      <p:sp>
        <p:nvSpPr>
          <p:cNvPr id="2662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Zrychlení</a:t>
            </a:r>
          </a:p>
          <a:p>
            <a:pPr lvl="3" eaLnBrk="1" hangingPunct="1"/>
            <a:r>
              <a:rPr lang="cs-CZ" smtClean="0"/>
              <a:t>Značí se </a:t>
            </a:r>
            <a:r>
              <a:rPr lang="cs-CZ" b="1" smtClean="0"/>
              <a:t>a</a:t>
            </a:r>
          </a:p>
          <a:p>
            <a:pPr lvl="3" eaLnBrk="1" hangingPunct="1"/>
            <a:r>
              <a:rPr lang="cs-CZ" smtClean="0"/>
              <a:t>Jednotka m/s</a:t>
            </a:r>
            <a:r>
              <a:rPr lang="cs-CZ" sz="2800" baseline="30000" smtClean="0"/>
              <a:t>2</a:t>
            </a:r>
          </a:p>
          <a:p>
            <a:pPr lvl="3" eaLnBrk="1" hangingPunct="1"/>
            <a:r>
              <a:rPr lang="en-US" smtClean="0"/>
              <a:t>d</a:t>
            </a:r>
            <a:r>
              <a:rPr lang="cs-CZ" smtClean="0"/>
              <a:t>v</a:t>
            </a:r>
            <a:r>
              <a:rPr lang="en-US" smtClean="0"/>
              <a:t>/dt – </a:t>
            </a:r>
            <a:r>
              <a:rPr lang="cs-CZ" smtClean="0"/>
              <a:t>jak se rychlost mění s časem</a:t>
            </a:r>
            <a:r>
              <a:rPr lang="en-US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sz="2200" smtClean="0"/>
              <a:t>Velikost </a:t>
            </a:r>
            <a:r>
              <a:rPr lang="cs-CZ" sz="2200" b="1" smtClean="0"/>
              <a:t>tečného</a:t>
            </a:r>
            <a:r>
              <a:rPr lang="cs-CZ" sz="2200" smtClean="0"/>
              <a:t> </a:t>
            </a:r>
            <a:r>
              <a:rPr lang="cs-CZ" sz="2200" b="1" smtClean="0"/>
              <a:t>zrychlení</a:t>
            </a:r>
            <a:r>
              <a:rPr lang="cs-CZ" sz="2200" smtClean="0"/>
              <a:t> </a:t>
            </a:r>
            <a:r>
              <a:rPr lang="cs-CZ" sz="2200" b="1" i="1" smtClean="0"/>
              <a:t>a</a:t>
            </a:r>
            <a:r>
              <a:rPr lang="cs-CZ" sz="2200" b="1" i="1" baseline="-25000" smtClean="0"/>
              <a:t>t</a:t>
            </a:r>
            <a:r>
              <a:rPr lang="cs-CZ" sz="2200" b="1" i="1" smtClean="0"/>
              <a:t> 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cs-CZ" sz="2200" b="1" i="1" smtClean="0"/>
              <a:t>	</a:t>
            </a:r>
            <a:r>
              <a:rPr lang="cs-CZ" sz="2200" smtClean="0"/>
              <a:t>vyjadřuje změnu velikosti rychlosti.</a:t>
            </a:r>
          </a:p>
          <a:p>
            <a:pPr eaLnBrk="1" hangingPunct="1">
              <a:lnSpc>
                <a:spcPct val="90000"/>
              </a:lnSpc>
            </a:pPr>
            <a:r>
              <a:rPr lang="cs-CZ" sz="2200" smtClean="0"/>
              <a:t>Velikost </a:t>
            </a:r>
            <a:r>
              <a:rPr lang="cs-CZ" sz="2200" b="1" smtClean="0"/>
              <a:t>normálového zrychlení</a:t>
            </a:r>
            <a:r>
              <a:rPr lang="cs-CZ" sz="2200" smtClean="0"/>
              <a:t> </a:t>
            </a:r>
            <a:r>
              <a:rPr lang="cs-CZ" sz="2200" b="1" i="1" smtClean="0"/>
              <a:t>a</a:t>
            </a:r>
            <a:r>
              <a:rPr lang="cs-CZ" sz="2200" b="1" i="1" baseline="-25000" smtClean="0"/>
              <a:t>n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cs-CZ" sz="2200" b="1" i="1" baseline="-25000" smtClean="0"/>
              <a:t>	</a:t>
            </a:r>
            <a:r>
              <a:rPr lang="cs-CZ" sz="2200" smtClean="0"/>
              <a:t> vyjadřuje změnu směru rychlosti. </a:t>
            </a:r>
          </a:p>
          <a:p>
            <a:pPr lvl="3" eaLnBrk="1" hangingPunct="1"/>
            <a:endParaRPr lang="cs-CZ" smtClean="0"/>
          </a:p>
          <a:p>
            <a:pPr eaLnBrk="1" hangingPunct="1"/>
            <a:endParaRPr lang="cs-CZ" smtClean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 cstate="print"/>
          <a:srcRect l="58133" t="55089" r="16238" b="4375"/>
          <a:stretch>
            <a:fillRect/>
          </a:stretch>
        </p:blipFill>
        <p:spPr bwMode="auto">
          <a:xfrm>
            <a:off x="5334000" y="3429000"/>
            <a:ext cx="3352800" cy="318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Klasifikace pohybů</a:t>
            </a:r>
          </a:p>
        </p:txBody>
      </p:sp>
      <p:sp>
        <p:nvSpPr>
          <p:cNvPr id="276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1800" smtClean="0"/>
              <a:t>Podle tvaru trajektorie rozlišujeme pohyb:</a:t>
            </a:r>
          </a:p>
          <a:p>
            <a:pPr lvl="1" eaLnBrk="1" hangingPunct="1"/>
            <a:r>
              <a:rPr lang="cs-CZ" sz="1600" b="1" smtClean="0"/>
              <a:t>přímočarý</a:t>
            </a:r>
            <a:endParaRPr lang="cs-CZ" sz="1600" smtClean="0"/>
          </a:p>
          <a:p>
            <a:pPr lvl="1" eaLnBrk="1" hangingPunct="1"/>
            <a:r>
              <a:rPr lang="cs-CZ" sz="1600" b="1" smtClean="0"/>
              <a:t>křivočarý</a:t>
            </a:r>
            <a:endParaRPr lang="cs-CZ" sz="1600" smtClean="0"/>
          </a:p>
          <a:p>
            <a:pPr eaLnBrk="1" hangingPunct="1"/>
            <a:r>
              <a:rPr lang="cs-CZ" sz="1800" smtClean="0"/>
              <a:t>Podle dimenze prostoru, v němž pohyb probíhá, lze pohyb dělit na:</a:t>
            </a:r>
          </a:p>
          <a:p>
            <a:pPr lvl="1" eaLnBrk="1" hangingPunct="1"/>
            <a:r>
              <a:rPr lang="cs-CZ" sz="1600" b="1" smtClean="0"/>
              <a:t>lineární</a:t>
            </a:r>
            <a:r>
              <a:rPr lang="cs-CZ" sz="1600" smtClean="0"/>
              <a:t> - všechny body tělesa se pohybují po rovnoběžných přímkách</a:t>
            </a:r>
          </a:p>
          <a:p>
            <a:pPr lvl="1" eaLnBrk="1" hangingPunct="1"/>
            <a:r>
              <a:rPr lang="cs-CZ" sz="1600" b="1" smtClean="0"/>
              <a:t>rovinný</a:t>
            </a:r>
            <a:r>
              <a:rPr lang="cs-CZ" sz="1600" smtClean="0"/>
              <a:t> - všechny body tělesa se pohybují v navzájem rovnoběžných rovinách</a:t>
            </a:r>
          </a:p>
          <a:p>
            <a:pPr lvl="1" eaLnBrk="1" hangingPunct="1"/>
            <a:r>
              <a:rPr lang="cs-CZ" sz="1600" b="1" smtClean="0"/>
              <a:t>prostorový</a:t>
            </a:r>
            <a:r>
              <a:rPr lang="cs-CZ" sz="1600" smtClean="0"/>
              <a:t> - jednotlivé body tělesa vytváří při svém pohybu prostorové křivky</a:t>
            </a:r>
          </a:p>
          <a:p>
            <a:pPr eaLnBrk="1" hangingPunct="1"/>
            <a:r>
              <a:rPr lang="cs-CZ" sz="1800" smtClean="0"/>
              <a:t>Podle velikosti rychlosti lze pohyby dělit na:</a:t>
            </a:r>
          </a:p>
          <a:p>
            <a:pPr lvl="1" eaLnBrk="1" hangingPunct="1"/>
            <a:r>
              <a:rPr lang="cs-CZ" sz="1600" b="1" smtClean="0"/>
              <a:t>rovnoměrné </a:t>
            </a:r>
            <a:r>
              <a:rPr lang="cs-CZ" sz="1600" smtClean="0"/>
              <a:t>- Velikost rychlosti se při rovnoměrném pohybu s časem nemění. rovnoměrný přímočarý pohyb  x  rovnoměrný pohyb po kružnici</a:t>
            </a:r>
          </a:p>
          <a:p>
            <a:pPr lvl="1" eaLnBrk="1" hangingPunct="1"/>
            <a:r>
              <a:rPr lang="cs-CZ" sz="1600" b="1" smtClean="0"/>
              <a:t>nerovnoměrné </a:t>
            </a:r>
            <a:r>
              <a:rPr lang="cs-CZ" sz="1600" smtClean="0"/>
              <a:t>- Velikost rychlosti se s časem mění. V závislosti na velikosti zrychlení může jít o pohyb </a:t>
            </a:r>
            <a:r>
              <a:rPr lang="cs-CZ" sz="1600" b="1" smtClean="0"/>
              <a:t>zrychlený</a:t>
            </a:r>
            <a:r>
              <a:rPr lang="cs-CZ" sz="1600" smtClean="0"/>
              <a:t>, </a:t>
            </a:r>
            <a:r>
              <a:rPr lang="cs-CZ" sz="1600" b="1" smtClean="0"/>
              <a:t>zpomalený.</a:t>
            </a:r>
            <a:endParaRPr lang="cs-CZ" sz="1600" smtClean="0"/>
          </a:p>
          <a:p>
            <a:pPr eaLnBrk="1" hangingPunct="1"/>
            <a:endParaRPr lang="cs-CZ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1C07E79E8713D48898D7D9C77F94B26" ma:contentTypeVersion="3" ma:contentTypeDescription="Vytvoří nový dokument" ma:contentTypeScope="" ma:versionID="80505e5c64bde8677510324f7deaee4e">
  <xsd:schema xmlns:xsd="http://www.w3.org/2001/XMLSchema" xmlns:xs="http://www.w3.org/2001/XMLSchema" xmlns:p="http://schemas.microsoft.com/office/2006/metadata/properties" xmlns:ns2="6f8ba6b0-71d1-4b35-96f7-3785c7baa664" targetNamespace="http://schemas.microsoft.com/office/2006/metadata/properties" ma:root="true" ma:fieldsID="2a4498dfb7bfc74bebe8eec5122066b9" ns2:_="">
    <xsd:import namespace="6f8ba6b0-71d1-4b35-96f7-3785c7baa6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8ba6b0-71d1-4b35-96f7-3785c7baa6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3C68080-E00E-4448-AD57-81097D616E25}"/>
</file>

<file path=customXml/itemProps2.xml><?xml version="1.0" encoding="utf-8"?>
<ds:datastoreItem xmlns:ds="http://schemas.openxmlformats.org/officeDocument/2006/customXml" ds:itemID="{6F163618-4A33-4285-86F2-E621B7738B43}"/>
</file>

<file path=customXml/itemProps3.xml><?xml version="1.0" encoding="utf-8"?>
<ds:datastoreItem xmlns:ds="http://schemas.openxmlformats.org/officeDocument/2006/customXml" ds:itemID="{DDD70A46-5D24-4F8B-8709-2B941C028752}"/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690</Words>
  <Application>Microsoft Office PowerPoint</Application>
  <PresentationFormat>Předvádění na obrazovce (4:3)</PresentationFormat>
  <Paragraphs>110</Paragraphs>
  <Slides>24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24</vt:i4>
      </vt:variant>
    </vt:vector>
  </HeadingPairs>
  <TitlesOfParts>
    <vt:vector size="34" baseType="lpstr">
      <vt:lpstr>Arial</vt:lpstr>
      <vt:lpstr>Calibri</vt:lpstr>
      <vt:lpstr>Constantia</vt:lpstr>
      <vt:lpstr>Times New Roman</vt:lpstr>
      <vt:lpstr>Wingdings</vt:lpstr>
      <vt:lpstr>Wingdings 2</vt:lpstr>
      <vt:lpstr>Tok</vt:lpstr>
      <vt:lpstr>1_Tok</vt:lpstr>
      <vt:lpstr>Rovnice</vt:lpstr>
      <vt:lpstr>Equation.3</vt:lpstr>
      <vt:lpstr>Kinematika</vt:lpstr>
      <vt:lpstr>Kinematika</vt:lpstr>
      <vt:lpstr>Stěžejní pojmy - kinematika</vt:lpstr>
      <vt:lpstr>Prezentace aplikace PowerPoint</vt:lpstr>
      <vt:lpstr>Stěžejní pojmy - kinematika</vt:lpstr>
      <vt:lpstr>Kinematické veličiny</vt:lpstr>
      <vt:lpstr>Kinematické veličiny</vt:lpstr>
      <vt:lpstr>Kinematické veličiny</vt:lpstr>
      <vt:lpstr>Klasifikace pohybů</vt:lpstr>
      <vt:lpstr>Rovnoměrný x nerovnoměrný pohyb</vt:lpstr>
      <vt:lpstr>Rovnoměrný přímočarý pohyb - grafy</vt:lpstr>
      <vt:lpstr>Rovnoměrně zrychlený pohyb - grafy</vt:lpstr>
      <vt:lpstr>Pohyb po kružnici</vt:lpstr>
      <vt:lpstr>Prezentace aplikace PowerPoint</vt:lpstr>
      <vt:lpstr>Prezentace aplikace PowerPoint</vt:lpstr>
      <vt:lpstr>Prezentace aplikace PowerPoint</vt:lpstr>
      <vt:lpstr>Skládání a nezávislost pohybů</vt:lpstr>
      <vt:lpstr>Volný pád</vt:lpstr>
      <vt:lpstr>Svislý vrh vzhůru</vt:lpstr>
      <vt:lpstr>Vodorovný vrh</vt:lpstr>
      <vt:lpstr>Prezentace aplikace PowerPoint</vt:lpstr>
      <vt:lpstr>Šikmý vrh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Kinematika</dc:title>
  <dc:creator>k</dc:creator>
  <cp:lastModifiedBy>Miriam Kalichová</cp:lastModifiedBy>
  <cp:revision>15</cp:revision>
  <dcterms:created xsi:type="dcterms:W3CDTF">2015-02-24T08:58:17Z</dcterms:created>
  <dcterms:modified xsi:type="dcterms:W3CDTF">2020-10-07T10:58:47Z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0x01010001C07E79E8713D48898D7D9C77F94B26</vt:lpwstr>
  </property>
</Properties>
</file>