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65" r:id="rId12"/>
    <p:sldId id="285" r:id="rId13"/>
    <p:sldId id="266" r:id="rId14"/>
    <p:sldId id="267" r:id="rId15"/>
    <p:sldId id="281" r:id="rId16"/>
    <p:sldId id="283" r:id="rId17"/>
    <p:sldId id="282" r:id="rId18"/>
    <p:sldId id="286" r:id="rId19"/>
    <p:sldId id="269" r:id="rId20"/>
    <p:sldId id="288" r:id="rId21"/>
    <p:sldId id="289" r:id="rId22"/>
    <p:sldId id="271" r:id="rId23"/>
    <p:sldId id="290" r:id="rId24"/>
    <p:sldId id="293" r:id="rId25"/>
    <p:sldId id="291" r:id="rId26"/>
    <p:sldId id="29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76DC-6D1E-4E68-AC4B-A4794F880C9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BB3F-AAAE-4F55-8461-93AB390EDC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64F1-C42F-423D-9A82-D0C8390D6F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FD1D-77FA-44E8-9453-8EF6D94DB4E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91F5-A44C-41B5-ADD9-D415E92C2CE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4907-B3C5-461C-A91F-C223D7B577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9AEB-0A16-4975-9C4D-293ADDA93DE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14BB-1A03-4B1B-8631-07CF7B0A88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5090-106C-4A0A-BD30-ACB9D08E934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7216-41FE-4AA3-875C-55C49F525B0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5C51-23B2-44D7-9A63-B43BA651707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6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80C00-ACFC-425F-81FD-2D29AC364381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Dynamika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Síla, Newtonovy </a:t>
            </a:r>
            <a:r>
              <a:rPr lang="cs-CZ" dirty="0"/>
              <a:t>pohybové zákony, reálné a setrvačné </a:t>
            </a:r>
            <a:r>
              <a:rPr lang="cs-CZ" dirty="0" smtClean="0"/>
              <a:t>síly, hybnost, impuls síly</a:t>
            </a:r>
            <a:r>
              <a:rPr lang="cs-CZ" smtClean="0"/>
              <a:t>, nárazové síly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90600"/>
            <a:ext cx="8540750" cy="4422775"/>
          </a:xfrm>
        </p:spPr>
        <p:txBody>
          <a:bodyPr/>
          <a:lstStyle/>
          <a:p>
            <a:pPr eaLnBrk="1" hangingPunct="1"/>
            <a:r>
              <a:rPr lang="cs-CZ" smtClean="0"/>
              <a:t>Tíhová síla (x gravitační síla)</a:t>
            </a:r>
          </a:p>
          <a:p>
            <a:pPr lvl="1" eaLnBrk="1" hangingPunct="1"/>
            <a:r>
              <a:rPr lang="cs-CZ" smtClean="0"/>
              <a:t>působí Země na člověka</a:t>
            </a:r>
          </a:p>
          <a:p>
            <a:pPr lvl="1" eaLnBrk="1" hangingPunct="1"/>
            <a:r>
              <a:rPr lang="cs-CZ" smtClean="0"/>
              <a:t>působiště v těžišti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/>
            <a:r>
              <a:rPr lang="cs-CZ" smtClean="0"/>
              <a:t>Tíha</a:t>
            </a:r>
          </a:p>
          <a:p>
            <a:pPr lvl="1" eaLnBrk="1" hangingPunct="1"/>
            <a:r>
              <a:rPr lang="cs-CZ" smtClean="0"/>
              <a:t>působí člověk na podložku nebo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smtClean="0"/>
              <a:t>	závěs</a:t>
            </a:r>
          </a:p>
          <a:p>
            <a:pPr lvl="1" eaLnBrk="1" hangingPunct="1"/>
            <a:r>
              <a:rPr lang="cs-CZ" smtClean="0"/>
              <a:t>působiště v místě kontaktu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914400" y="2438400"/>
          <a:ext cx="16764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Rovnice" r:id="rId3" imgW="583947" imgH="228501" progId="Equation.3">
                  <p:embed/>
                </p:oleObj>
              </mc:Choice>
              <mc:Fallback>
                <p:oleObj name="Rovnice" r:id="rId3" imgW="583947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1676400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5" cstate="print"/>
          <a:srcRect l="65625" t="36493" r="15625" b="28181"/>
          <a:stretch>
            <a:fillRect/>
          </a:stretch>
        </p:blipFill>
        <p:spPr bwMode="auto">
          <a:xfrm>
            <a:off x="5486400" y="7620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 l="23750" t="22987" r="42712" b="3247"/>
          <a:stretch>
            <a:fillRect/>
          </a:stretch>
        </p:blipFill>
        <p:spPr bwMode="auto">
          <a:xfrm>
            <a:off x="4419600" y="1447800"/>
            <a:ext cx="39624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609600" y="3048000"/>
          <a:ext cx="28956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Rovnice" r:id="rId4" imgW="647700" imgH="228600" progId="Equation.3">
                  <p:embed/>
                </p:oleObj>
              </mc:Choice>
              <mc:Fallback>
                <p:oleObj name="Rovnice" r:id="rId4" imgW="6477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289560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3400" y="685800"/>
            <a:ext cx="5486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4400" dirty="0">
                <a:solidFill>
                  <a:srgbClr val="0461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Třecí síla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293096"/>
            <a:ext cx="2399989" cy="23681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2" y="260648"/>
            <a:ext cx="5820420" cy="38884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47637" t="54421"/>
          <a:stretch/>
        </p:blipFill>
        <p:spPr>
          <a:xfrm>
            <a:off x="5984095" y="836712"/>
            <a:ext cx="3192016" cy="22271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/>
          <a:srcRect l="23435" t="29328" r="51107" b="37204"/>
          <a:stretch/>
        </p:blipFill>
        <p:spPr>
          <a:xfrm>
            <a:off x="4499992" y="3284984"/>
            <a:ext cx="428659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4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Setrvačné síly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5389"/>
            <a:ext cx="8229600" cy="2213917"/>
          </a:xfrm>
        </p:spPr>
        <p:txBody>
          <a:bodyPr/>
          <a:lstStyle/>
          <a:p>
            <a:pPr eaLnBrk="1" hangingPunct="1"/>
            <a:r>
              <a:rPr lang="cs-CZ" dirty="0" smtClean="0"/>
              <a:t>Zdánlivé - nemají původ ve vzájemném působení těles nebo polí</a:t>
            </a:r>
          </a:p>
          <a:p>
            <a:pPr eaLnBrk="1" hangingPunct="1"/>
            <a:r>
              <a:rPr lang="cs-CZ" dirty="0" smtClean="0"/>
              <a:t>Souvislost se setrvačnou tendencí hmoty</a:t>
            </a:r>
          </a:p>
          <a:p>
            <a:pPr eaLnBrk="1" hangingPunct="1"/>
            <a:r>
              <a:rPr lang="cs-CZ" dirty="0" smtClean="0"/>
              <a:t>Mají směr proti zrychlení, které je vyvolalo</a:t>
            </a:r>
          </a:p>
          <a:p>
            <a:pPr eaLnBrk="1" hangingPunct="1"/>
            <a:r>
              <a:rPr lang="cs-CZ" dirty="0" err="1" smtClean="0"/>
              <a:t>F</a:t>
            </a:r>
            <a:r>
              <a:rPr lang="cs-CZ" sz="1800" dirty="0" err="1" smtClean="0"/>
              <a:t>s</a:t>
            </a:r>
            <a:r>
              <a:rPr lang="cs-CZ" dirty="0" smtClean="0"/>
              <a:t>= -</a:t>
            </a:r>
            <a:r>
              <a:rPr lang="cs-CZ" dirty="0" err="1" smtClean="0"/>
              <a:t>ma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4" y="3930886"/>
            <a:ext cx="3019425" cy="26765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3930886"/>
            <a:ext cx="48768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-43691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dirty="0" smtClean="0"/>
              <a:t>Dostředivá a odstředivá síla</a:t>
            </a:r>
          </a:p>
        </p:txBody>
      </p:sp>
      <p:sp>
        <p:nvSpPr>
          <p:cNvPr id="614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329652"/>
            <a:ext cx="5422503" cy="2987705"/>
          </a:xfrm>
        </p:spPr>
        <p:txBody>
          <a:bodyPr/>
          <a:lstStyle/>
          <a:p>
            <a:pPr eaLnBrk="1" hangingPunct="1"/>
            <a:r>
              <a:rPr lang="cs-CZ" dirty="0" smtClean="0"/>
              <a:t>Mají vzájemně opačný směr a stejnou hodnotu</a:t>
            </a:r>
          </a:p>
          <a:p>
            <a:pPr eaLnBrk="1" hangingPunct="1"/>
            <a:r>
              <a:rPr lang="cs-CZ" dirty="0" smtClean="0"/>
              <a:t> Odstředivá síla je silou setrvačnou</a:t>
            </a:r>
          </a:p>
          <a:p>
            <a:pPr eaLnBrk="1" hangingPunct="1"/>
            <a:r>
              <a:rPr lang="cs-CZ" dirty="0" smtClean="0"/>
              <a:t>Dostředivá </a:t>
            </a:r>
          </a:p>
          <a:p>
            <a:pPr lvl="2" eaLnBrk="1" hangingPunct="1"/>
            <a:r>
              <a:rPr lang="cs-CZ" dirty="0" smtClean="0"/>
              <a:t>Síla závěsu rotujícího tělesa</a:t>
            </a:r>
          </a:p>
          <a:p>
            <a:pPr lvl="2" eaLnBrk="1" hangingPunct="1"/>
            <a:r>
              <a:rPr lang="cs-CZ" dirty="0" smtClean="0"/>
              <a:t>Třecí síla v zatáčce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56547"/>
              </p:ext>
            </p:extLst>
          </p:nvPr>
        </p:nvGraphicFramePr>
        <p:xfrm>
          <a:off x="5856535" y="1955515"/>
          <a:ext cx="28670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Rovnice" r:id="rId3" imgW="1193800" imgH="419100" progId="Equation.3">
                  <p:embed/>
                </p:oleObj>
              </mc:Choice>
              <mc:Fallback>
                <p:oleObj name="Rovnice" r:id="rId3" imgW="11938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535" y="1955515"/>
                        <a:ext cx="28670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-90488" y="29533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275" y="3505766"/>
            <a:ext cx="3305125" cy="344033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239" y="3851220"/>
            <a:ext cx="3637273" cy="29280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Vektorová veličina – určuje pohybový stav tělesa</a:t>
            </a:r>
          </a:p>
          <a:p>
            <a:r>
              <a:rPr lang="cs-CZ" dirty="0" smtClean="0"/>
              <a:t>Značí se p, jednotkou je kg.m.s</a:t>
            </a:r>
            <a:r>
              <a:rPr lang="cs-CZ" baseline="30000" dirty="0" smtClean="0"/>
              <a:t>-1</a:t>
            </a:r>
            <a:endParaRPr lang="cs-CZ" dirty="0" smtClean="0"/>
          </a:p>
          <a:p>
            <a:r>
              <a:rPr lang="cs-CZ" dirty="0" smtClean="0"/>
              <a:t>Směr rychlosti</a:t>
            </a:r>
          </a:p>
          <a:p>
            <a:r>
              <a:rPr lang="cs-CZ" dirty="0" smtClean="0"/>
              <a:t>Hodnotu p=m.v</a:t>
            </a:r>
          </a:p>
          <a:p>
            <a:r>
              <a:rPr lang="cs-CZ" dirty="0" smtClean="0"/>
              <a:t>Vydělením t dostáváme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zachování hybnosti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Celková hybnost se vzájemným působením těles nemění</a:t>
            </a:r>
          </a:p>
          <a:p>
            <a:r>
              <a:rPr lang="cs-CZ" dirty="0" smtClean="0"/>
              <a:t>m</a:t>
            </a:r>
            <a:r>
              <a:rPr lang="cs-CZ" baseline="-25000" dirty="0" smtClean="0"/>
              <a:t>1</a:t>
            </a:r>
            <a:r>
              <a:rPr lang="cs-CZ" dirty="0" smtClean="0"/>
              <a:t>v</a:t>
            </a:r>
            <a:r>
              <a:rPr lang="cs-CZ" baseline="-25000" dirty="0" smtClean="0"/>
              <a:t>1</a:t>
            </a:r>
            <a:r>
              <a:rPr lang="cs-CZ" dirty="0" smtClean="0"/>
              <a:t>+m</a:t>
            </a:r>
            <a:r>
              <a:rPr lang="cs-CZ" baseline="-25000" dirty="0" smtClean="0"/>
              <a:t>2</a:t>
            </a:r>
            <a:r>
              <a:rPr lang="cs-CZ" dirty="0" smtClean="0"/>
              <a:t>v</a:t>
            </a:r>
            <a:r>
              <a:rPr lang="cs-CZ" baseline="-25000" dirty="0" smtClean="0"/>
              <a:t>2</a:t>
            </a:r>
            <a:r>
              <a:rPr lang="cs-CZ" dirty="0" smtClean="0"/>
              <a:t> = </a:t>
            </a:r>
            <a:r>
              <a:rPr lang="cs-CZ" dirty="0" err="1" smtClean="0"/>
              <a:t>konst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Při nulové počáteční hybnosti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vzore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37112"/>
            <a:ext cx="1633711" cy="47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zore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13176"/>
            <a:ext cx="1393304" cy="47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zore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589240"/>
            <a:ext cx="182001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7" y="4274988"/>
            <a:ext cx="4310797" cy="20496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Impuls síly + 1. impulsová věta</a:t>
            </a:r>
            <a:endParaRPr lang="cs-CZ" dirty="0"/>
          </a:p>
        </p:txBody>
      </p:sp>
      <p:pic>
        <p:nvPicPr>
          <p:cNvPr id="4" name="Zástupný symbol pro obsah 3" descr="vzore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4369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403648" y="2924944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Jednotkou je N. s</a:t>
            </a:r>
          </a:p>
          <a:p>
            <a:r>
              <a:rPr lang="cs-CZ" sz="2400" dirty="0" smtClean="0"/>
              <a:t>Vyjadřuje časový účinek síly – čím déle a čím větší síla na těleso působí, tím dostane větší impuls, tím větší změnu hybnosti síla způsobí</a:t>
            </a:r>
          </a:p>
          <a:p>
            <a:endParaRPr lang="cs-CZ" sz="2400" dirty="0"/>
          </a:p>
          <a:p>
            <a:pPr algn="ctr"/>
            <a:r>
              <a:rPr lang="cs-CZ" sz="2400" dirty="0" smtClean="0"/>
              <a:t>F.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2400" dirty="0" smtClean="0"/>
              <a:t>t = m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2400" dirty="0" smtClean="0"/>
              <a:t>v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4619625" cy="31623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6802" t="18594" r="30053"/>
          <a:stretch/>
        </p:blipFill>
        <p:spPr>
          <a:xfrm>
            <a:off x="5436096" y="300191"/>
            <a:ext cx="3312368" cy="35154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89040"/>
            <a:ext cx="3679097" cy="2448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r="52864"/>
          <a:stretch/>
        </p:blipFill>
        <p:spPr>
          <a:xfrm>
            <a:off x="5004048" y="3933056"/>
            <a:ext cx="3042977" cy="25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6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Nárazové síly</a:t>
            </a:r>
          </a:p>
        </p:txBody>
      </p:sp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76600"/>
          </a:xfrm>
        </p:spPr>
        <p:txBody>
          <a:bodyPr/>
          <a:lstStyle/>
          <a:p>
            <a:pPr eaLnBrk="1" hangingPunct="1"/>
            <a:r>
              <a:rPr lang="cs-CZ" dirty="0" smtClean="0"/>
              <a:t>Nárazová síla je tím větší, čím je větší hmotnost tělesa, čím je větší změna jeho rychlosti a čím je kratší čas, během kterého k této změně došlo. </a:t>
            </a:r>
          </a:p>
          <a:p>
            <a:pPr eaLnBrk="1" hangingPunct="1"/>
            <a:r>
              <a:rPr lang="cs-CZ" dirty="0" smtClean="0"/>
              <a:t>Čím bude kop proveden v kratším čase, tím větší silou protivníka zasáhneme.</a:t>
            </a:r>
            <a:endParaRPr lang="en-US" dirty="0" smtClean="0"/>
          </a:p>
          <a:p>
            <a:r>
              <a:rPr lang="cs-CZ" dirty="0" smtClean="0"/>
              <a:t>Naopak:  prodloužení doby protivníkova úderu snižuje nárazovou sílu a tím i její deformační účinky</a:t>
            </a:r>
          </a:p>
          <a:p>
            <a:r>
              <a:rPr lang="cs-CZ" dirty="0" smtClean="0"/>
              <a:t>Využití také při pádových technikách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914400" y="1752600"/>
          <a:ext cx="19812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Rovnice" r:id="rId3" imgW="634725" imgH="393529" progId="Equation.3">
                  <p:embed/>
                </p:oleObj>
              </mc:Choice>
              <mc:Fallback>
                <p:oleObj name="Rovnice" r:id="rId3" imgW="634725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198120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614" y="704850"/>
            <a:ext cx="5220386" cy="2051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Dynamika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Zabývá se </a:t>
            </a:r>
            <a:r>
              <a:rPr lang="cs-CZ" sz="2400" b="1" smtClean="0"/>
              <a:t>příčinami změn </a:t>
            </a:r>
            <a:r>
              <a:rPr lang="cs-CZ" sz="2400" smtClean="0"/>
              <a:t>pohybového stavu tělesa (popřípadě jeho deformací)</a:t>
            </a:r>
          </a:p>
          <a:p>
            <a:pPr eaLnBrk="1" hangingPunct="1"/>
            <a:r>
              <a:rPr lang="cs-CZ" sz="2400" smtClean="0"/>
              <a:t>Vzájemné působení těles nebo těles a polí popisujeme pomocí veličiny </a:t>
            </a:r>
            <a:r>
              <a:rPr lang="cs-CZ" sz="2400" b="1" smtClean="0"/>
              <a:t>síla</a:t>
            </a:r>
          </a:p>
          <a:p>
            <a:pPr eaLnBrk="1" hangingPunct="1"/>
            <a:r>
              <a:rPr lang="cs-CZ" sz="2400" smtClean="0"/>
              <a:t>Částí dynamiky je také </a:t>
            </a:r>
            <a:r>
              <a:rPr lang="cs-CZ" sz="2400" b="1" smtClean="0"/>
              <a:t>statika</a:t>
            </a:r>
            <a:r>
              <a:rPr lang="cs-CZ" sz="2400" smtClean="0"/>
              <a:t> zabývající se podmínkami rovnováhy.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3460838" cy="25922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2696"/>
            <a:ext cx="4083940" cy="25922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717032"/>
            <a:ext cx="3516726" cy="223224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38" y="3717032"/>
            <a:ext cx="346024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8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40" y="2488704"/>
            <a:ext cx="3159513" cy="23637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84700"/>
            <a:ext cx="2304488" cy="25666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32656"/>
            <a:ext cx="3600400" cy="20162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2492896"/>
            <a:ext cx="2376264" cy="35708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831" y="4841533"/>
            <a:ext cx="3528417" cy="17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47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koncentrace síly - tlak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 = F/S</a:t>
            </a:r>
          </a:p>
          <a:p>
            <a:pPr eaLnBrk="1" hangingPunct="1"/>
            <a:r>
              <a:rPr lang="en-US" smtClean="0"/>
              <a:t>[</a:t>
            </a:r>
            <a:r>
              <a:rPr lang="cs-CZ" smtClean="0"/>
              <a:t>p</a:t>
            </a:r>
            <a:r>
              <a:rPr lang="en-US" smtClean="0"/>
              <a:t>]</a:t>
            </a:r>
            <a:r>
              <a:rPr lang="cs-CZ" smtClean="0"/>
              <a:t> = N/m</a:t>
            </a:r>
            <a:r>
              <a:rPr lang="cs-CZ" baseline="30000" smtClean="0"/>
              <a:t>2</a:t>
            </a:r>
            <a:r>
              <a:rPr lang="cs-CZ" smtClean="0"/>
              <a:t> = Pa</a:t>
            </a:r>
          </a:p>
          <a:p>
            <a:pPr eaLnBrk="1" hangingPunct="1"/>
            <a:r>
              <a:rPr lang="cs-CZ" smtClean="0"/>
              <a:t>Uplatněním kontaktní síly na malou cílovou plochu, můžeme vyvinout ostřejší, koncentrovanější náraz – čím má úder </a:t>
            </a:r>
            <a:r>
              <a:rPr lang="cs-CZ" b="1" smtClean="0"/>
              <a:t>menší plochu</a:t>
            </a:r>
            <a:r>
              <a:rPr lang="cs-CZ" smtClean="0"/>
              <a:t>, tím síla vyvolá </a:t>
            </a:r>
            <a:r>
              <a:rPr lang="cs-CZ" b="1" smtClean="0"/>
              <a:t>větší tlak</a:t>
            </a:r>
            <a:r>
              <a:rPr lang="cs-CZ" smtClean="0"/>
              <a:t>.</a:t>
            </a:r>
          </a:p>
          <a:p>
            <a:pPr eaLnBrk="1" hangingPunct="1"/>
            <a:r>
              <a:rPr lang="cs-CZ" smtClean="0"/>
              <a:t>Čím je větší tlak, tím síla způsobí větší deformaci.</a:t>
            </a:r>
          </a:p>
          <a:p>
            <a:pPr eaLnBrk="1" hangingPunct="1"/>
            <a:r>
              <a:rPr lang="cs-CZ" smtClean="0"/>
              <a:t>Rozložení síly na větší plochu – snížení deformačních účinků (pravděpodobnosti úrazu)</a:t>
            </a:r>
          </a:p>
          <a:p>
            <a:pPr lvl="2" eaLnBrk="1" hangingPunct="1"/>
            <a:r>
              <a:rPr lang="cs-CZ" smtClean="0"/>
              <a:t>Pádové techniky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dirty="0" smtClean="0"/>
              <a:t>Zakreslení sil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47" y="1772816"/>
            <a:ext cx="4853300" cy="46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0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41" y="404664"/>
            <a:ext cx="2387885" cy="48685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995" y="5412776"/>
            <a:ext cx="2273178" cy="6728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04664"/>
            <a:ext cx="2304256" cy="50918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5390925"/>
            <a:ext cx="2540336" cy="6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79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3724657" cy="417646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736401"/>
            <a:ext cx="3742857" cy="45238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1579" r="18421"/>
          <a:stretch/>
        </p:blipFill>
        <p:spPr>
          <a:xfrm>
            <a:off x="5796136" y="5229200"/>
            <a:ext cx="2806753" cy="129614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33333" r="20988"/>
          <a:stretch/>
        </p:blipFill>
        <p:spPr>
          <a:xfrm>
            <a:off x="1100215" y="5260210"/>
            <a:ext cx="3061044" cy="12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53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82211"/>
            <a:ext cx="3744416" cy="64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2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228600"/>
            <a:ext cx="7977188" cy="1325563"/>
          </a:xfrm>
        </p:spPr>
        <p:txBody>
          <a:bodyPr/>
          <a:lstStyle/>
          <a:p>
            <a:pPr eaLnBrk="1" hangingPunct="1"/>
            <a:r>
              <a:rPr lang="cs-CZ" smtClean="0"/>
              <a:t>Stěžejní pojmy</a:t>
            </a:r>
            <a:endParaRPr lang="en-US" smtClean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676400"/>
            <a:ext cx="785495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smtClean="0"/>
              <a:t>Síla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F</a:t>
            </a:r>
            <a:r>
              <a:rPr lang="en-US" dirty="0" smtClean="0"/>
              <a:t>]- </a:t>
            </a:r>
            <a:r>
              <a:rPr lang="cs-CZ" dirty="0" smtClean="0"/>
              <a:t>charakterizuje vzájemné působení těles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vektorová veličina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jednotka N (newton)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účinky – pohybové/deformační</a:t>
            </a:r>
          </a:p>
          <a:p>
            <a:pPr marL="1714500" lvl="5" indent="-342900">
              <a:defRPr/>
            </a:pPr>
            <a:r>
              <a:rPr lang="cs-CZ" dirty="0" smtClean="0"/>
              <a:t>Závisí na velikosti, </a:t>
            </a:r>
          </a:p>
          <a:p>
            <a:pPr marL="1714500" lvl="5" indent="-342900">
              <a:defRPr/>
            </a:pPr>
            <a:r>
              <a:rPr lang="cs-CZ" dirty="0" smtClean="0"/>
              <a:t>směru, </a:t>
            </a:r>
          </a:p>
          <a:p>
            <a:pPr marL="1714500" lvl="5" indent="-342900">
              <a:defRPr/>
            </a:pPr>
            <a:r>
              <a:rPr lang="cs-CZ" dirty="0" smtClean="0"/>
              <a:t>Působišti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 smtClean="0"/>
              <a:t>Výslednice sil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má na těleso stejný účinek jako všechny působící síly dohromady – je rovna jejich vektorovému součtu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dirty="0" smtClean="0"/>
              <a:t>Podle toho, kde síla vzniká a působí, rozlišujeme v biomechanice </a:t>
            </a:r>
            <a:r>
              <a:rPr lang="cs-CZ" b="1" dirty="0" smtClean="0"/>
              <a:t>síly vnitřní a vnější</a:t>
            </a:r>
            <a:r>
              <a:rPr lang="cs-CZ" dirty="0" smtClean="0"/>
              <a:t>….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 eaLnBrk="1" hangingPunct="1"/>
            <a:r>
              <a:rPr lang="cs-CZ" smtClean="0"/>
              <a:t>Newtonovy pohybové zákony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371600"/>
            <a:ext cx="8540750" cy="2705472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První pohybový zákon – zákon setrvačnosti</a:t>
            </a:r>
            <a:endParaRPr lang="cs-CZ" sz="28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800" i="1" dirty="0" smtClean="0"/>
              <a:t>	Těleso setrvává v klidu nebo rovnoměrném přímočarém pohybu, není-li nuceno vnějšími silami tento stav změnit.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/>
              <a:t>	- tedy pokud je výslednice sil na něj působících nulová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9829" t="20507" r="15466"/>
          <a:stretch/>
        </p:blipFill>
        <p:spPr>
          <a:xfrm>
            <a:off x="769583" y="4102433"/>
            <a:ext cx="3549834" cy="25136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919" y="4077072"/>
            <a:ext cx="3940324" cy="2513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77825" y="761999"/>
            <a:ext cx="854075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Druhý pohybový zákon – zákon síly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Působí-li na těleso síly, jejichž výslednice se nerovná nule, pohybový stav tělesa se mění, to znamená, že se mění vektor rychlosti, těleso se pohybuje se zrychlením.</a:t>
            </a:r>
          </a:p>
          <a:p>
            <a:pPr eaLnBrk="1" hangingPunct="1">
              <a:lnSpc>
                <a:spcPct val="90000"/>
              </a:lnSpc>
            </a:pPr>
            <a:r>
              <a:rPr lang="cs-CZ" i="1" dirty="0" smtClean="0"/>
              <a:t>Velikost zrychlení </a:t>
            </a:r>
            <a:r>
              <a:rPr lang="cs-CZ" b="1" i="1" dirty="0" smtClean="0"/>
              <a:t>a</a:t>
            </a:r>
            <a:r>
              <a:rPr lang="cs-CZ" i="1" dirty="0" smtClean="0"/>
              <a:t> tělesa je přímo úměrná velikosti výslednice sil </a:t>
            </a:r>
            <a:r>
              <a:rPr lang="cs-CZ" b="1" i="1" dirty="0" smtClean="0"/>
              <a:t>F</a:t>
            </a:r>
            <a:r>
              <a:rPr lang="cs-CZ" i="1" dirty="0" smtClean="0"/>
              <a:t> působících na těleso a nepřímo úměrná hmotnosti m tělesa.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Druhý pohybový zákon matematicky zapisujeme ve tvaru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7236"/>
              </p:ext>
            </p:extLst>
          </p:nvPr>
        </p:nvGraphicFramePr>
        <p:xfrm>
          <a:off x="1200473" y="4869160"/>
          <a:ext cx="18288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Rovnice" r:id="rId3" imgW="507780" imgH="177723" progId="Equation.3">
                  <p:embed/>
                </p:oleObj>
              </mc:Choice>
              <mc:Fallback>
                <p:oleObj name="Rovnice" r:id="rId3" imgW="507780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473" y="4869160"/>
                        <a:ext cx="1828800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3933056"/>
            <a:ext cx="4104456" cy="27313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90600"/>
            <a:ext cx="854075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   Třetí pohybový zákon – zákon o vzájemném působení těles neboli zákon akce a reakce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i="1" smtClean="0"/>
              <a:t>	Síly, kterými na sebe vzájemně působí dvě tělesa, jsou stejně velké, navzájem opačného směru a současně vznikají a zanikají.</a:t>
            </a:r>
            <a:endParaRPr lang="cs-CZ" b="1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Účinek síly závisí na hmotnosti tělesa!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7892" name="Picture 5" descr="skenovat0010"/>
          <p:cNvPicPr>
            <a:picLocks noChangeAspect="1" noChangeArrowheads="1"/>
          </p:cNvPicPr>
          <p:nvPr/>
        </p:nvPicPr>
        <p:blipFill>
          <a:blip r:embed="rId2" cstate="print"/>
          <a:srcRect l="77220" t="4898" r="5492" b="9279"/>
          <a:stretch>
            <a:fillRect/>
          </a:stretch>
        </p:blipFill>
        <p:spPr bwMode="auto">
          <a:xfrm>
            <a:off x="228600" y="3200400"/>
            <a:ext cx="152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7894" name="Picture 7" descr="skenovat0014"/>
          <p:cNvPicPr>
            <a:picLocks noChangeAspect="1" noChangeArrowheads="1"/>
          </p:cNvPicPr>
          <p:nvPr/>
        </p:nvPicPr>
        <p:blipFill>
          <a:blip r:embed="rId3" cstate="print"/>
          <a:srcRect l="12624" t="3828" r="63708" b="11961"/>
          <a:stretch>
            <a:fillRect/>
          </a:stretch>
        </p:blipFill>
        <p:spPr bwMode="auto">
          <a:xfrm>
            <a:off x="1600200" y="3200400"/>
            <a:ext cx="19224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7896" name="Picture 9" descr="skenovat0014"/>
          <p:cNvPicPr>
            <a:picLocks noChangeAspect="1" noChangeArrowheads="1"/>
          </p:cNvPicPr>
          <p:nvPr/>
        </p:nvPicPr>
        <p:blipFill>
          <a:blip r:embed="rId3" cstate="print"/>
          <a:srcRect l="53648" t="19379" r="11000"/>
          <a:stretch>
            <a:fillRect/>
          </a:stretch>
        </p:blipFill>
        <p:spPr bwMode="auto">
          <a:xfrm>
            <a:off x="3581400" y="3200400"/>
            <a:ext cx="2971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7898" name="Picture 11" descr="skenovat0015"/>
          <p:cNvPicPr>
            <a:picLocks noChangeAspect="1" noChangeArrowheads="1"/>
          </p:cNvPicPr>
          <p:nvPr/>
        </p:nvPicPr>
        <p:blipFill>
          <a:blip r:embed="rId4" cstate="print"/>
          <a:srcRect l="55780" t="10165" r="14661" b="6847"/>
          <a:stretch>
            <a:fillRect/>
          </a:stretch>
        </p:blipFill>
        <p:spPr bwMode="auto">
          <a:xfrm>
            <a:off x="6629400" y="3200400"/>
            <a:ext cx="22717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6632"/>
            <a:ext cx="5256584" cy="650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8590" t="28344" r="4966" b="22438"/>
          <a:stretch/>
        </p:blipFill>
        <p:spPr>
          <a:xfrm>
            <a:off x="1331640" y="160338"/>
            <a:ext cx="6480720" cy="3600400"/>
          </a:xfrm>
          <a:prstGeom prst="rect">
            <a:avLst/>
          </a:prstGeom>
        </p:spPr>
      </p:pic>
      <p:sp>
        <p:nvSpPr>
          <p:cNvPr id="3" name="AutoShape 2" descr="Examples of action-reaction forces: (Left) Mr. Alpha punching Mr. Beta....  |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760738"/>
            <a:ext cx="4176464" cy="30126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Vnější síly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Jsou vyvolány působením okolních těles</a:t>
            </a:r>
          </a:p>
          <a:p>
            <a:pPr eaLnBrk="1" hangingPunct="1"/>
            <a:r>
              <a:rPr lang="cs-CZ" dirty="0" smtClean="0"/>
              <a:t>(x vnitřní síly – </a:t>
            </a:r>
            <a:r>
              <a:rPr lang="cs-CZ" dirty="0" err="1" smtClean="0"/>
              <a:t>síly</a:t>
            </a:r>
            <a:r>
              <a:rPr lang="cs-CZ" dirty="0" smtClean="0"/>
              <a:t> svalové – nemohou samy o sobě uvést tělo do pohybu)</a:t>
            </a:r>
          </a:p>
          <a:p>
            <a:pPr lvl="1" eaLnBrk="1" hangingPunct="1"/>
            <a:r>
              <a:rPr lang="cs-CZ" dirty="0" smtClean="0"/>
              <a:t>Gravitační síla x tíhová síla  x tíha</a:t>
            </a:r>
          </a:p>
          <a:p>
            <a:pPr lvl="1" eaLnBrk="1" hangingPunct="1"/>
            <a:r>
              <a:rPr lang="cs-CZ" dirty="0" smtClean="0"/>
              <a:t>Třecí síla</a:t>
            </a:r>
          </a:p>
          <a:p>
            <a:pPr lvl="1" eaLnBrk="1" hangingPunct="1"/>
            <a:r>
              <a:rPr lang="cs-CZ" dirty="0" smtClean="0"/>
              <a:t>Dostředivá, odstředivá</a:t>
            </a:r>
          </a:p>
          <a:p>
            <a:pPr lvl="1" eaLnBrk="1" hangingPunct="1"/>
            <a:r>
              <a:rPr lang="cs-CZ" dirty="0" smtClean="0"/>
              <a:t>Setrvačná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609</Words>
  <Application>Microsoft Office PowerPoint</Application>
  <PresentationFormat>Předvádění na obrazovce (4:3)</PresentationFormat>
  <Paragraphs>93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Wingdings</vt:lpstr>
      <vt:lpstr>Wingdings 2</vt:lpstr>
      <vt:lpstr>Tok</vt:lpstr>
      <vt:lpstr>Rovnice</vt:lpstr>
      <vt:lpstr>Dynamika</vt:lpstr>
      <vt:lpstr>Dynamika</vt:lpstr>
      <vt:lpstr>Stěžejní pojmy</vt:lpstr>
      <vt:lpstr>Newtonovy pohybové zákony</vt:lpstr>
      <vt:lpstr>Prezentace aplikace PowerPoint</vt:lpstr>
      <vt:lpstr>Prezentace aplikace PowerPoint</vt:lpstr>
      <vt:lpstr>Prezentace aplikace PowerPoint</vt:lpstr>
      <vt:lpstr>Prezentace aplikace PowerPoint</vt:lpstr>
      <vt:lpstr>Vnější síly</vt:lpstr>
      <vt:lpstr>Prezentace aplikace PowerPoint</vt:lpstr>
      <vt:lpstr>Prezentace aplikace PowerPoint</vt:lpstr>
      <vt:lpstr>Prezentace aplikace PowerPoint</vt:lpstr>
      <vt:lpstr>Setrvačné síly</vt:lpstr>
      <vt:lpstr>Dostředivá a odstředivá síla</vt:lpstr>
      <vt:lpstr>Hybnost</vt:lpstr>
      <vt:lpstr>Zákon zachování hybnosti</vt:lpstr>
      <vt:lpstr>Impuls síly + 1. impulsová věta</vt:lpstr>
      <vt:lpstr>Prezentace aplikace PowerPoint</vt:lpstr>
      <vt:lpstr>Nárazové síly</vt:lpstr>
      <vt:lpstr>Prezentace aplikace PowerPoint</vt:lpstr>
      <vt:lpstr>Prezentace aplikace PowerPoint</vt:lpstr>
      <vt:lpstr>koncentrace síly - tlak</vt:lpstr>
      <vt:lpstr>Zakreslení sil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Dynamika</dc:title>
  <dc:creator>k</dc:creator>
  <cp:lastModifiedBy>Miriam Kalichová</cp:lastModifiedBy>
  <cp:revision>35</cp:revision>
  <dcterms:created xsi:type="dcterms:W3CDTF">2015-02-24T08:45:03Z</dcterms:created>
  <dcterms:modified xsi:type="dcterms:W3CDTF">2020-11-24T21:11:31Z</dcterms:modified>
</cp:coreProperties>
</file>