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78" r:id="rId5"/>
    <p:sldId id="279" r:id="rId6"/>
    <p:sldId id="258" r:id="rId7"/>
    <p:sldId id="268" r:id="rId8"/>
    <p:sldId id="277" r:id="rId9"/>
    <p:sldId id="272" r:id="rId10"/>
    <p:sldId id="280" r:id="rId11"/>
    <p:sldId id="269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189EFE-4D02-4EA7-A6DD-CA2FE73F556F}" type="datetimeFigureOut">
              <a:rPr lang="cs-CZ" smtClean="0"/>
              <a:pPr/>
              <a:t>24.11.2020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Otáčivý pohyb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5400" dirty="0" smtClean="0"/>
              <a:t>zákon </a:t>
            </a:r>
            <a:r>
              <a:rPr lang="cs-CZ" sz="5400" dirty="0"/>
              <a:t>zachování momentu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dirty="0" smtClean="0"/>
              <a:t>Zvýšením </a:t>
            </a:r>
            <a:r>
              <a:rPr lang="cs-CZ" dirty="0"/>
              <a:t>nebo snížením momentu setrvačnosti snížíte nebo zvýšíte úhlovou rychlost    </a:t>
            </a:r>
          </a:p>
          <a:p>
            <a:pPr lvl="1">
              <a:lnSpc>
                <a:spcPct val="90000"/>
              </a:lnSpc>
              <a:buNone/>
            </a:pPr>
            <a:r>
              <a:rPr lang="cs-CZ" dirty="0"/>
              <a:t>					J</a:t>
            </a:r>
            <a:r>
              <a:rPr lang="cs-CZ" baseline="-25000" dirty="0"/>
              <a:t>1*</a:t>
            </a:r>
            <a:r>
              <a:rPr lang="el-GR" dirty="0">
                <a:cs typeface="Arial" charset="0"/>
              </a:rPr>
              <a:t>ω</a:t>
            </a:r>
            <a:r>
              <a:rPr lang="cs-CZ" baseline="-25000" dirty="0">
                <a:cs typeface="Arial" charset="0"/>
              </a:rPr>
              <a:t>1</a:t>
            </a:r>
            <a:r>
              <a:rPr lang="cs-CZ" dirty="0">
                <a:cs typeface="Arial" charset="0"/>
              </a:rPr>
              <a:t> = </a:t>
            </a:r>
            <a:r>
              <a:rPr lang="cs-CZ" dirty="0"/>
              <a:t>J</a:t>
            </a:r>
            <a:r>
              <a:rPr lang="cs-CZ" baseline="-25000" dirty="0"/>
              <a:t>2*</a:t>
            </a:r>
            <a:r>
              <a:rPr lang="el-GR" dirty="0">
                <a:cs typeface="Arial" charset="0"/>
              </a:rPr>
              <a:t>ω</a:t>
            </a:r>
            <a:r>
              <a:rPr lang="cs-CZ" baseline="-25000" dirty="0">
                <a:cs typeface="Arial" charset="0"/>
              </a:rPr>
              <a:t>2</a:t>
            </a:r>
            <a:r>
              <a:rPr lang="cs-CZ" dirty="0">
                <a:cs typeface="Arial" charset="0"/>
              </a:rPr>
              <a:t> </a:t>
            </a:r>
            <a:endParaRPr lang="el-GR" dirty="0">
              <a:cs typeface="Arial" charset="0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603" y="3573016"/>
            <a:ext cx="5102794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5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Při nulovém počátečním momentu hybnosti: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+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  <a:r>
              <a:rPr lang="cs-CZ" dirty="0" smtClean="0">
                <a:cs typeface="Arial" charset="0"/>
              </a:rPr>
              <a:t> = 0</a:t>
            </a:r>
          </a:p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= -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</a:p>
          <a:p>
            <a:r>
              <a:rPr lang="cs-CZ" dirty="0" smtClean="0">
                <a:cs typeface="Arial" charset="0"/>
              </a:rPr>
              <a:t>Točivý moment jednoho segmentu části těla je vyrovnáván točivým momentem druhé části těla</a:t>
            </a:r>
          </a:p>
          <a:p>
            <a:r>
              <a:rPr lang="cs-CZ" dirty="0" smtClean="0">
                <a:cs typeface="Arial" charset="0"/>
              </a:rPr>
              <a:t>(ve výskoku nápřah – zanožení, </a:t>
            </a:r>
            <a:r>
              <a:rPr lang="cs-CZ" smtClean="0">
                <a:cs typeface="Arial" charset="0"/>
              </a:rPr>
              <a:t>předpažení – přednožení)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Rovnováha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Rovnovážné polohy, stabilita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Rovnováha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Statická – v klidu</a:t>
            </a:r>
          </a:p>
          <a:p>
            <a:pPr lvl="1"/>
            <a:r>
              <a:rPr lang="cs-CZ" dirty="0" smtClean="0"/>
              <a:t>podmínky </a:t>
            </a:r>
          </a:p>
          <a:p>
            <a:pPr lvl="2"/>
            <a:r>
              <a:rPr lang="cs-CZ" dirty="0" smtClean="0"/>
              <a:t>Výslednice všech sil působících na těleso je nulová</a:t>
            </a:r>
          </a:p>
          <a:p>
            <a:pPr lvl="2"/>
            <a:r>
              <a:rPr lang="cs-CZ" dirty="0" smtClean="0"/>
              <a:t>Výsledný moment sil vzhledem k libovolné ose je nulový</a:t>
            </a:r>
          </a:p>
          <a:p>
            <a:r>
              <a:rPr lang="cs-CZ" dirty="0" smtClean="0"/>
              <a:t>Dynamická – v pohybu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Rovnovážné polohy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Stabilní – po vychýlení se těleso do polohy vrátí</a:t>
            </a:r>
          </a:p>
          <a:p>
            <a:r>
              <a:rPr lang="cs-CZ" dirty="0" smtClean="0"/>
              <a:t>Labilní – po vychýlení se těleso nevrací zpět, pokračuje</a:t>
            </a:r>
          </a:p>
          <a:p>
            <a:r>
              <a:rPr lang="cs-CZ" dirty="0" smtClean="0"/>
              <a:t>Indiferentní – po vychýlení těleso zůstává v </a:t>
            </a:r>
            <a:r>
              <a:rPr lang="cs-CZ" smtClean="0"/>
              <a:t>nové poloze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Dynamická rovnováha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Pohyb – na sebe navazující </a:t>
            </a:r>
            <a:r>
              <a:rPr lang="cs-CZ" dirty="0" err="1" smtClean="0"/>
              <a:t>mikrofáze</a:t>
            </a:r>
            <a:r>
              <a:rPr lang="cs-CZ" dirty="0" smtClean="0"/>
              <a:t> – přecházení z jedné dynamické rovnováhy do další</a:t>
            </a:r>
          </a:p>
          <a:p>
            <a:r>
              <a:rPr lang="cs-CZ" dirty="0" smtClean="0"/>
              <a:t>Vyjadřuje se pomocí D´</a:t>
            </a:r>
            <a:r>
              <a:rPr lang="cs-CZ" dirty="0" err="1" smtClean="0"/>
              <a:t>Alembertova</a:t>
            </a:r>
            <a:r>
              <a:rPr lang="cs-CZ" dirty="0" smtClean="0"/>
              <a:t> principu</a:t>
            </a:r>
          </a:p>
          <a:p>
            <a:r>
              <a:rPr lang="cs-CZ" dirty="0" smtClean="0"/>
              <a:t>Součet všech sil působících na těleso včetně setrvačné (D´</a:t>
            </a:r>
            <a:r>
              <a:rPr lang="cs-CZ" dirty="0" err="1" smtClean="0"/>
              <a:t>Alembertovy</a:t>
            </a:r>
            <a:r>
              <a:rPr lang="cs-CZ" dirty="0" smtClean="0"/>
              <a:t>) je roven nule</a:t>
            </a:r>
          </a:p>
          <a:p>
            <a:pPr algn="ctr"/>
            <a:r>
              <a:rPr lang="cs-CZ" dirty="0" smtClean="0"/>
              <a:t>F1+F2+F3+….+</a:t>
            </a:r>
            <a:r>
              <a:rPr lang="cs-CZ" dirty="0" err="1" smtClean="0"/>
              <a:t>Fs</a:t>
            </a:r>
            <a:r>
              <a:rPr lang="cs-CZ" dirty="0" smtClean="0"/>
              <a:t> = 0</a:t>
            </a:r>
          </a:p>
          <a:p>
            <a:r>
              <a:rPr lang="cs-CZ" dirty="0" smtClean="0"/>
              <a:t>(jde o jiný případ zapsání pohybové rovnice – dle Newtona: F1+F2+F3+…= m.a)</a:t>
            </a:r>
          </a:p>
          <a:p>
            <a:r>
              <a:rPr lang="cs-CZ" dirty="0" smtClean="0"/>
              <a:t>Setrvačná síla působí proti směru zrychlení pohybu – podle toho je u ní kladné nebo záporné znaménko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"/>
            <a:ext cx="8229600" cy="1143000"/>
          </a:xfrm>
        </p:spPr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304256"/>
          </a:xfrm>
        </p:spPr>
        <p:txBody>
          <a:bodyPr/>
          <a:lstStyle/>
          <a:p>
            <a:r>
              <a:rPr lang="cs-CZ" dirty="0" smtClean="0"/>
              <a:t>Těleso pevně spojeno se středem otáčení</a:t>
            </a:r>
          </a:p>
          <a:p>
            <a:endParaRPr lang="cs-CZ" dirty="0" smtClean="0"/>
          </a:p>
          <a:p>
            <a:r>
              <a:rPr lang="cs-CZ" dirty="0" smtClean="0"/>
              <a:t>Silové působení mimo pevnou osu otáčení</a:t>
            </a:r>
          </a:p>
          <a:p>
            <a:pPr lvl="1"/>
            <a:r>
              <a:rPr lang="cs-CZ" dirty="0" smtClean="0"/>
              <a:t>I u volných (letících) těles rotujících kolem osy procházející těžištěm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645024"/>
            <a:ext cx="1944216" cy="292163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3501008"/>
            <a:ext cx="2736304" cy="277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228600"/>
            <a:ext cx="7824788" cy="835311"/>
          </a:xfrm>
        </p:spPr>
        <p:txBody>
          <a:bodyPr/>
          <a:lstStyle/>
          <a:p>
            <a:pPr algn="ctr" eaLnBrk="1" hangingPunct="1"/>
            <a:r>
              <a:rPr lang="cs-CZ" sz="3600" dirty="0" smtClean="0"/>
              <a:t>Vznik otáčivého pohybu</a:t>
            </a:r>
            <a:endParaRPr lang="en-US" sz="3600" dirty="0" smtClean="0"/>
          </a:p>
        </p:txBody>
      </p:sp>
      <p:graphicFrame>
        <p:nvGraphicFramePr>
          <p:cNvPr id="10242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02616301"/>
              </p:ext>
            </p:extLst>
          </p:nvPr>
        </p:nvGraphicFramePr>
        <p:xfrm>
          <a:off x="5257800" y="1863948"/>
          <a:ext cx="27686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Image" r:id="rId3" imgW="2768254" imgH="1536508" progId="">
                  <p:embed/>
                </p:oleObj>
              </mc:Choice>
              <mc:Fallback>
                <p:oleObj name="Image" r:id="rId3" imgW="2768254" imgH="1536508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863948"/>
                        <a:ext cx="2768600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85800" y="1676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14400" y="1524000"/>
            <a:ext cx="3733800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Moment síly </a:t>
            </a:r>
            <a:r>
              <a:rPr lang="cs-CZ" sz="2400" b="1" dirty="0"/>
              <a:t>M </a:t>
            </a:r>
            <a:r>
              <a:rPr lang="cs-CZ" sz="2400" dirty="0"/>
              <a:t>uvádí tělesa do rotačního pohybu.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cs-CZ" sz="2400" dirty="0"/>
              <a:t>Moment síly je výsledkem síly působící na určitém rameni síly.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M = </a:t>
            </a:r>
            <a:r>
              <a:rPr lang="cs-CZ" sz="2400" dirty="0" smtClean="0"/>
              <a:t>F*d</a:t>
            </a:r>
            <a:endParaRPr lang="cs-CZ" sz="2400" dirty="0"/>
          </a:p>
          <a:p>
            <a:pPr>
              <a:spcBef>
                <a:spcPct val="50000"/>
              </a:spcBef>
            </a:pPr>
            <a:r>
              <a:rPr lang="cs-CZ" sz="2400" dirty="0"/>
              <a:t>Vektorová veličina, vektor leží v ose </a:t>
            </a:r>
            <a:r>
              <a:rPr lang="cs-CZ" sz="2400" dirty="0" smtClean="0"/>
              <a:t>otáčení – pravidlo pravé ruky</a:t>
            </a:r>
          </a:p>
          <a:p>
            <a:pPr>
              <a:spcBef>
                <a:spcPct val="50000"/>
              </a:spcBef>
            </a:pPr>
            <a:r>
              <a:rPr lang="cs-CZ" sz="2400" dirty="0" smtClean="0"/>
              <a:t>Využití vychýlení těla </a:t>
            </a:r>
            <a:r>
              <a:rPr lang="cs-CZ" sz="2400" smtClean="0"/>
              <a:t>při odrazu </a:t>
            </a:r>
            <a:r>
              <a:rPr lang="cs-CZ" sz="2400" dirty="0" smtClean="0"/>
              <a:t>- rotace</a:t>
            </a:r>
            <a:endParaRPr lang="cs-CZ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</a:pPr>
            <a:endParaRPr lang="en-US" sz="10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9200" y="4200685"/>
            <a:ext cx="3685714" cy="2552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60648"/>
            <a:ext cx="4184936" cy="345638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2516" t="18476" r="3137" b="7620"/>
          <a:stretch/>
        </p:blipFill>
        <p:spPr>
          <a:xfrm>
            <a:off x="3563888" y="3424452"/>
            <a:ext cx="540060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01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764704"/>
            <a:ext cx="2232248" cy="337362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908720"/>
            <a:ext cx="2446654" cy="302433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4152569"/>
            <a:ext cx="4867434" cy="192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43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Momentová 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83691"/>
            <a:ext cx="8229600" cy="4389120"/>
          </a:xfrm>
        </p:spPr>
        <p:txBody>
          <a:bodyPr/>
          <a:lstStyle/>
          <a:p>
            <a:r>
              <a:rPr lang="cs-CZ" dirty="0" smtClean="0"/>
              <a:t> Otáčivý účinek sil působících na tuhé těleso se navzájem ruší, je-li vektorový součet momentů všech sil vzhledem k dané ose nulový</a:t>
            </a:r>
          </a:p>
          <a:p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01008"/>
            <a:ext cx="3197324" cy="87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43000"/>
          </a:xfrm>
        </p:spPr>
        <p:txBody>
          <a:bodyPr/>
          <a:lstStyle/>
          <a:p>
            <a:r>
              <a:rPr lang="cs-CZ" dirty="0" smtClean="0"/>
              <a:t>Parametry otáčivého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cs-CZ" sz="2400" baseline="30000" dirty="0" smtClean="0"/>
              <a:t>J - </a:t>
            </a:r>
            <a:r>
              <a:rPr lang="cs-CZ" sz="2400" b="1" dirty="0" smtClean="0"/>
              <a:t>Moment setrvačnosti </a:t>
            </a:r>
            <a:r>
              <a:rPr lang="cs-CZ" sz="2400" dirty="0" smtClean="0"/>
              <a:t>vyjadřuje míru setrvačnosti tělesa při rotačním pohybu. Záleží na rozložení hmoty v tělese kolem osy otáčení. Pro každou osu může být moment setrvačnosti tělesa jiný (platí </a:t>
            </a:r>
            <a:r>
              <a:rPr lang="cs-CZ" sz="2400" b="1" dirty="0" smtClean="0"/>
              <a:t>Steinerova věta </a:t>
            </a:r>
            <a:r>
              <a:rPr lang="cs-CZ" sz="2400" dirty="0" smtClean="0"/>
              <a:t>J=J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+m.d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, kde J</a:t>
            </a:r>
            <a:r>
              <a:rPr lang="cs-CZ" sz="2400" baseline="-25000" dirty="0" smtClean="0"/>
              <a:t>0 </a:t>
            </a:r>
            <a:r>
              <a:rPr lang="cs-CZ" sz="2400" dirty="0" smtClean="0"/>
              <a:t>je moment setrvačnosti tělesa okolo osy procházející jejím těžištěm, d je vzdálenost osy otáčení od rovnoběžné osy procházející těžištěm )</a:t>
            </a:r>
            <a:endParaRPr lang="en-US" sz="2400" dirty="0" smtClean="0"/>
          </a:p>
          <a:p>
            <a:pPr>
              <a:spcBef>
                <a:spcPct val="50000"/>
              </a:spcBef>
            </a:pPr>
            <a:r>
              <a:rPr lang="cs-CZ" sz="2400" dirty="0" smtClean="0"/>
              <a:t>Body (části) tělesa s větší hmotností a umístěné dál od osy</a:t>
            </a:r>
            <a:r>
              <a:rPr lang="cs-CZ" sz="2400" i="1" dirty="0" smtClean="0"/>
              <a:t> </a:t>
            </a:r>
            <a:r>
              <a:rPr lang="cs-CZ" sz="2400" dirty="0" smtClean="0"/>
              <a:t>mají větší moment setrvačnosti. </a:t>
            </a:r>
          </a:p>
          <a:p>
            <a:pPr algn="ctr">
              <a:spcBef>
                <a:spcPct val="50000"/>
              </a:spcBef>
            </a:pPr>
            <a:r>
              <a:rPr lang="cs-CZ" sz="2800" i="1" dirty="0" smtClean="0"/>
              <a:t>J</a:t>
            </a:r>
            <a:r>
              <a:rPr lang="cs-CZ" sz="2800" dirty="0" smtClean="0"/>
              <a:t> = m.</a:t>
            </a:r>
            <a:r>
              <a:rPr lang="cs-CZ" sz="2800" i="1" dirty="0" smtClean="0"/>
              <a:t>r</a:t>
            </a:r>
            <a:r>
              <a:rPr lang="cs-CZ" sz="2800" baseline="30000" dirty="0" smtClean="0"/>
              <a:t>2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+mj-lt"/>
              </a:rPr>
              <a:t>Celkový moment setrvačnosti tělesa</a:t>
            </a:r>
            <a:r>
              <a:rPr lang="cs-CZ" dirty="0" smtClean="0">
                <a:latin typeface="+mj-lt"/>
              </a:rPr>
              <a:t> je součtem momentů setrvačností všech bodů tělesa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6923088" cy="941388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Moment setrvačnosti těla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 l="14766" t="32402" r="13763" b="15562"/>
          <a:stretch>
            <a:fillRect/>
          </a:stretch>
        </p:blipFill>
        <p:spPr bwMode="auto">
          <a:xfrm>
            <a:off x="250825" y="1412875"/>
            <a:ext cx="87137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6368" y="692696"/>
            <a:ext cx="8229600" cy="608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dirty="0" smtClean="0"/>
              <a:t>Moment hybnosti (točivost)</a:t>
            </a:r>
            <a:endParaRPr lang="en-US" sz="3600" dirty="0" smtClean="0"/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719237" y="1300808"/>
            <a:ext cx="4497613" cy="148012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(p = m*v)</a:t>
            </a: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↓↓</a:t>
            </a: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L </a:t>
            </a:r>
            <a:r>
              <a:rPr lang="cs-CZ" sz="2800" dirty="0" smtClean="0"/>
              <a:t>= J*</a:t>
            </a:r>
            <a:r>
              <a:rPr lang="el-GR" sz="2800" dirty="0" smtClean="0">
                <a:cs typeface="Arial" charset="0"/>
              </a:rPr>
              <a:t>ω</a:t>
            </a:r>
            <a:endParaRPr lang="cs-CZ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83968" y="32849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03040" y="3088925"/>
            <a:ext cx="864096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 smtClean="0"/>
              <a:t>2</a:t>
            </a:r>
            <a:r>
              <a:rPr lang="cs-CZ" sz="2200" b="1" dirty="0"/>
              <a:t>. Impulsová věta:</a:t>
            </a:r>
          </a:p>
          <a:p>
            <a:r>
              <a:rPr lang="cs-CZ" sz="2200" i="1" dirty="0"/>
              <a:t>Časová změna momentu hybnosti tělesa je rovna výslednému momentu síly působící na těleso</a:t>
            </a:r>
            <a:r>
              <a:rPr lang="cs-CZ" sz="2200" i="1" dirty="0" smtClean="0"/>
              <a:t>.</a:t>
            </a:r>
          </a:p>
          <a:p>
            <a:pPr algn="ctr"/>
            <a:r>
              <a:rPr lang="cs-CZ" sz="2800" i="1" dirty="0" smtClean="0"/>
              <a:t>(Ft = </a:t>
            </a:r>
            <a:r>
              <a:rPr lang="cs-CZ" sz="2800" i="1" dirty="0" err="1" smtClean="0"/>
              <a:t>mv</a:t>
            </a:r>
            <a:r>
              <a:rPr lang="cs-CZ" sz="2800" i="1" dirty="0" smtClean="0"/>
              <a:t>)</a:t>
            </a:r>
          </a:p>
          <a:p>
            <a:pPr algn="ctr"/>
            <a:r>
              <a:rPr lang="cs-CZ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↓↓</a:t>
            </a:r>
          </a:p>
          <a:p>
            <a:pPr algn="ctr"/>
            <a:r>
              <a:rPr lang="cs-CZ" sz="28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cs-CZ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=J</a:t>
            </a:r>
            <a:r>
              <a:rPr lang="el-GR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cs-CZ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1147</TotalTime>
  <Words>445</Words>
  <Application>Microsoft Office PowerPoint</Application>
  <PresentationFormat>Předvádění na obrazovce (4:3)</PresentationFormat>
  <Paragraphs>59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Tok</vt:lpstr>
      <vt:lpstr>Image</vt:lpstr>
      <vt:lpstr>Otáčivý pohyb</vt:lpstr>
      <vt:lpstr>Podmínky</vt:lpstr>
      <vt:lpstr>Vznik otáčivého pohybu</vt:lpstr>
      <vt:lpstr>Prezentace aplikace PowerPoint</vt:lpstr>
      <vt:lpstr>Prezentace aplikace PowerPoint</vt:lpstr>
      <vt:lpstr>Momentová věta</vt:lpstr>
      <vt:lpstr>Parametry otáčivého pohybu</vt:lpstr>
      <vt:lpstr>Moment setrvačnosti těla</vt:lpstr>
      <vt:lpstr>Moment hybnosti (točivost)</vt:lpstr>
      <vt:lpstr>zákon zachování momentu hybnosti</vt:lpstr>
      <vt:lpstr>Při nulovém počátečním momentu hybnosti:</vt:lpstr>
      <vt:lpstr>Rovnováha</vt:lpstr>
      <vt:lpstr>Rovnováha</vt:lpstr>
      <vt:lpstr>Rovnovážné polohy</vt:lpstr>
      <vt:lpstr>Dynamická rovnováha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Otáčivý pohyb</dc:title>
  <dc:creator>k</dc:creator>
  <cp:lastModifiedBy>Miriam Kalichová</cp:lastModifiedBy>
  <cp:revision>24</cp:revision>
  <dcterms:created xsi:type="dcterms:W3CDTF">2012-10-29T20:20:58Z</dcterms:created>
  <dcterms:modified xsi:type="dcterms:W3CDTF">2020-11-24T21:22:34Z</dcterms:modified>
</cp:coreProperties>
</file>