
<file path=[Content_Types].xml><?xml version="1.0" encoding="utf-8"?>
<Types xmlns="http://schemas.openxmlformats.org/package/2006/content-types">
  <Default Extension="png" ContentType="image/png"/>
  <Default Extension="web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7" r:id="rId11"/>
    <p:sldId id="268" r:id="rId12"/>
    <p:sldId id="270" r:id="rId13"/>
    <p:sldId id="265" r:id="rId14"/>
    <p:sldId id="266" r:id="rId15"/>
    <p:sldId id="271" r:id="rId16"/>
    <p:sldId id="269" r:id="rId1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7" autoAdjust="0"/>
    <p:restoredTop sz="58129" autoAdjust="0"/>
  </p:normalViewPr>
  <p:slideViewPr>
    <p:cSldViewPr snapToGrid="0">
      <p:cViewPr varScale="1">
        <p:scale>
          <a:sx n="51" d="100"/>
          <a:sy n="51" d="100"/>
        </p:scale>
        <p:origin x="1416" y="60"/>
      </p:cViewPr>
      <p:guideLst/>
    </p:cSldViewPr>
  </p:slideViewPr>
  <p:notesTextViewPr>
    <p:cViewPr>
      <p:scale>
        <a:sx n="1" d="1"/>
        <a:sy n="1" d="1"/>
      </p:scale>
      <p:origin x="0" y="-137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EC5DA3-D9F8-4A38-99BA-4EF77FED622B}" type="datetimeFigureOut">
              <a:rPr lang="cs-CZ" smtClean="0"/>
              <a:t>08.10.2021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53F12-7C94-40FA-B46C-098B47326DD5}" type="slidenum">
              <a:rPr lang="cs-CZ" smtClean="0"/>
              <a:t>‹#›</a:t>
            </a:fld>
            <a:endParaRPr lang="cs-CZ"/>
          </a:p>
        </p:txBody>
      </p:sp>
    </p:spTree>
    <p:extLst>
      <p:ext uri="{BB962C8B-B14F-4D97-AF65-F5344CB8AC3E}">
        <p14:creationId xmlns:p14="http://schemas.microsoft.com/office/powerpoint/2010/main" val="276847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400" b="1" dirty="0"/>
              <a:t>Jiná stavba těla  </a:t>
            </a:r>
            <a:r>
              <a:rPr lang="cs-CZ" sz="1400" dirty="0"/>
              <a:t>- děti mají jiné struktury kostí a  jejich klouby mají chrupavčité struktury. KOSTNATĚNÍ – OSYFIKACE KONČÍ U ŽEN KOLEM 18 ROKUU MUŽŮ O TROCHU POZDĚJI. Je dokončena osifikací lebečních švů – kolem 40 let. Využívá se např. v archeologii – dle stupně osifikace jsme schopni určit věk jedince.  Než jsou kosti zásadně osifikovány – nedoporučuje se zatížení s pomocí břemen.</a:t>
            </a:r>
          </a:p>
          <a:p>
            <a:endParaRPr lang="cs-CZ" sz="1400" dirty="0"/>
          </a:p>
          <a:p>
            <a:r>
              <a:rPr lang="cs-CZ" sz="1400" b="1" dirty="0"/>
              <a:t>Vývoj svalstva </a:t>
            </a:r>
            <a:r>
              <a:rPr lang="cs-CZ" sz="1400" dirty="0"/>
              <a:t>– můžeme sledovat např. na podílu svalstva na hmotnosti těla</a:t>
            </a:r>
          </a:p>
          <a:p>
            <a:pPr marL="285750" indent="-285750">
              <a:buFont typeface="Arial" panose="020B0604020202020204" pitchFamily="34" charset="0"/>
              <a:buChar char="•"/>
            </a:pPr>
            <a:r>
              <a:rPr lang="cs-CZ" sz="1400" dirty="0"/>
              <a:t>20% novorozenec</a:t>
            </a:r>
          </a:p>
          <a:p>
            <a:pPr marL="285750" indent="-285750">
              <a:buFont typeface="Arial" panose="020B0604020202020204" pitchFamily="34" charset="0"/>
              <a:buChar char="•"/>
            </a:pPr>
            <a:r>
              <a:rPr lang="cs-CZ" sz="1400" dirty="0"/>
              <a:t>33% puberta</a:t>
            </a:r>
          </a:p>
          <a:p>
            <a:pPr marL="285750" indent="-285750">
              <a:buFont typeface="Arial" panose="020B0604020202020204" pitchFamily="34" charset="0"/>
              <a:buChar char="•"/>
            </a:pPr>
            <a:r>
              <a:rPr lang="cs-CZ" sz="1400" dirty="0"/>
              <a:t>40% dospělost</a:t>
            </a:r>
          </a:p>
          <a:p>
            <a:pPr marL="285750" indent="-285750">
              <a:buFont typeface="Arial" panose="020B0604020202020204" pitchFamily="34" charset="0"/>
              <a:buChar char="•"/>
            </a:pPr>
            <a:endParaRPr lang="cs-CZ" sz="1400" dirty="0"/>
          </a:p>
          <a:p>
            <a:pPr marL="0" indent="0">
              <a:buFont typeface="Arial" panose="020B0604020202020204" pitchFamily="34" charset="0"/>
              <a:buNone/>
            </a:pPr>
            <a:r>
              <a:rPr lang="cs-CZ" sz="1400" dirty="0"/>
              <a:t>Vazy a kloubní spojení – zpevňují se po ukončení vývoje svalů. Proto z předčasného zatěžování (posilování s činkami) mohou nastat problémy s růstem. Neúměrně vyvinuté svalstvo pak působí jako pružiny a brzdí vývoj kostí. </a:t>
            </a:r>
          </a:p>
          <a:p>
            <a:pPr marL="0" indent="0">
              <a:buFont typeface="Arial" panose="020B0604020202020204" pitchFamily="34" charset="0"/>
              <a:buNone/>
            </a:pPr>
            <a:r>
              <a:rPr lang="cs-CZ" sz="1400" dirty="0"/>
              <a:t>SOMATOTROPIN – růstový hormon, který se hlavně uplatňuje u kostí</a:t>
            </a:r>
          </a:p>
          <a:p>
            <a:pPr marL="0" indent="0">
              <a:buFont typeface="Arial" panose="020B0604020202020204" pitchFamily="34" charset="0"/>
              <a:buNone/>
            </a:pPr>
            <a:r>
              <a:rPr lang="cs-CZ" sz="1400" dirty="0"/>
              <a:t>TESTOSTERON – 12 -13 rok ho začíná tělo rapidně produkovat</a:t>
            </a:r>
          </a:p>
          <a:p>
            <a:pPr marL="0" indent="0">
              <a:buFont typeface="Arial" panose="020B0604020202020204" pitchFamily="34" charset="0"/>
              <a:buNone/>
            </a:pPr>
            <a:endParaRPr lang="cs-CZ" sz="1400" dirty="0"/>
          </a:p>
          <a:p>
            <a:pPr marL="0" indent="0">
              <a:buFont typeface="Arial" panose="020B0604020202020204" pitchFamily="34" charset="0"/>
              <a:buNone/>
            </a:pPr>
            <a:r>
              <a:rPr lang="cs-CZ" sz="1400" dirty="0"/>
              <a:t>Vývoj Mozku  - jeho vývoj je poměrně brzy dokončen kolem 6 roku života, to znamená že CNS je dostatečně zralá pro učení a nahrává tomu značná plasticita nervového systému a pohyblivost nervových procesů  - schopnost rychle střídat podráždění a útlum. Proto jsou v </a:t>
            </a:r>
            <a:r>
              <a:rPr lang="cs-CZ" sz="1400" dirty="0" err="1"/>
              <a:t>dětsctví</a:t>
            </a:r>
            <a:r>
              <a:rPr lang="cs-CZ" sz="1400" dirty="0"/>
              <a:t> nejpříznivější podmínky pro trénink koordinace a rychlosti. </a:t>
            </a:r>
          </a:p>
          <a:p>
            <a:pPr marL="0" indent="0">
              <a:buFont typeface="Arial" panose="020B0604020202020204" pitchFamily="34" charset="0"/>
              <a:buNone/>
            </a:pPr>
            <a:r>
              <a:rPr lang="cs-CZ" sz="1400" b="1" dirty="0"/>
              <a:t>Ale pozor, děti nedokáží abstraktně myslet!!!</a:t>
            </a:r>
            <a:r>
              <a:rPr lang="cs-CZ" sz="1400" dirty="0"/>
              <a:t> – omezení v tréninku, zbytečně nevysvětlovat – spíše perfektní </a:t>
            </a:r>
            <a:r>
              <a:rPr lang="cs-CZ" sz="1400" dirty="0" err="1"/>
              <a:t>demostrace</a:t>
            </a:r>
            <a:r>
              <a:rPr lang="cs-CZ" sz="1400" dirty="0"/>
              <a:t>.   </a:t>
            </a:r>
          </a:p>
          <a:p>
            <a:pPr marL="0" indent="0">
              <a:buFont typeface="Arial" panose="020B0604020202020204" pitchFamily="34" charset="0"/>
              <a:buNone/>
            </a:pPr>
            <a:r>
              <a:rPr lang="cs-CZ" sz="1400" dirty="0"/>
              <a:t>  </a:t>
            </a:r>
          </a:p>
        </p:txBody>
      </p:sp>
      <p:sp>
        <p:nvSpPr>
          <p:cNvPr id="4" name="Zástupný symbol pro číslo snímku 3"/>
          <p:cNvSpPr>
            <a:spLocks noGrp="1"/>
          </p:cNvSpPr>
          <p:nvPr>
            <p:ph type="sldNum" sz="quarter" idx="5"/>
          </p:nvPr>
        </p:nvSpPr>
        <p:spPr/>
        <p:txBody>
          <a:bodyPr/>
          <a:lstStyle/>
          <a:p>
            <a:fld id="{81653F12-7C94-40FA-B46C-098B47326DD5}" type="slidenum">
              <a:rPr lang="cs-CZ" smtClean="0"/>
              <a:t>3</a:t>
            </a:fld>
            <a:endParaRPr lang="cs-CZ"/>
          </a:p>
        </p:txBody>
      </p:sp>
    </p:spTree>
    <p:extLst>
      <p:ext uri="{BB962C8B-B14F-4D97-AF65-F5344CB8AC3E}">
        <p14:creationId xmlns:p14="http://schemas.microsoft.com/office/powerpoint/2010/main" val="265683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intenzivní růst: 6-8 cm za rok</a:t>
            </a:r>
          </a:p>
          <a:p>
            <a:pPr marL="171450" indent="-171450">
              <a:buFont typeface="Arial" panose="020B0604020202020204" pitchFamily="34" charset="0"/>
              <a:buChar char="•"/>
            </a:pPr>
            <a:r>
              <a:rPr lang="cs-CZ" dirty="0"/>
              <a:t>vývoj a dozrávání různých orgánů těla: mezi trupem a končetinami nastávají příznivější pákové poměry končetin</a:t>
            </a:r>
          </a:p>
          <a:p>
            <a:pPr marL="171450" indent="-171450">
              <a:buFont typeface="Arial" panose="020B0604020202020204" pitchFamily="34" charset="0"/>
              <a:buChar char="•"/>
            </a:pPr>
            <a:r>
              <a:rPr lang="cs-CZ" dirty="0"/>
              <a:t>Mozek: plasticita nervového systému dává vniknout vytváření nových nervových struktur </a:t>
            </a:r>
          </a:p>
          <a:p>
            <a:endParaRPr lang="cs-CZ" dirty="0"/>
          </a:p>
        </p:txBody>
      </p:sp>
      <p:sp>
        <p:nvSpPr>
          <p:cNvPr id="4" name="Zástupný symbol pro číslo snímku 3"/>
          <p:cNvSpPr>
            <a:spLocks noGrp="1"/>
          </p:cNvSpPr>
          <p:nvPr>
            <p:ph type="sldNum" sz="quarter" idx="5"/>
          </p:nvPr>
        </p:nvSpPr>
        <p:spPr/>
        <p:txBody>
          <a:bodyPr/>
          <a:lstStyle/>
          <a:p>
            <a:fld id="{81653F12-7C94-40FA-B46C-098B47326DD5}" type="slidenum">
              <a:rPr lang="cs-CZ" smtClean="0"/>
              <a:t>5</a:t>
            </a:fld>
            <a:endParaRPr lang="cs-CZ"/>
          </a:p>
        </p:txBody>
      </p:sp>
    </p:spTree>
    <p:extLst>
      <p:ext uri="{BB962C8B-B14F-4D97-AF65-F5344CB8AC3E}">
        <p14:creationId xmlns:p14="http://schemas.microsoft.com/office/powerpoint/2010/main" val="4051938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solidFill>
                  <a:schemeClr val="tx2"/>
                </a:solidFill>
              </a:rPr>
              <a:t>Období pohybového neklidu </a:t>
            </a:r>
            <a:r>
              <a:rPr lang="cs-CZ" b="1" dirty="0"/>
              <a:t>(6-7 let) </a:t>
            </a:r>
            <a:r>
              <a:rPr lang="cs-CZ" b="0" dirty="0"/>
              <a:t>– kolik je dětem let, tak dlouho se vydrží soustředit, proto zařazovat mnoho her do tréninku. </a:t>
            </a:r>
          </a:p>
          <a:p>
            <a:endParaRPr lang="cs-CZ" b="0" dirty="0">
              <a:solidFill>
                <a:schemeClr val="tx2"/>
              </a:solidFill>
            </a:endParaRPr>
          </a:p>
          <a:p>
            <a:r>
              <a:rPr lang="cs-CZ" b="1" dirty="0">
                <a:solidFill>
                  <a:schemeClr val="tx2"/>
                </a:solidFill>
              </a:rPr>
              <a:t>Zlatý věk motoriky </a:t>
            </a:r>
            <a:r>
              <a:rPr lang="cs-CZ" b="1" dirty="0"/>
              <a:t>(8 až 10 let) </a:t>
            </a:r>
            <a:r>
              <a:rPr lang="cs-CZ" dirty="0"/>
              <a:t> - je charakteristický rychlým a snadným učením se nových pohybů. Někdy stačí dokonalá ukázka a děti jsou schopny udělat nový pohyb prakticky napoprvé. Zvyšuje se také jistota v provádění pohybů. Po dostatečném tréninku jsou děti schopné provádět i koordinačně náročná cvičení.    </a:t>
            </a:r>
          </a:p>
        </p:txBody>
      </p:sp>
      <p:sp>
        <p:nvSpPr>
          <p:cNvPr id="4" name="Zástupný symbol pro číslo snímku 3"/>
          <p:cNvSpPr>
            <a:spLocks noGrp="1"/>
          </p:cNvSpPr>
          <p:nvPr>
            <p:ph type="sldNum" sz="quarter" idx="5"/>
          </p:nvPr>
        </p:nvSpPr>
        <p:spPr/>
        <p:txBody>
          <a:bodyPr/>
          <a:lstStyle/>
          <a:p>
            <a:fld id="{81653F12-7C94-40FA-B46C-098B47326DD5}" type="slidenum">
              <a:rPr lang="cs-CZ" smtClean="0"/>
              <a:t>6</a:t>
            </a:fld>
            <a:endParaRPr lang="cs-CZ"/>
          </a:p>
        </p:txBody>
      </p:sp>
    </p:spTree>
    <p:extLst>
      <p:ext uri="{BB962C8B-B14F-4D97-AF65-F5344CB8AC3E}">
        <p14:creationId xmlns:p14="http://schemas.microsoft.com/office/powerpoint/2010/main" val="1557611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cs-CZ" b="1" dirty="0"/>
              <a:t>Kostní věk </a:t>
            </a:r>
            <a:r>
              <a:rPr lang="cs-CZ" dirty="0"/>
              <a:t>– stupeň osifikace kostí, rentgenové snímky zápěstních a záprstních kůstek u ruku.</a:t>
            </a:r>
          </a:p>
          <a:p>
            <a:pPr marL="171450" indent="-171450">
              <a:buFont typeface="Arial" panose="020B0604020202020204" pitchFamily="34" charset="0"/>
              <a:buChar char="•"/>
            </a:pPr>
            <a:r>
              <a:rPr lang="cs-CZ" b="1" dirty="0"/>
              <a:t>Zubní věk</a:t>
            </a:r>
            <a:r>
              <a:rPr lang="cs-CZ" dirty="0"/>
              <a:t> – prořezávání druhých zubů, jsou vytvořeny škály k identifikaci věku</a:t>
            </a:r>
          </a:p>
          <a:p>
            <a:pPr marL="171450" indent="-171450">
              <a:buFont typeface="Arial" panose="020B0604020202020204" pitchFamily="34" charset="0"/>
              <a:buChar char="•"/>
            </a:pPr>
            <a:r>
              <a:rPr lang="cs-CZ" b="1" dirty="0"/>
              <a:t>Pohlavní věk</a:t>
            </a:r>
            <a:r>
              <a:rPr lang="cs-CZ" dirty="0"/>
              <a:t>  - rozvoj sekundárních pohlavních znaků </a:t>
            </a:r>
          </a:p>
          <a:p>
            <a:endParaRPr lang="cs-CZ" dirty="0"/>
          </a:p>
        </p:txBody>
      </p:sp>
      <p:sp>
        <p:nvSpPr>
          <p:cNvPr id="4" name="Zástupný symbol pro číslo snímku 3"/>
          <p:cNvSpPr>
            <a:spLocks noGrp="1"/>
          </p:cNvSpPr>
          <p:nvPr>
            <p:ph type="sldNum" sz="quarter" idx="5"/>
          </p:nvPr>
        </p:nvSpPr>
        <p:spPr/>
        <p:txBody>
          <a:bodyPr/>
          <a:lstStyle/>
          <a:p>
            <a:fld id="{81653F12-7C94-40FA-B46C-098B47326DD5}" type="slidenum">
              <a:rPr lang="cs-CZ" smtClean="0"/>
              <a:t>8</a:t>
            </a:fld>
            <a:endParaRPr lang="cs-CZ"/>
          </a:p>
        </p:txBody>
      </p:sp>
    </p:spTree>
    <p:extLst>
      <p:ext uri="{BB962C8B-B14F-4D97-AF65-F5344CB8AC3E}">
        <p14:creationId xmlns:p14="http://schemas.microsoft.com/office/powerpoint/2010/main" val="513017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cs-CZ" b="1" dirty="0"/>
              <a:t>Senzitivní období</a:t>
            </a:r>
            <a:r>
              <a:rPr lang="cs-CZ" dirty="0"/>
              <a:t> – jsou období úseků ve vývoji dítěte vhodná pro rozvoj pohybových schopností a dovedností.</a:t>
            </a:r>
          </a:p>
          <a:p>
            <a:endParaRPr lang="cs-CZ" dirty="0"/>
          </a:p>
          <a:p>
            <a:r>
              <a:rPr lang="cs-CZ" dirty="0"/>
              <a:t>U dětí se v těchto etapách dosahuje nejvyšších přírůstků rozvoje dané schopnosti a nevyužití těchto období může vést k jejímu pomalému či nekvalitnímu projevování. Není příliš výhodné se orientovat kalendářním věkem, ale spíše se orientovat na reálný stupeň vývoje. </a:t>
            </a:r>
          </a:p>
          <a:p>
            <a:endParaRPr lang="cs-CZ" dirty="0"/>
          </a:p>
          <a:p>
            <a:pPr marL="171450" indent="-171450">
              <a:buFont typeface="Arial" panose="020B0604020202020204" pitchFamily="34" charset="0"/>
              <a:buChar char="•"/>
            </a:pPr>
            <a:r>
              <a:rPr lang="cs-CZ" b="1" dirty="0"/>
              <a:t>Koordinační schopnosti </a:t>
            </a:r>
            <a:r>
              <a:rPr lang="cs-CZ" b="0" dirty="0"/>
              <a:t>– trénink vychází z přirozeného vývoje CNS , vysoká plasticita, střídání vzruchů a útlumů 7-10-11 lety  </a:t>
            </a:r>
          </a:p>
          <a:p>
            <a:endParaRPr lang="cs-CZ" b="1" dirty="0"/>
          </a:p>
          <a:p>
            <a:endParaRPr lang="cs-CZ" b="1" dirty="0"/>
          </a:p>
          <a:p>
            <a:pPr marL="171450" indent="-171450">
              <a:buFont typeface="Arial" panose="020B0604020202020204" pitchFamily="34" charset="0"/>
              <a:buChar char="•"/>
            </a:pPr>
            <a:r>
              <a:rPr lang="cs-CZ" b="1" dirty="0"/>
              <a:t>Rychlostní schopnosti </a:t>
            </a:r>
            <a:r>
              <a:rPr lang="cs-CZ" dirty="0"/>
              <a:t>– rozvíjet co možná nejdříve od 7 – 14 let, pak až po pubertě – to souvisí s Testosteronem.</a:t>
            </a:r>
          </a:p>
          <a:p>
            <a:r>
              <a:rPr lang="cs-CZ" dirty="0"/>
              <a:t>   </a:t>
            </a:r>
          </a:p>
          <a:p>
            <a:r>
              <a:rPr lang="cs-CZ" dirty="0"/>
              <a:t>Soustředit se na:</a:t>
            </a:r>
          </a:p>
          <a:p>
            <a:pPr marL="171450" indent="-171450">
              <a:buFont typeface="Arial" panose="020B0604020202020204" pitchFamily="34" charset="0"/>
              <a:buChar char="•"/>
            </a:pPr>
            <a:r>
              <a:rPr lang="cs-CZ" dirty="0"/>
              <a:t>Frekvenci</a:t>
            </a:r>
          </a:p>
          <a:p>
            <a:pPr marL="171450" indent="-171450">
              <a:buFont typeface="Arial" panose="020B0604020202020204" pitchFamily="34" charset="0"/>
              <a:buChar char="•"/>
            </a:pPr>
            <a:r>
              <a:rPr lang="cs-CZ" dirty="0"/>
              <a:t>Akceleraci</a:t>
            </a:r>
          </a:p>
          <a:p>
            <a:pPr marL="171450" indent="-171450">
              <a:buFont typeface="Arial" panose="020B0604020202020204" pitchFamily="34" charset="0"/>
              <a:buChar char="•"/>
            </a:pPr>
            <a:r>
              <a:rPr lang="cs-CZ" dirty="0"/>
              <a:t>Maximální rychlost</a:t>
            </a:r>
          </a:p>
          <a:p>
            <a:pPr marL="171450" indent="-171450">
              <a:buFont typeface="Arial" panose="020B0604020202020204" pitchFamily="34" charset="0"/>
              <a:buChar char="•"/>
            </a:pPr>
            <a:r>
              <a:rPr lang="cs-CZ" dirty="0"/>
              <a:t>Zrychlení</a:t>
            </a:r>
          </a:p>
          <a:p>
            <a:pPr marL="0" indent="0">
              <a:buFont typeface="Arial" panose="020B0604020202020204" pitchFamily="34" charset="0"/>
              <a:buNone/>
            </a:pPr>
            <a:endParaRPr lang="cs-CZ" dirty="0"/>
          </a:p>
          <a:p>
            <a:pPr marL="171450" indent="-171450">
              <a:buFont typeface="Arial" panose="020B0604020202020204" pitchFamily="34" charset="0"/>
              <a:buChar char="•"/>
            </a:pPr>
            <a:r>
              <a:rPr lang="cs-CZ" b="1" dirty="0"/>
              <a:t>Silové schopnosti </a:t>
            </a:r>
            <a:r>
              <a:rPr lang="cs-CZ" dirty="0"/>
              <a:t>– mají 2 senzitivní období a mají je o něco později. Je to především dáno vtahem k produkci pohlavních a růstových hormonů. Úroveň maximální síly je ne jenom závislá na tréninkovém procesu, ale také na produkci hormonů. Velkých výsledků se dosahuje v tréninku u chlapců kolem 13 – 15 roku a pak až na prahu dospělosti – vlivem klasického silového tréninku v posilovně.</a:t>
            </a:r>
          </a:p>
          <a:p>
            <a:pPr marL="0" indent="0">
              <a:buFont typeface="Arial" panose="020B0604020202020204" pitchFamily="34" charset="0"/>
              <a:buNone/>
            </a:pPr>
            <a:endParaRPr lang="cs-CZ" dirty="0"/>
          </a:p>
          <a:p>
            <a:pPr marL="171450" indent="-171450">
              <a:buFont typeface="Arial" panose="020B0604020202020204" pitchFamily="34" charset="0"/>
              <a:buChar char="•"/>
            </a:pPr>
            <a:r>
              <a:rPr lang="cs-CZ" b="1" dirty="0"/>
              <a:t>Kloubní pohyblivost</a:t>
            </a:r>
            <a:r>
              <a:rPr lang="cs-CZ" dirty="0"/>
              <a:t> – důležitá v šermu střeh, výpad, plynulost a energetičnost pohybů) K jejímu největšímu rozvoji dochází zhruba kolem (8)9 – 13 roku. S nástupem puberty a akcelerace růstu klesá schopnost rozvoje pohyblivosti. </a:t>
            </a:r>
          </a:p>
          <a:p>
            <a:pPr marL="0" indent="0">
              <a:buFont typeface="Arial" panose="020B0604020202020204" pitchFamily="34" charset="0"/>
              <a:buNone/>
            </a:pPr>
            <a:endParaRPr lang="cs-CZ" dirty="0"/>
          </a:p>
          <a:p>
            <a:pPr marL="171450" indent="-171450">
              <a:buFont typeface="Arial" panose="020B0604020202020204" pitchFamily="34" charset="0"/>
              <a:buChar char="•"/>
            </a:pPr>
            <a:r>
              <a:rPr lang="cs-CZ" b="1" dirty="0"/>
              <a:t>Vytrvalostní schopnosti </a:t>
            </a:r>
            <a:r>
              <a:rPr lang="cs-CZ" dirty="0"/>
              <a:t>– jsou jedny z nejlépe </a:t>
            </a:r>
            <a:r>
              <a:rPr lang="cs-CZ" dirty="0" err="1"/>
              <a:t>trénovatelných</a:t>
            </a:r>
            <a:r>
              <a:rPr lang="cs-CZ" dirty="0"/>
              <a:t> schopností. Dají se rozvíjet téměř v každém věku a souvisí s obecnou fyzickou zdatností, </a:t>
            </a:r>
            <a:r>
              <a:rPr lang="cs-CZ" b="1" dirty="0"/>
              <a:t>ale</a:t>
            </a:r>
            <a:r>
              <a:rPr lang="cs-CZ" dirty="0"/>
              <a:t> vytrvalostní schopnosti souvisí s transportní kapacitou srdečního oběhu a schopností přenosu kyslíku do krve a ty nejsou u dětí fyziologicky tak účinné jako adolescentů nebo dospělých. Proto záleží jakou vytrvalost chceme rozvíjet, jestli aerobní či anaerobní. </a:t>
            </a:r>
          </a:p>
          <a:p>
            <a:endParaRPr lang="cs-CZ" dirty="0"/>
          </a:p>
          <a:p>
            <a:endParaRPr lang="cs-CZ" dirty="0"/>
          </a:p>
        </p:txBody>
      </p:sp>
      <p:sp>
        <p:nvSpPr>
          <p:cNvPr id="4" name="Zástupný symbol pro číslo snímku 3"/>
          <p:cNvSpPr>
            <a:spLocks noGrp="1"/>
          </p:cNvSpPr>
          <p:nvPr>
            <p:ph type="sldNum" sz="quarter" idx="5"/>
          </p:nvPr>
        </p:nvSpPr>
        <p:spPr/>
        <p:txBody>
          <a:bodyPr/>
          <a:lstStyle/>
          <a:p>
            <a:fld id="{81653F12-7C94-40FA-B46C-098B47326DD5}" type="slidenum">
              <a:rPr lang="cs-CZ" smtClean="0"/>
              <a:t>9</a:t>
            </a:fld>
            <a:endParaRPr lang="cs-CZ"/>
          </a:p>
        </p:txBody>
      </p:sp>
    </p:spTree>
    <p:extLst>
      <p:ext uri="{BB962C8B-B14F-4D97-AF65-F5344CB8AC3E}">
        <p14:creationId xmlns:p14="http://schemas.microsoft.com/office/powerpoint/2010/main" val="634833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1" dirty="0"/>
              <a:t>V čem spočívá hlavní rozdíl mezi koncepcí tréninku přiměřeného věku – trénink se přizpůsobuje dětem zatím co v </a:t>
            </a:r>
            <a:r>
              <a:rPr lang="cs-CZ" dirty="0"/>
              <a:t>koncepci brzké specializace se děti přizpůsobují tréninku.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koncepce tréninku přiměřeného věku – si klade za cíl vtvořit co možná nejlepší předpoklady pro pozdější rozvoj. Jeho podstatou je vytvoření co nejširší zásobárny pohyb. Ta má význam nejen pro činnost centrální nervové soustavy při tvorbě nových spojů, ale také při získávání pohybových zkušeností.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dirty="0"/>
              <a:t>Soustředit se 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b="1" dirty="0"/>
              <a:t>Všeobecnou přípravu </a:t>
            </a:r>
            <a:r>
              <a:rPr lang="cs-CZ" dirty="0"/>
              <a:t>(cvičení, která přímo nesouvisí s obsahem specializace, pokud tedy šermujeme pro nás to bude například běh na lyžích, plavání, cyklistika a podobně.)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b="1" dirty="0"/>
              <a:t>Všestrannou přípravu </a:t>
            </a:r>
            <a:r>
              <a:rPr lang="cs-CZ" dirty="0"/>
              <a:t>(široké spektrum pohybových činností – věnovat se všem pohybovým schopnostem, ty jsou pak jakým si odrazovým můstkem pro pozdější výkonnost.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b="1" dirty="0"/>
              <a:t>Raná specializace: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b="1" dirty="0"/>
              <a:t>- </a:t>
            </a:r>
            <a:r>
              <a:rPr lang="cs-CZ" b="1" dirty="0" err="1"/>
              <a:t>delibarate</a:t>
            </a:r>
            <a:r>
              <a:rPr lang="cs-CZ" b="1" dirty="0"/>
              <a:t> </a:t>
            </a:r>
            <a:r>
              <a:rPr lang="cs-CZ" b="1" dirty="0" err="1"/>
              <a:t>practice</a:t>
            </a:r>
            <a:r>
              <a:rPr lang="cs-CZ" b="1" dirty="0"/>
              <a:t> </a:t>
            </a:r>
            <a:r>
              <a:rPr lang="cs-CZ" dirty="0" err="1"/>
              <a:t>Drilové</a:t>
            </a:r>
            <a:r>
              <a:rPr lang="cs-CZ" dirty="0"/>
              <a:t> cvičení bez prožitku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b="1" dirty="0"/>
              <a:t>-  </a:t>
            </a:r>
            <a:r>
              <a:rPr lang="cs-CZ" b="1" dirty="0" err="1"/>
              <a:t>pravdlo</a:t>
            </a:r>
            <a:r>
              <a:rPr lang="cs-CZ" b="1" dirty="0"/>
              <a:t> 10let </a:t>
            </a:r>
            <a:r>
              <a:rPr lang="cs-CZ" dirty="0"/>
              <a:t>(10.000) opakování – učit řemeslo. Simon Chase 1973  - zkoumal hudebníky nazval to 10 let ticha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b="1" dirty="0"/>
              <a:t>- zákon síly a opakování</a:t>
            </a:r>
            <a:r>
              <a:rPr lang="cs-CZ" dirty="0"/>
              <a:t> přímý vztah mezi počtem času věnovaného </a:t>
            </a:r>
            <a:r>
              <a:rPr lang="cs-CZ" dirty="0" err="1"/>
              <a:t>drilovým</a:t>
            </a:r>
            <a:r>
              <a:rPr lang="cs-CZ" dirty="0"/>
              <a:t> cvičením a dosaženou výkonnostní úrovní.</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b="1" dirty="0"/>
              <a:t> Pozor vyčerpá se Adaptační kapacita!!!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b="1" dirty="0"/>
              <a:t>Trénink odpovídající vývoji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1" dirty="0"/>
              <a:t>Zdravotní aspekt – eliminuje jednostranné a nadměrné zatížení</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1" dirty="0"/>
              <a:t>Zabrání vyhoření</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1"/>
              <a:t>Nevyčerpává </a:t>
            </a:r>
            <a:r>
              <a:rPr lang="cs-CZ" b="1" dirty="0"/>
              <a:t>adaptační kapacitu </a:t>
            </a:r>
          </a:p>
          <a:p>
            <a:endParaRPr lang="cs-CZ" dirty="0"/>
          </a:p>
        </p:txBody>
      </p:sp>
      <p:sp>
        <p:nvSpPr>
          <p:cNvPr id="4" name="Zástupný symbol pro číslo snímku 3"/>
          <p:cNvSpPr>
            <a:spLocks noGrp="1"/>
          </p:cNvSpPr>
          <p:nvPr>
            <p:ph type="sldNum" sz="quarter" idx="5"/>
          </p:nvPr>
        </p:nvSpPr>
        <p:spPr/>
        <p:txBody>
          <a:bodyPr/>
          <a:lstStyle/>
          <a:p>
            <a:fld id="{81653F12-7C94-40FA-B46C-098B47326DD5}" type="slidenum">
              <a:rPr lang="cs-CZ" smtClean="0"/>
              <a:t>10</a:t>
            </a:fld>
            <a:endParaRPr lang="cs-CZ"/>
          </a:p>
        </p:txBody>
      </p:sp>
    </p:spTree>
    <p:extLst>
      <p:ext uri="{BB962C8B-B14F-4D97-AF65-F5344CB8AC3E}">
        <p14:creationId xmlns:p14="http://schemas.microsoft.com/office/powerpoint/2010/main" val="2191078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dirty="0"/>
              <a:t>Váš odkaz jako trenéra – </a:t>
            </a:r>
            <a:r>
              <a:rPr lang="cs-CZ" sz="1200" b="0" dirty="0"/>
              <a:t>dobrý trenér vás změní na celý život a teď se nabízí otázka jak my působíme na naše svěřence jaký je náš odkaz. Pomoci jim rozvinout jejich sportovní i lidský potenciál.  To je hlavní cíl přístupu koučování s dvojím cílem. </a:t>
            </a:r>
          </a:p>
          <a:p>
            <a:endParaRPr lang="cs-CZ" sz="1200" b="0" dirty="0"/>
          </a:p>
          <a:p>
            <a:r>
              <a:rPr lang="cs-CZ" sz="1200" b="0" dirty="0"/>
              <a:t> Tento termín je nový – ale koncept nikoliv (kalokagathia, sokolství... přenos </a:t>
            </a:r>
            <a:r>
              <a:rPr lang="cs-CZ" sz="1200" b="0" dirty="0" err="1"/>
              <a:t>fransfér</a:t>
            </a:r>
            <a:r>
              <a:rPr lang="cs-CZ" sz="1200" b="0" dirty="0"/>
              <a:t> dovedností získaných procesu sportovního tréninku do „civilního života“.</a:t>
            </a:r>
          </a:p>
          <a:p>
            <a:pPr marL="171450" indent="-171450">
              <a:buFont typeface="Arial" panose="020B0604020202020204" pitchFamily="34" charset="0"/>
              <a:buChar char="•"/>
            </a:pPr>
            <a:r>
              <a:rPr lang="cs-CZ" sz="1200" b="0" dirty="0"/>
              <a:t>Plánování</a:t>
            </a:r>
          </a:p>
          <a:p>
            <a:pPr marL="171450" indent="-171450">
              <a:buFont typeface="Arial" panose="020B0604020202020204" pitchFamily="34" charset="0"/>
              <a:buChar char="•"/>
            </a:pPr>
            <a:r>
              <a:rPr lang="cs-CZ" sz="1200" b="0" dirty="0"/>
              <a:t>Práce (na tréninku – součástí tréninku jsou i procesy, které nejsou příjemné narušují Homeostázu – bolí to</a:t>
            </a:r>
          </a:p>
          <a:p>
            <a:pPr marL="171450" indent="-171450">
              <a:buFont typeface="Arial" panose="020B0604020202020204" pitchFamily="34" charset="0"/>
              <a:buChar char="•"/>
            </a:pPr>
            <a:r>
              <a:rPr lang="cs-CZ" sz="1200" b="0" dirty="0" err="1"/>
              <a:t>Time</a:t>
            </a:r>
            <a:r>
              <a:rPr lang="cs-CZ" sz="1200" b="0" dirty="0"/>
              <a:t> management</a:t>
            </a:r>
          </a:p>
          <a:p>
            <a:pPr marL="171450" indent="-171450">
              <a:buFont typeface="Arial" panose="020B0604020202020204" pitchFamily="34" charset="0"/>
              <a:buChar char="•"/>
            </a:pPr>
            <a:r>
              <a:rPr lang="cs-CZ" sz="1200" b="0" dirty="0"/>
              <a:t>Vztahy</a:t>
            </a:r>
          </a:p>
          <a:p>
            <a:pPr marL="171450" indent="-171450">
              <a:buFont typeface="Arial" panose="020B0604020202020204" pitchFamily="34" charset="0"/>
              <a:buChar char="•"/>
            </a:pPr>
            <a:r>
              <a:rPr lang="cs-CZ" sz="1200" b="0" dirty="0"/>
              <a:t>Komunikace</a:t>
            </a:r>
          </a:p>
          <a:p>
            <a:pPr marL="171450" indent="-171450">
              <a:buFont typeface="Arial" panose="020B0604020202020204" pitchFamily="34" charset="0"/>
              <a:buChar char="•"/>
            </a:pPr>
            <a:r>
              <a:rPr lang="cs-CZ" sz="1200" b="0" dirty="0"/>
              <a:t>Úsilí</a:t>
            </a:r>
          </a:p>
          <a:p>
            <a:pPr marL="0" indent="0">
              <a:buFont typeface="Arial" panose="020B0604020202020204" pitchFamily="34" charset="0"/>
              <a:buNone/>
            </a:pPr>
            <a:r>
              <a:rPr lang="cs-CZ" sz="1200" b="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1" dirty="0"/>
              <a:t>Plnění emoční nádrže svěřenců – </a:t>
            </a:r>
            <a:r>
              <a:rPr lang="cs-CZ" sz="1200" b="0" dirty="0"/>
              <a:t>dodání energie, motivace pro výkon pro práci, požádejte o názor, více se ptejte – než nařizujte – to sportovce přiměje více přemýšlet a učit se víc, než jim řeknete. Je taky skvělé se spíš ptát než mluvit, když nastala chyba – když si na to přijde svěřenec sám  - hodnota informace bude vyšší a v paměti stálejší</a:t>
            </a:r>
            <a:endParaRPr lang="cs-CZ" sz="1200" b="1" dirty="0"/>
          </a:p>
          <a:p>
            <a:pPr marL="0" indent="0">
              <a:buFont typeface="Arial" panose="020B0604020202020204" pitchFamily="34" charset="0"/>
              <a:buNone/>
            </a:pPr>
            <a:r>
              <a:rPr lang="cs-CZ" sz="1200" b="0" dirty="0"/>
              <a:t> - AHA efekt.</a:t>
            </a:r>
          </a:p>
          <a:p>
            <a:pPr marL="171450" indent="-171450">
              <a:buFont typeface="Arial" panose="020B0604020202020204" pitchFamily="34" charset="0"/>
              <a:buChar char="•"/>
            </a:pPr>
            <a:r>
              <a:rPr lang="cs-CZ" sz="1200" b="0" dirty="0"/>
              <a:t>Udělat hráče dne – pochvalte nasazení, zaměřit se na to, co dělá dobře. Povzbudíte ho – tím dodáte elán k provádění činnosti</a:t>
            </a:r>
          </a:p>
          <a:p>
            <a:pPr marL="171450" indent="-171450">
              <a:buFont typeface="Arial" panose="020B0604020202020204" pitchFamily="34" charset="0"/>
              <a:buChar char="•"/>
            </a:pPr>
            <a:r>
              <a:rPr lang="cs-CZ" sz="1200" b="0" dirty="0"/>
              <a:t>Střídejte práci a zábavu – zábava formou hry může také rozvíjet principy, které se uplatňují v soutěžích </a:t>
            </a:r>
            <a:r>
              <a:rPr lang="cs-CZ" sz="1200" b="1" dirty="0"/>
              <a:t>PŘÍKLAD</a:t>
            </a:r>
            <a:r>
              <a:rPr lang="cs-CZ" sz="1200" b="0" dirty="0"/>
              <a:t> opičí nebo štafetová dráha, která je ukončena např. hodem míčku na cíl – když se nepovede nezmatkovat – soustředit se, zapomenout na předchozí nepodařený pokus</a:t>
            </a:r>
          </a:p>
          <a:p>
            <a:pPr marL="171450" indent="-171450">
              <a:buFont typeface="Arial" panose="020B0604020202020204" pitchFamily="34" charset="0"/>
              <a:buChar char="•"/>
            </a:pPr>
            <a:r>
              <a:rPr lang="cs-CZ" sz="1200" b="0" dirty="0"/>
              <a:t>Poskytujte zpětnou vazbu přátelsky </a:t>
            </a:r>
          </a:p>
          <a:p>
            <a:pPr marL="171450" indent="-171450">
              <a:buFont typeface="Arial" panose="020B0604020202020204" pitchFamily="34" charset="0"/>
              <a:buChar char="•"/>
            </a:pPr>
            <a:endParaRPr lang="cs-CZ" sz="1200" b="0" dirty="0"/>
          </a:p>
          <a:p>
            <a:pPr marL="171450" indent="-171450">
              <a:buFont typeface="Arial" panose="020B0604020202020204" pitchFamily="34" charset="0"/>
              <a:buChar char="•"/>
            </a:pPr>
            <a:endParaRPr lang="cs-CZ" sz="1200" b="0" dirty="0"/>
          </a:p>
        </p:txBody>
      </p:sp>
      <p:sp>
        <p:nvSpPr>
          <p:cNvPr id="4" name="Zástupný symbol pro číslo snímku 3"/>
          <p:cNvSpPr>
            <a:spLocks noGrp="1"/>
          </p:cNvSpPr>
          <p:nvPr>
            <p:ph type="sldNum" sz="quarter" idx="5"/>
          </p:nvPr>
        </p:nvSpPr>
        <p:spPr/>
        <p:txBody>
          <a:bodyPr/>
          <a:lstStyle/>
          <a:p>
            <a:fld id="{81653F12-7C94-40FA-B46C-098B47326DD5}" type="slidenum">
              <a:rPr lang="cs-CZ" smtClean="0"/>
              <a:t>13</a:t>
            </a:fld>
            <a:endParaRPr lang="cs-CZ"/>
          </a:p>
        </p:txBody>
      </p:sp>
    </p:spTree>
    <p:extLst>
      <p:ext uri="{BB962C8B-B14F-4D97-AF65-F5344CB8AC3E}">
        <p14:creationId xmlns:p14="http://schemas.microsoft.com/office/powerpoint/2010/main" val="2586064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a:t>Trojí zlepšování hráčů</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b="0" dirty="0"/>
              <a:t>Koučujte k mistrovství – pomocí stromu mistrovství</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b="0" dirty="0"/>
              <a:t>Plňte „emoční nádrž“ – pomáháte svým svěřencům a to je učí, aby i oni věnovali pozornost svým kamarádům v oddílu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b="0" dirty="0"/>
              <a:t>Formovat je a učit úctě ke hře – snaha být lepší</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200" b="0" dirty="0"/>
          </a:p>
          <a:p>
            <a:r>
              <a:rPr lang="cs-CZ" sz="1200" b="1" dirty="0"/>
              <a:t>Rodič a jeho poslání</a:t>
            </a:r>
          </a:p>
          <a:p>
            <a:pPr marL="171450" indent="-171450">
              <a:buFont typeface="Arial" panose="020B0604020202020204" pitchFamily="34" charset="0"/>
              <a:buChar char="•"/>
            </a:pPr>
            <a:r>
              <a:rPr lang="cs-CZ" b="0" dirty="0"/>
              <a:t>další </a:t>
            </a:r>
            <a:r>
              <a:rPr lang="cs-CZ" b="0" dirty="0" err="1"/>
              <a:t>stežejní</a:t>
            </a:r>
            <a:r>
              <a:rPr lang="cs-CZ" b="0" dirty="0"/>
              <a:t> účastníci  - někdy jsou chápáni jako negativní prvek. Souvisí to s tím, že někdy a někteří mají tendenci ovlivňovat přístup trenérů k jejich dětem -  </a:t>
            </a:r>
          </a:p>
          <a:p>
            <a:pPr marL="171450" indent="-171450">
              <a:buFont typeface="Arial" panose="020B0604020202020204" pitchFamily="34" charset="0"/>
              <a:buChar char="•"/>
            </a:pPr>
            <a:endParaRPr lang="cs-CZ"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1" dirty="0"/>
              <a:t>Vize mládežnického sportu </a:t>
            </a:r>
            <a:r>
              <a:rPr lang="cs-CZ" sz="1200" b="0" dirty="0"/>
              <a:t>– uvědomit si, že je také důležité budovat vztah k pohybové aktivitě, sportu i s přesahem do běžného života</a:t>
            </a:r>
          </a:p>
          <a:p>
            <a:pPr marL="0" indent="0">
              <a:buFont typeface="Arial" panose="020B0604020202020204" pitchFamily="34" charset="0"/>
              <a:buNone/>
            </a:pPr>
            <a:r>
              <a:rPr lang="cs-CZ" b="0" dirty="0"/>
              <a:t>     </a:t>
            </a:r>
          </a:p>
        </p:txBody>
      </p:sp>
      <p:sp>
        <p:nvSpPr>
          <p:cNvPr id="4" name="Zástupný symbol pro číslo snímku 3"/>
          <p:cNvSpPr>
            <a:spLocks noGrp="1"/>
          </p:cNvSpPr>
          <p:nvPr>
            <p:ph type="sldNum" sz="quarter" idx="5"/>
          </p:nvPr>
        </p:nvSpPr>
        <p:spPr/>
        <p:txBody>
          <a:bodyPr/>
          <a:lstStyle/>
          <a:p>
            <a:fld id="{81653F12-7C94-40FA-B46C-098B47326DD5}" type="slidenum">
              <a:rPr lang="cs-CZ" smtClean="0"/>
              <a:t>14</a:t>
            </a:fld>
            <a:endParaRPr lang="cs-CZ"/>
          </a:p>
        </p:txBody>
      </p:sp>
    </p:spTree>
    <p:extLst>
      <p:ext uri="{BB962C8B-B14F-4D97-AF65-F5344CB8AC3E}">
        <p14:creationId xmlns:p14="http://schemas.microsoft.com/office/powerpoint/2010/main" val="2953074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2832F2-0C4F-4B07-83EA-81C0DCAB9B86}"/>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1EFDBC04-2B5A-4049-A621-93C21F6C6E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E5F7A3AA-2F9B-494E-AF7D-6AA992DA4EB4}"/>
              </a:ext>
            </a:extLst>
          </p:cNvPr>
          <p:cNvSpPr>
            <a:spLocks noGrp="1"/>
          </p:cNvSpPr>
          <p:nvPr>
            <p:ph type="dt" sz="half" idx="10"/>
          </p:nvPr>
        </p:nvSpPr>
        <p:spPr/>
        <p:txBody>
          <a:bodyPr/>
          <a:lstStyle/>
          <a:p>
            <a:fld id="{B1F58B3D-0906-4954-867C-032F3CD51397}" type="datetimeFigureOut">
              <a:rPr lang="cs-CZ" smtClean="0"/>
              <a:t>08.10.2021</a:t>
            </a:fld>
            <a:endParaRPr lang="cs-CZ"/>
          </a:p>
        </p:txBody>
      </p:sp>
      <p:sp>
        <p:nvSpPr>
          <p:cNvPr id="5" name="Zástupný symbol pro zápatí 4">
            <a:extLst>
              <a:ext uri="{FF2B5EF4-FFF2-40B4-BE49-F238E27FC236}">
                <a16:creationId xmlns:a16="http://schemas.microsoft.com/office/drawing/2014/main" id="{673E9E47-4F64-4DF3-8DCF-3F138B2C5D0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F485E21-FBAA-480F-AEC3-215F7ED6FF01}"/>
              </a:ext>
            </a:extLst>
          </p:cNvPr>
          <p:cNvSpPr>
            <a:spLocks noGrp="1"/>
          </p:cNvSpPr>
          <p:nvPr>
            <p:ph type="sldNum" sz="quarter" idx="12"/>
          </p:nvPr>
        </p:nvSpPr>
        <p:spPr/>
        <p:txBody>
          <a:bodyPr/>
          <a:lstStyle/>
          <a:p>
            <a:fld id="{AE48113D-BF1E-4795-B8EA-C12CA3DC957C}" type="slidenum">
              <a:rPr lang="cs-CZ" smtClean="0"/>
              <a:t>‹#›</a:t>
            </a:fld>
            <a:endParaRPr lang="cs-CZ"/>
          </a:p>
        </p:txBody>
      </p:sp>
    </p:spTree>
    <p:extLst>
      <p:ext uri="{BB962C8B-B14F-4D97-AF65-F5344CB8AC3E}">
        <p14:creationId xmlns:p14="http://schemas.microsoft.com/office/powerpoint/2010/main" val="79151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E3DBA8-39FF-4D56-B500-E38B40FD66F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83C5F46E-7F4E-4A16-BA4D-04094154C3F5}"/>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7073BA5-9ADB-49BB-92D8-A407460489AC}"/>
              </a:ext>
            </a:extLst>
          </p:cNvPr>
          <p:cNvSpPr>
            <a:spLocks noGrp="1"/>
          </p:cNvSpPr>
          <p:nvPr>
            <p:ph type="dt" sz="half" idx="10"/>
          </p:nvPr>
        </p:nvSpPr>
        <p:spPr/>
        <p:txBody>
          <a:bodyPr/>
          <a:lstStyle/>
          <a:p>
            <a:fld id="{B1F58B3D-0906-4954-867C-032F3CD51397}" type="datetimeFigureOut">
              <a:rPr lang="cs-CZ" smtClean="0"/>
              <a:t>08.10.2021</a:t>
            </a:fld>
            <a:endParaRPr lang="cs-CZ"/>
          </a:p>
        </p:txBody>
      </p:sp>
      <p:sp>
        <p:nvSpPr>
          <p:cNvPr id="5" name="Zástupný symbol pro zápatí 4">
            <a:extLst>
              <a:ext uri="{FF2B5EF4-FFF2-40B4-BE49-F238E27FC236}">
                <a16:creationId xmlns:a16="http://schemas.microsoft.com/office/drawing/2014/main" id="{D65EC747-D7F3-4934-90F9-5FF17A68EAA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24B2B68-AF90-49B6-AA61-908E22928A65}"/>
              </a:ext>
            </a:extLst>
          </p:cNvPr>
          <p:cNvSpPr>
            <a:spLocks noGrp="1"/>
          </p:cNvSpPr>
          <p:nvPr>
            <p:ph type="sldNum" sz="quarter" idx="12"/>
          </p:nvPr>
        </p:nvSpPr>
        <p:spPr/>
        <p:txBody>
          <a:bodyPr/>
          <a:lstStyle/>
          <a:p>
            <a:fld id="{AE48113D-BF1E-4795-B8EA-C12CA3DC957C}" type="slidenum">
              <a:rPr lang="cs-CZ" smtClean="0"/>
              <a:t>‹#›</a:t>
            </a:fld>
            <a:endParaRPr lang="cs-CZ"/>
          </a:p>
        </p:txBody>
      </p:sp>
    </p:spTree>
    <p:extLst>
      <p:ext uri="{BB962C8B-B14F-4D97-AF65-F5344CB8AC3E}">
        <p14:creationId xmlns:p14="http://schemas.microsoft.com/office/powerpoint/2010/main" val="1257942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3976B73-1530-4A00-8975-5AC469D2106F}"/>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849D42A-1FF8-425B-89E6-A68F370CBAAC}"/>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E29336C-8C5B-4CD7-9C37-189E082698BA}"/>
              </a:ext>
            </a:extLst>
          </p:cNvPr>
          <p:cNvSpPr>
            <a:spLocks noGrp="1"/>
          </p:cNvSpPr>
          <p:nvPr>
            <p:ph type="dt" sz="half" idx="10"/>
          </p:nvPr>
        </p:nvSpPr>
        <p:spPr/>
        <p:txBody>
          <a:bodyPr/>
          <a:lstStyle/>
          <a:p>
            <a:fld id="{B1F58B3D-0906-4954-867C-032F3CD51397}" type="datetimeFigureOut">
              <a:rPr lang="cs-CZ" smtClean="0"/>
              <a:t>08.10.2021</a:t>
            </a:fld>
            <a:endParaRPr lang="cs-CZ"/>
          </a:p>
        </p:txBody>
      </p:sp>
      <p:sp>
        <p:nvSpPr>
          <p:cNvPr id="5" name="Zástupný symbol pro zápatí 4">
            <a:extLst>
              <a:ext uri="{FF2B5EF4-FFF2-40B4-BE49-F238E27FC236}">
                <a16:creationId xmlns:a16="http://schemas.microsoft.com/office/drawing/2014/main" id="{44EFADED-BD9B-4A97-8E42-4327B47D910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8A2D737-9D9C-4E48-8660-4A7F635F640E}"/>
              </a:ext>
            </a:extLst>
          </p:cNvPr>
          <p:cNvSpPr>
            <a:spLocks noGrp="1"/>
          </p:cNvSpPr>
          <p:nvPr>
            <p:ph type="sldNum" sz="quarter" idx="12"/>
          </p:nvPr>
        </p:nvSpPr>
        <p:spPr/>
        <p:txBody>
          <a:bodyPr/>
          <a:lstStyle/>
          <a:p>
            <a:fld id="{AE48113D-BF1E-4795-B8EA-C12CA3DC957C}" type="slidenum">
              <a:rPr lang="cs-CZ" smtClean="0"/>
              <a:t>‹#›</a:t>
            </a:fld>
            <a:endParaRPr lang="cs-CZ"/>
          </a:p>
        </p:txBody>
      </p:sp>
    </p:spTree>
    <p:extLst>
      <p:ext uri="{BB962C8B-B14F-4D97-AF65-F5344CB8AC3E}">
        <p14:creationId xmlns:p14="http://schemas.microsoft.com/office/powerpoint/2010/main" val="3633211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FD9770-2A01-493E-B227-36AE12584199}"/>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5EA7C335-9F59-4873-B2FD-12DD28EF6C16}"/>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F34578A-35FF-4C0B-816C-40DA4957A7D2}"/>
              </a:ext>
            </a:extLst>
          </p:cNvPr>
          <p:cNvSpPr>
            <a:spLocks noGrp="1"/>
          </p:cNvSpPr>
          <p:nvPr>
            <p:ph type="dt" sz="half" idx="10"/>
          </p:nvPr>
        </p:nvSpPr>
        <p:spPr/>
        <p:txBody>
          <a:bodyPr/>
          <a:lstStyle/>
          <a:p>
            <a:fld id="{B1F58B3D-0906-4954-867C-032F3CD51397}" type="datetimeFigureOut">
              <a:rPr lang="cs-CZ" smtClean="0"/>
              <a:t>08.10.2021</a:t>
            </a:fld>
            <a:endParaRPr lang="cs-CZ"/>
          </a:p>
        </p:txBody>
      </p:sp>
      <p:sp>
        <p:nvSpPr>
          <p:cNvPr id="5" name="Zástupný symbol pro zápatí 4">
            <a:extLst>
              <a:ext uri="{FF2B5EF4-FFF2-40B4-BE49-F238E27FC236}">
                <a16:creationId xmlns:a16="http://schemas.microsoft.com/office/drawing/2014/main" id="{D662A076-8A45-4716-B6B4-5CE7E438131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A46D323-5E46-4445-AFFD-268AA3CDB937}"/>
              </a:ext>
            </a:extLst>
          </p:cNvPr>
          <p:cNvSpPr>
            <a:spLocks noGrp="1"/>
          </p:cNvSpPr>
          <p:nvPr>
            <p:ph type="sldNum" sz="quarter" idx="12"/>
          </p:nvPr>
        </p:nvSpPr>
        <p:spPr/>
        <p:txBody>
          <a:bodyPr/>
          <a:lstStyle/>
          <a:p>
            <a:fld id="{AE48113D-BF1E-4795-B8EA-C12CA3DC957C}" type="slidenum">
              <a:rPr lang="cs-CZ" smtClean="0"/>
              <a:t>‹#›</a:t>
            </a:fld>
            <a:endParaRPr lang="cs-CZ"/>
          </a:p>
        </p:txBody>
      </p:sp>
    </p:spTree>
    <p:extLst>
      <p:ext uri="{BB962C8B-B14F-4D97-AF65-F5344CB8AC3E}">
        <p14:creationId xmlns:p14="http://schemas.microsoft.com/office/powerpoint/2010/main" val="377350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FCE658-0CF1-4D8A-995D-FA263B6302C1}"/>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E1631CEB-DDC5-4E6E-B6B1-A57DC6468A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95B4046E-2983-4510-B779-1337C2EC8ABD}"/>
              </a:ext>
            </a:extLst>
          </p:cNvPr>
          <p:cNvSpPr>
            <a:spLocks noGrp="1"/>
          </p:cNvSpPr>
          <p:nvPr>
            <p:ph type="dt" sz="half" idx="10"/>
          </p:nvPr>
        </p:nvSpPr>
        <p:spPr/>
        <p:txBody>
          <a:bodyPr/>
          <a:lstStyle/>
          <a:p>
            <a:fld id="{B1F58B3D-0906-4954-867C-032F3CD51397}" type="datetimeFigureOut">
              <a:rPr lang="cs-CZ" smtClean="0"/>
              <a:t>08.10.2021</a:t>
            </a:fld>
            <a:endParaRPr lang="cs-CZ"/>
          </a:p>
        </p:txBody>
      </p:sp>
      <p:sp>
        <p:nvSpPr>
          <p:cNvPr id="5" name="Zástupný symbol pro zápatí 4">
            <a:extLst>
              <a:ext uri="{FF2B5EF4-FFF2-40B4-BE49-F238E27FC236}">
                <a16:creationId xmlns:a16="http://schemas.microsoft.com/office/drawing/2014/main" id="{739A6B85-FF5D-466C-B999-EE73A02C148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0326856-0F29-4773-A837-70935BF82732}"/>
              </a:ext>
            </a:extLst>
          </p:cNvPr>
          <p:cNvSpPr>
            <a:spLocks noGrp="1"/>
          </p:cNvSpPr>
          <p:nvPr>
            <p:ph type="sldNum" sz="quarter" idx="12"/>
          </p:nvPr>
        </p:nvSpPr>
        <p:spPr/>
        <p:txBody>
          <a:bodyPr/>
          <a:lstStyle/>
          <a:p>
            <a:fld id="{AE48113D-BF1E-4795-B8EA-C12CA3DC957C}" type="slidenum">
              <a:rPr lang="cs-CZ" smtClean="0"/>
              <a:t>‹#›</a:t>
            </a:fld>
            <a:endParaRPr lang="cs-CZ"/>
          </a:p>
        </p:txBody>
      </p:sp>
    </p:spTree>
    <p:extLst>
      <p:ext uri="{BB962C8B-B14F-4D97-AF65-F5344CB8AC3E}">
        <p14:creationId xmlns:p14="http://schemas.microsoft.com/office/powerpoint/2010/main" val="3458272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3BE24C-63AB-4E80-ADCB-50E44CB3BF17}"/>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FC2F0FC1-28CC-4B5B-B0EA-EC3E519D9D96}"/>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2B1321DD-7D88-48C7-820F-12D7872FCF28}"/>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A669651A-5955-4DA4-8609-2A49E963F2F2}"/>
              </a:ext>
            </a:extLst>
          </p:cNvPr>
          <p:cNvSpPr>
            <a:spLocks noGrp="1"/>
          </p:cNvSpPr>
          <p:nvPr>
            <p:ph type="dt" sz="half" idx="10"/>
          </p:nvPr>
        </p:nvSpPr>
        <p:spPr/>
        <p:txBody>
          <a:bodyPr/>
          <a:lstStyle/>
          <a:p>
            <a:fld id="{B1F58B3D-0906-4954-867C-032F3CD51397}" type="datetimeFigureOut">
              <a:rPr lang="cs-CZ" smtClean="0"/>
              <a:t>08.10.2021</a:t>
            </a:fld>
            <a:endParaRPr lang="cs-CZ"/>
          </a:p>
        </p:txBody>
      </p:sp>
      <p:sp>
        <p:nvSpPr>
          <p:cNvPr id="6" name="Zástupný symbol pro zápatí 5">
            <a:extLst>
              <a:ext uri="{FF2B5EF4-FFF2-40B4-BE49-F238E27FC236}">
                <a16:creationId xmlns:a16="http://schemas.microsoft.com/office/drawing/2014/main" id="{3AD4BDA5-83DA-4C22-98D2-369F86D8AB2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8674D12-B887-4304-8503-8060C87AA230}"/>
              </a:ext>
            </a:extLst>
          </p:cNvPr>
          <p:cNvSpPr>
            <a:spLocks noGrp="1"/>
          </p:cNvSpPr>
          <p:nvPr>
            <p:ph type="sldNum" sz="quarter" idx="12"/>
          </p:nvPr>
        </p:nvSpPr>
        <p:spPr/>
        <p:txBody>
          <a:bodyPr/>
          <a:lstStyle/>
          <a:p>
            <a:fld id="{AE48113D-BF1E-4795-B8EA-C12CA3DC957C}" type="slidenum">
              <a:rPr lang="cs-CZ" smtClean="0"/>
              <a:t>‹#›</a:t>
            </a:fld>
            <a:endParaRPr lang="cs-CZ"/>
          </a:p>
        </p:txBody>
      </p:sp>
    </p:spTree>
    <p:extLst>
      <p:ext uri="{BB962C8B-B14F-4D97-AF65-F5344CB8AC3E}">
        <p14:creationId xmlns:p14="http://schemas.microsoft.com/office/powerpoint/2010/main" val="41791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CA0AEF-6BDB-4919-833D-49588EBF6C01}"/>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B36269E8-CD0E-40A9-BF31-D985E21FAF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90793D41-8CFE-4367-8EC4-39FAF902A568}"/>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66BC1875-FF23-4A3F-AFE2-0A189DD52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1BB7D3D9-A3B4-4C53-9E0A-F5719EC6B025}"/>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AF32158B-C7E8-43AD-9ED2-2308634F6766}"/>
              </a:ext>
            </a:extLst>
          </p:cNvPr>
          <p:cNvSpPr>
            <a:spLocks noGrp="1"/>
          </p:cNvSpPr>
          <p:nvPr>
            <p:ph type="dt" sz="half" idx="10"/>
          </p:nvPr>
        </p:nvSpPr>
        <p:spPr/>
        <p:txBody>
          <a:bodyPr/>
          <a:lstStyle/>
          <a:p>
            <a:fld id="{B1F58B3D-0906-4954-867C-032F3CD51397}" type="datetimeFigureOut">
              <a:rPr lang="cs-CZ" smtClean="0"/>
              <a:t>08.10.2021</a:t>
            </a:fld>
            <a:endParaRPr lang="cs-CZ"/>
          </a:p>
        </p:txBody>
      </p:sp>
      <p:sp>
        <p:nvSpPr>
          <p:cNvPr id="8" name="Zástupný symbol pro zápatí 7">
            <a:extLst>
              <a:ext uri="{FF2B5EF4-FFF2-40B4-BE49-F238E27FC236}">
                <a16:creationId xmlns:a16="http://schemas.microsoft.com/office/drawing/2014/main" id="{F5DAE53B-6073-4C04-BB4A-48D7C663392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56CECD3-2307-4021-A643-A808524038C4}"/>
              </a:ext>
            </a:extLst>
          </p:cNvPr>
          <p:cNvSpPr>
            <a:spLocks noGrp="1"/>
          </p:cNvSpPr>
          <p:nvPr>
            <p:ph type="sldNum" sz="quarter" idx="12"/>
          </p:nvPr>
        </p:nvSpPr>
        <p:spPr/>
        <p:txBody>
          <a:bodyPr/>
          <a:lstStyle/>
          <a:p>
            <a:fld id="{AE48113D-BF1E-4795-B8EA-C12CA3DC957C}" type="slidenum">
              <a:rPr lang="cs-CZ" smtClean="0"/>
              <a:t>‹#›</a:t>
            </a:fld>
            <a:endParaRPr lang="cs-CZ"/>
          </a:p>
        </p:txBody>
      </p:sp>
    </p:spTree>
    <p:extLst>
      <p:ext uri="{BB962C8B-B14F-4D97-AF65-F5344CB8AC3E}">
        <p14:creationId xmlns:p14="http://schemas.microsoft.com/office/powerpoint/2010/main" val="296541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AFCE35-80EE-4341-9306-0A4D60CA04F3}"/>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B08B58B6-9E86-4325-89E6-9DB68A7A45C6}"/>
              </a:ext>
            </a:extLst>
          </p:cNvPr>
          <p:cNvSpPr>
            <a:spLocks noGrp="1"/>
          </p:cNvSpPr>
          <p:nvPr>
            <p:ph type="dt" sz="half" idx="10"/>
          </p:nvPr>
        </p:nvSpPr>
        <p:spPr/>
        <p:txBody>
          <a:bodyPr/>
          <a:lstStyle/>
          <a:p>
            <a:fld id="{B1F58B3D-0906-4954-867C-032F3CD51397}" type="datetimeFigureOut">
              <a:rPr lang="cs-CZ" smtClean="0"/>
              <a:t>08.10.2021</a:t>
            </a:fld>
            <a:endParaRPr lang="cs-CZ"/>
          </a:p>
        </p:txBody>
      </p:sp>
      <p:sp>
        <p:nvSpPr>
          <p:cNvPr id="4" name="Zástupný symbol pro zápatí 3">
            <a:extLst>
              <a:ext uri="{FF2B5EF4-FFF2-40B4-BE49-F238E27FC236}">
                <a16:creationId xmlns:a16="http://schemas.microsoft.com/office/drawing/2014/main" id="{2D8A2767-2003-4CB5-84A9-BB02E7F5910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25B24594-7C06-4A13-89A4-C0CDFF870808}"/>
              </a:ext>
            </a:extLst>
          </p:cNvPr>
          <p:cNvSpPr>
            <a:spLocks noGrp="1"/>
          </p:cNvSpPr>
          <p:nvPr>
            <p:ph type="sldNum" sz="quarter" idx="12"/>
          </p:nvPr>
        </p:nvSpPr>
        <p:spPr/>
        <p:txBody>
          <a:bodyPr/>
          <a:lstStyle/>
          <a:p>
            <a:fld id="{AE48113D-BF1E-4795-B8EA-C12CA3DC957C}" type="slidenum">
              <a:rPr lang="cs-CZ" smtClean="0"/>
              <a:t>‹#›</a:t>
            </a:fld>
            <a:endParaRPr lang="cs-CZ"/>
          </a:p>
        </p:txBody>
      </p:sp>
    </p:spTree>
    <p:extLst>
      <p:ext uri="{BB962C8B-B14F-4D97-AF65-F5344CB8AC3E}">
        <p14:creationId xmlns:p14="http://schemas.microsoft.com/office/powerpoint/2010/main" val="197406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BDCFF476-ECC1-4E51-877C-F34A929CD858}"/>
              </a:ext>
            </a:extLst>
          </p:cNvPr>
          <p:cNvSpPr>
            <a:spLocks noGrp="1"/>
          </p:cNvSpPr>
          <p:nvPr>
            <p:ph type="dt" sz="half" idx="10"/>
          </p:nvPr>
        </p:nvSpPr>
        <p:spPr/>
        <p:txBody>
          <a:bodyPr/>
          <a:lstStyle/>
          <a:p>
            <a:fld id="{B1F58B3D-0906-4954-867C-032F3CD51397}" type="datetimeFigureOut">
              <a:rPr lang="cs-CZ" smtClean="0"/>
              <a:t>08.10.2021</a:t>
            </a:fld>
            <a:endParaRPr lang="cs-CZ"/>
          </a:p>
        </p:txBody>
      </p:sp>
      <p:sp>
        <p:nvSpPr>
          <p:cNvPr id="3" name="Zástupný symbol pro zápatí 2">
            <a:extLst>
              <a:ext uri="{FF2B5EF4-FFF2-40B4-BE49-F238E27FC236}">
                <a16:creationId xmlns:a16="http://schemas.microsoft.com/office/drawing/2014/main" id="{F89A7E70-EAAE-4DC2-8F78-8858D9C2AF55}"/>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032E2FF1-AA3C-4750-8BE0-2D1D8CC9B1B6}"/>
              </a:ext>
            </a:extLst>
          </p:cNvPr>
          <p:cNvSpPr>
            <a:spLocks noGrp="1"/>
          </p:cNvSpPr>
          <p:nvPr>
            <p:ph type="sldNum" sz="quarter" idx="12"/>
          </p:nvPr>
        </p:nvSpPr>
        <p:spPr/>
        <p:txBody>
          <a:bodyPr/>
          <a:lstStyle/>
          <a:p>
            <a:fld id="{AE48113D-BF1E-4795-B8EA-C12CA3DC957C}" type="slidenum">
              <a:rPr lang="cs-CZ" smtClean="0"/>
              <a:t>‹#›</a:t>
            </a:fld>
            <a:endParaRPr lang="cs-CZ"/>
          </a:p>
        </p:txBody>
      </p:sp>
    </p:spTree>
    <p:extLst>
      <p:ext uri="{BB962C8B-B14F-4D97-AF65-F5344CB8AC3E}">
        <p14:creationId xmlns:p14="http://schemas.microsoft.com/office/powerpoint/2010/main" val="20153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6D202A-A7A3-4DFD-884C-D2F92DF3536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11B7B4B7-54E3-4838-B727-140A548D9F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A1F01E8B-FC40-426D-8431-CD17B9A13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2615D3F8-6E03-4F53-8826-8EC68DEBFB79}"/>
              </a:ext>
            </a:extLst>
          </p:cNvPr>
          <p:cNvSpPr>
            <a:spLocks noGrp="1"/>
          </p:cNvSpPr>
          <p:nvPr>
            <p:ph type="dt" sz="half" idx="10"/>
          </p:nvPr>
        </p:nvSpPr>
        <p:spPr/>
        <p:txBody>
          <a:bodyPr/>
          <a:lstStyle/>
          <a:p>
            <a:fld id="{B1F58B3D-0906-4954-867C-032F3CD51397}" type="datetimeFigureOut">
              <a:rPr lang="cs-CZ" smtClean="0"/>
              <a:t>08.10.2021</a:t>
            </a:fld>
            <a:endParaRPr lang="cs-CZ"/>
          </a:p>
        </p:txBody>
      </p:sp>
      <p:sp>
        <p:nvSpPr>
          <p:cNvPr id="6" name="Zástupný symbol pro zápatí 5">
            <a:extLst>
              <a:ext uri="{FF2B5EF4-FFF2-40B4-BE49-F238E27FC236}">
                <a16:creationId xmlns:a16="http://schemas.microsoft.com/office/drawing/2014/main" id="{B553B781-CFC4-46FF-96ED-95A3359FEB5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53F50B0-1FCC-4A47-A567-085EEAFC1BB6}"/>
              </a:ext>
            </a:extLst>
          </p:cNvPr>
          <p:cNvSpPr>
            <a:spLocks noGrp="1"/>
          </p:cNvSpPr>
          <p:nvPr>
            <p:ph type="sldNum" sz="quarter" idx="12"/>
          </p:nvPr>
        </p:nvSpPr>
        <p:spPr/>
        <p:txBody>
          <a:bodyPr/>
          <a:lstStyle/>
          <a:p>
            <a:fld id="{AE48113D-BF1E-4795-B8EA-C12CA3DC957C}" type="slidenum">
              <a:rPr lang="cs-CZ" smtClean="0"/>
              <a:t>‹#›</a:t>
            </a:fld>
            <a:endParaRPr lang="cs-CZ"/>
          </a:p>
        </p:txBody>
      </p:sp>
    </p:spTree>
    <p:extLst>
      <p:ext uri="{BB962C8B-B14F-4D97-AF65-F5344CB8AC3E}">
        <p14:creationId xmlns:p14="http://schemas.microsoft.com/office/powerpoint/2010/main" val="594897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7FE676-28D9-4204-81C2-4FE59EC8022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8F3F58A3-AAF5-40B1-B32B-1840EFE540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F4842963-6E3E-44BE-B050-117FBB415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D675F18E-26D2-4B1E-9A2A-12C91EE822AB}"/>
              </a:ext>
            </a:extLst>
          </p:cNvPr>
          <p:cNvSpPr>
            <a:spLocks noGrp="1"/>
          </p:cNvSpPr>
          <p:nvPr>
            <p:ph type="dt" sz="half" idx="10"/>
          </p:nvPr>
        </p:nvSpPr>
        <p:spPr/>
        <p:txBody>
          <a:bodyPr/>
          <a:lstStyle/>
          <a:p>
            <a:fld id="{B1F58B3D-0906-4954-867C-032F3CD51397}" type="datetimeFigureOut">
              <a:rPr lang="cs-CZ" smtClean="0"/>
              <a:t>08.10.2021</a:t>
            </a:fld>
            <a:endParaRPr lang="cs-CZ"/>
          </a:p>
        </p:txBody>
      </p:sp>
      <p:sp>
        <p:nvSpPr>
          <p:cNvPr id="6" name="Zástupný symbol pro zápatí 5">
            <a:extLst>
              <a:ext uri="{FF2B5EF4-FFF2-40B4-BE49-F238E27FC236}">
                <a16:creationId xmlns:a16="http://schemas.microsoft.com/office/drawing/2014/main" id="{39B7F01C-FCDC-48A1-803A-38F86C4FA6A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35C18F5-B8D5-4374-8491-8EE19B017FF6}"/>
              </a:ext>
            </a:extLst>
          </p:cNvPr>
          <p:cNvSpPr>
            <a:spLocks noGrp="1"/>
          </p:cNvSpPr>
          <p:nvPr>
            <p:ph type="sldNum" sz="quarter" idx="12"/>
          </p:nvPr>
        </p:nvSpPr>
        <p:spPr/>
        <p:txBody>
          <a:bodyPr/>
          <a:lstStyle/>
          <a:p>
            <a:fld id="{AE48113D-BF1E-4795-B8EA-C12CA3DC957C}" type="slidenum">
              <a:rPr lang="cs-CZ" smtClean="0"/>
              <a:t>‹#›</a:t>
            </a:fld>
            <a:endParaRPr lang="cs-CZ"/>
          </a:p>
        </p:txBody>
      </p:sp>
    </p:spTree>
    <p:extLst>
      <p:ext uri="{BB962C8B-B14F-4D97-AF65-F5344CB8AC3E}">
        <p14:creationId xmlns:p14="http://schemas.microsoft.com/office/powerpoint/2010/main" val="3944677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63C4E44-9479-4D72-90C2-79186B0EF3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4E03D7E5-21ED-4099-9BE2-E6621339AA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3E1837F-3AAE-465A-BCA5-162837069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58B3D-0906-4954-867C-032F3CD51397}" type="datetimeFigureOut">
              <a:rPr lang="cs-CZ" smtClean="0"/>
              <a:t>08.10.2021</a:t>
            </a:fld>
            <a:endParaRPr lang="cs-CZ"/>
          </a:p>
        </p:txBody>
      </p:sp>
      <p:sp>
        <p:nvSpPr>
          <p:cNvPr id="5" name="Zástupný symbol pro zápatí 4">
            <a:extLst>
              <a:ext uri="{FF2B5EF4-FFF2-40B4-BE49-F238E27FC236}">
                <a16:creationId xmlns:a16="http://schemas.microsoft.com/office/drawing/2014/main" id="{B894E6C9-9943-41C9-9B01-179C140A87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4B567FFD-8F40-4FA9-AD18-BCC3A89468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8113D-BF1E-4795-B8EA-C12CA3DC957C}" type="slidenum">
              <a:rPr lang="cs-CZ" smtClean="0"/>
              <a:t>‹#›</a:t>
            </a:fld>
            <a:endParaRPr lang="cs-CZ"/>
          </a:p>
        </p:txBody>
      </p:sp>
    </p:spTree>
    <p:extLst>
      <p:ext uri="{BB962C8B-B14F-4D97-AF65-F5344CB8AC3E}">
        <p14:creationId xmlns:p14="http://schemas.microsoft.com/office/powerpoint/2010/main" val="3199752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eb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55088FF6-7DE2-46B5-8C68-BB1F1E797671}"/>
              </a:ext>
            </a:extLst>
          </p:cNvPr>
          <p:cNvSpPr txBox="1">
            <a:spLocks/>
          </p:cNvSpPr>
          <p:nvPr/>
        </p:nvSpPr>
        <p:spPr>
          <a:xfrm>
            <a:off x="545284" y="251670"/>
            <a:ext cx="10863744" cy="64326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b="1" dirty="0"/>
              <a:t>                                 </a:t>
            </a:r>
            <a:br>
              <a:rPr lang="cs-CZ" dirty="0"/>
            </a:br>
            <a:endParaRPr lang="cs-CZ" sz="2800" dirty="0"/>
          </a:p>
        </p:txBody>
      </p:sp>
      <p:sp>
        <p:nvSpPr>
          <p:cNvPr id="7" name="Obdélník 6">
            <a:extLst>
              <a:ext uri="{FF2B5EF4-FFF2-40B4-BE49-F238E27FC236}">
                <a16:creationId xmlns:a16="http://schemas.microsoft.com/office/drawing/2014/main" id="{897AA1B8-1B92-4397-961D-887FF788DE51}"/>
              </a:ext>
            </a:extLst>
          </p:cNvPr>
          <p:cNvSpPr/>
          <p:nvPr/>
        </p:nvSpPr>
        <p:spPr>
          <a:xfrm>
            <a:off x="5911443" y="553637"/>
            <a:ext cx="5410899" cy="1817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6000" b="1" dirty="0">
                <a:solidFill>
                  <a:schemeClr val="tx1"/>
                </a:solidFill>
              </a:rPr>
              <a:t>Sportovní trénink dětí</a:t>
            </a:r>
            <a:endParaRPr lang="cs-CZ" sz="6000" dirty="0"/>
          </a:p>
        </p:txBody>
      </p:sp>
      <p:pic>
        <p:nvPicPr>
          <p:cNvPr id="11" name="Obrázek 10">
            <a:extLst>
              <a:ext uri="{FF2B5EF4-FFF2-40B4-BE49-F238E27FC236}">
                <a16:creationId xmlns:a16="http://schemas.microsoft.com/office/drawing/2014/main" id="{60FCD068-EEFB-4B5B-916D-071E1483B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148" y="2552791"/>
            <a:ext cx="6461852" cy="4305209"/>
          </a:xfrm>
          <a:prstGeom prst="rect">
            <a:avLst/>
          </a:prstGeom>
        </p:spPr>
      </p:pic>
      <p:pic>
        <p:nvPicPr>
          <p:cNvPr id="12" name="Obrázek 11">
            <a:extLst>
              <a:ext uri="{FF2B5EF4-FFF2-40B4-BE49-F238E27FC236}">
                <a16:creationId xmlns:a16="http://schemas.microsoft.com/office/drawing/2014/main" id="{DA42DDD5-E8EF-40ED-93DA-809E652F2A3E}"/>
              </a:ext>
            </a:extLst>
          </p:cNvPr>
          <p:cNvPicPr>
            <a:picLocks noChangeAspect="1"/>
          </p:cNvPicPr>
          <p:nvPr/>
        </p:nvPicPr>
        <p:blipFill>
          <a:blip r:embed="rId3"/>
          <a:stretch>
            <a:fillRect/>
          </a:stretch>
        </p:blipFill>
        <p:spPr>
          <a:xfrm>
            <a:off x="0" y="0"/>
            <a:ext cx="5741103" cy="3894805"/>
          </a:xfrm>
          <a:prstGeom prst="rect">
            <a:avLst/>
          </a:prstGeom>
        </p:spPr>
      </p:pic>
    </p:spTree>
    <p:extLst>
      <p:ext uri="{BB962C8B-B14F-4D97-AF65-F5344CB8AC3E}">
        <p14:creationId xmlns:p14="http://schemas.microsoft.com/office/powerpoint/2010/main" val="1853100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BDF365-A7A8-4075-90C6-309C99C1FF47}"/>
              </a:ext>
            </a:extLst>
          </p:cNvPr>
          <p:cNvSpPr>
            <a:spLocks noGrp="1"/>
          </p:cNvSpPr>
          <p:nvPr>
            <p:ph type="title"/>
          </p:nvPr>
        </p:nvSpPr>
        <p:spPr/>
        <p:txBody>
          <a:bodyPr/>
          <a:lstStyle/>
          <a:p>
            <a:r>
              <a:rPr lang="cs-CZ" sz="4000" b="1" dirty="0"/>
              <a:t>Koncepce</a:t>
            </a:r>
            <a:r>
              <a:rPr lang="cs-CZ" b="1" dirty="0"/>
              <a:t> sportovního tréninku dětí</a:t>
            </a:r>
            <a:br>
              <a:rPr lang="cs-CZ" b="1" dirty="0"/>
            </a:br>
            <a:endParaRPr lang="cs-CZ" dirty="0"/>
          </a:p>
        </p:txBody>
      </p:sp>
      <p:sp>
        <p:nvSpPr>
          <p:cNvPr id="3" name="Zástupný symbol pro obsah 2">
            <a:extLst>
              <a:ext uri="{FF2B5EF4-FFF2-40B4-BE49-F238E27FC236}">
                <a16:creationId xmlns:a16="http://schemas.microsoft.com/office/drawing/2014/main" id="{27BAA1B0-116B-4F0F-A58B-2F3289257497}"/>
              </a:ext>
            </a:extLst>
          </p:cNvPr>
          <p:cNvSpPr>
            <a:spLocks noGrp="1"/>
          </p:cNvSpPr>
          <p:nvPr>
            <p:ph idx="1"/>
          </p:nvPr>
        </p:nvSpPr>
        <p:spPr>
          <a:xfrm>
            <a:off x="838200" y="1401556"/>
            <a:ext cx="10515600" cy="4351338"/>
          </a:xfrm>
        </p:spPr>
        <p:txBody>
          <a:bodyPr/>
          <a:lstStyle/>
          <a:p>
            <a:r>
              <a:rPr lang="cs-CZ" dirty="0"/>
              <a:t>koncepce brzké specializace</a:t>
            </a:r>
          </a:p>
          <a:p>
            <a:r>
              <a:rPr lang="cs-CZ" dirty="0"/>
              <a:t>koncepce tréninku přiměřeného věku</a:t>
            </a:r>
          </a:p>
          <a:p>
            <a:endParaRPr lang="cs-CZ" dirty="0"/>
          </a:p>
        </p:txBody>
      </p:sp>
      <p:pic>
        <p:nvPicPr>
          <p:cNvPr id="4" name="Obrázek 3">
            <a:extLst>
              <a:ext uri="{FF2B5EF4-FFF2-40B4-BE49-F238E27FC236}">
                <a16:creationId xmlns:a16="http://schemas.microsoft.com/office/drawing/2014/main" id="{05B59368-E3F5-4CBC-AD40-80570A5918B6}"/>
              </a:ext>
            </a:extLst>
          </p:cNvPr>
          <p:cNvPicPr>
            <a:picLocks noChangeAspect="1"/>
          </p:cNvPicPr>
          <p:nvPr/>
        </p:nvPicPr>
        <p:blipFill>
          <a:blip r:embed="rId3"/>
          <a:stretch>
            <a:fillRect/>
          </a:stretch>
        </p:blipFill>
        <p:spPr>
          <a:xfrm>
            <a:off x="2522496" y="2550958"/>
            <a:ext cx="6846791" cy="4238367"/>
          </a:xfrm>
          <a:prstGeom prst="rect">
            <a:avLst/>
          </a:prstGeom>
        </p:spPr>
      </p:pic>
    </p:spTree>
    <p:extLst>
      <p:ext uri="{BB962C8B-B14F-4D97-AF65-F5344CB8AC3E}">
        <p14:creationId xmlns:p14="http://schemas.microsoft.com/office/powerpoint/2010/main" val="1067575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2463E6-E338-49C8-AB36-9ED4717C047C}"/>
              </a:ext>
            </a:extLst>
          </p:cNvPr>
          <p:cNvSpPr>
            <a:spLocks noGrp="1"/>
          </p:cNvSpPr>
          <p:nvPr>
            <p:ph type="title"/>
          </p:nvPr>
        </p:nvSpPr>
        <p:spPr>
          <a:xfrm>
            <a:off x="732182" y="139838"/>
            <a:ext cx="10515600" cy="1325563"/>
          </a:xfrm>
        </p:spPr>
        <p:txBody>
          <a:bodyPr>
            <a:normAutofit/>
          </a:bodyPr>
          <a:lstStyle/>
          <a:p>
            <a:r>
              <a:rPr lang="cs-CZ" sz="4000" b="1" dirty="0"/>
              <a:t>Koncepce tréninku odpovídající věku</a:t>
            </a:r>
            <a:endParaRPr lang="cs-CZ" sz="4000" dirty="0"/>
          </a:p>
        </p:txBody>
      </p:sp>
      <p:sp>
        <p:nvSpPr>
          <p:cNvPr id="3" name="Zástupný symbol pro obsah 2">
            <a:extLst>
              <a:ext uri="{FF2B5EF4-FFF2-40B4-BE49-F238E27FC236}">
                <a16:creationId xmlns:a16="http://schemas.microsoft.com/office/drawing/2014/main" id="{4B088C2C-AB34-4B62-B6E6-DC9AD37534DE}"/>
              </a:ext>
            </a:extLst>
          </p:cNvPr>
          <p:cNvSpPr>
            <a:spLocks noGrp="1"/>
          </p:cNvSpPr>
          <p:nvPr>
            <p:ph idx="1"/>
          </p:nvPr>
        </p:nvSpPr>
        <p:spPr>
          <a:xfrm>
            <a:off x="838200" y="1364974"/>
            <a:ext cx="10515600" cy="5194852"/>
          </a:xfrm>
        </p:spPr>
        <p:txBody>
          <a:bodyPr>
            <a:normAutofit/>
          </a:bodyPr>
          <a:lstStyle/>
          <a:p>
            <a:r>
              <a:rPr lang="cs-CZ" b="1" dirty="0"/>
              <a:t>Etapa seznamování se se sportem (</a:t>
            </a:r>
            <a:r>
              <a:rPr lang="cs-CZ" b="1" dirty="0" err="1"/>
              <a:t>minižáci</a:t>
            </a:r>
            <a:r>
              <a:rPr lang="cs-CZ" b="1" dirty="0"/>
              <a:t>)</a:t>
            </a:r>
          </a:p>
          <a:p>
            <a:pPr marL="0" indent="0">
              <a:buNone/>
            </a:pPr>
            <a:r>
              <a:rPr lang="cs-CZ" dirty="0"/>
              <a:t>1-3 roky; cíl: získat děti pro sport; úkol: zdravý fyzický a psychický vývoji; rozvíjet: především koordinační schopnosti; intenzita: nízká; objem: postupně narůstá; tréninkový prostředek: hra.</a:t>
            </a:r>
          </a:p>
          <a:p>
            <a:r>
              <a:rPr lang="cs-CZ" b="1" dirty="0"/>
              <a:t>Etapa základního tréninku (mladší žáci-žáci)</a:t>
            </a:r>
          </a:p>
          <a:p>
            <a:pPr marL="0" indent="0">
              <a:buNone/>
            </a:pPr>
            <a:r>
              <a:rPr lang="cs-CZ" dirty="0"/>
              <a:t>2-4 roky; cíl: vytvořit stálý dobrý vztah dětí ke sportu a přijetí sportu jako součásti svého životního stylu; úkol: harmonický rozvoj, upevnění zdraví, přirozený tělesný a psychický rozvoji; rozvíjet: koordinační schopnosti, rychlost a dynamiky pohybu. </a:t>
            </a:r>
          </a:p>
          <a:p>
            <a:pPr marL="0" indent="0">
              <a:buNone/>
            </a:pPr>
            <a:r>
              <a:rPr lang="cs-CZ" u="sng" dirty="0"/>
              <a:t>Poměr specifického a všeobecného tréninku</a:t>
            </a:r>
            <a:r>
              <a:rPr lang="cs-CZ" dirty="0"/>
              <a:t>: 20:80 % ve věku 11-12 let        </a:t>
            </a:r>
          </a:p>
          <a:p>
            <a:pPr marL="0" indent="0">
              <a:buNone/>
            </a:pPr>
            <a:r>
              <a:rPr lang="cs-CZ" dirty="0"/>
              <a:t>                                                                                 50:50 % ve věku 14-15 let</a:t>
            </a:r>
          </a:p>
        </p:txBody>
      </p:sp>
    </p:spTree>
    <p:extLst>
      <p:ext uri="{BB962C8B-B14F-4D97-AF65-F5344CB8AC3E}">
        <p14:creationId xmlns:p14="http://schemas.microsoft.com/office/powerpoint/2010/main" val="489434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C9ED115E-3AFB-4590-A27D-592B74386914}"/>
              </a:ext>
            </a:extLst>
          </p:cNvPr>
          <p:cNvSpPr>
            <a:spLocks noGrp="1"/>
          </p:cNvSpPr>
          <p:nvPr>
            <p:ph idx="1"/>
          </p:nvPr>
        </p:nvSpPr>
        <p:spPr>
          <a:xfrm>
            <a:off x="718930" y="407642"/>
            <a:ext cx="10515600" cy="5926897"/>
          </a:xfrm>
        </p:spPr>
        <p:txBody>
          <a:bodyPr>
            <a:normAutofit fontScale="92500" lnSpcReduction="10000"/>
          </a:bodyPr>
          <a:lstStyle/>
          <a:p>
            <a:r>
              <a:rPr lang="cs-CZ" b="1" dirty="0"/>
              <a:t>Etapa specifického tréninku (kadeti-junioři)</a:t>
            </a:r>
          </a:p>
          <a:p>
            <a:pPr marL="0" indent="0">
              <a:lnSpc>
                <a:spcPct val="100000"/>
              </a:lnSpc>
              <a:spcBef>
                <a:spcPts val="0"/>
              </a:spcBef>
              <a:buNone/>
            </a:pPr>
            <a:r>
              <a:rPr lang="cs-CZ" dirty="0"/>
              <a:t>2-4 roky, cíl: Vysoká výkonnost je stále perspektivním cílem, soutěž není jen kritériem výkonnosti, ale prostředkem ke zlepšování výkonu; úkol: rozvíjet pohybové schopnosti s ohledem na potřebu specifické kondice (specifická síla, vytrvalost, rychlost); intenzita: větší množství specifických cvičení a prostředků, objevuje se již velká zátěž i s přibývající únavou a to i v různých soutěžních podmínkách; objem: prakticky každý den.</a:t>
            </a:r>
          </a:p>
          <a:p>
            <a:pPr marL="0" indent="0">
              <a:lnSpc>
                <a:spcPct val="100000"/>
              </a:lnSpc>
              <a:spcBef>
                <a:spcPts val="0"/>
              </a:spcBef>
              <a:buNone/>
            </a:pPr>
            <a:endParaRPr lang="cs-CZ" dirty="0"/>
          </a:p>
          <a:p>
            <a:pPr>
              <a:lnSpc>
                <a:spcPct val="100000"/>
              </a:lnSpc>
              <a:spcBef>
                <a:spcPts val="0"/>
              </a:spcBef>
            </a:pPr>
            <a:r>
              <a:rPr lang="cs-CZ" b="1" dirty="0"/>
              <a:t>Etapa vrcholového tréninku (junioři – senioři)</a:t>
            </a:r>
          </a:p>
          <a:p>
            <a:pPr marL="0" indent="0">
              <a:lnSpc>
                <a:spcPct val="100000"/>
              </a:lnSpc>
              <a:spcBef>
                <a:spcPts val="0"/>
              </a:spcBef>
              <a:buNone/>
            </a:pPr>
            <a:r>
              <a:rPr lang="cs-CZ" dirty="0"/>
              <a:t>Cíl: dosáhnout maximální výkonnosti a udržet ji po dlouhou dobu; týká se pouze zlomku sportovců; po 19. roku sportovců; objem: velmi velký 300-330 dnů nebo700-1500 hodin zátěže; maximálním zaměření na specifickou zátěž.</a:t>
            </a:r>
          </a:p>
          <a:p>
            <a:pPr marL="0" indent="0">
              <a:lnSpc>
                <a:spcPct val="100000"/>
              </a:lnSpc>
              <a:spcBef>
                <a:spcPts val="0"/>
              </a:spcBef>
              <a:buNone/>
            </a:pPr>
            <a:r>
              <a:rPr lang="cs-CZ" dirty="0"/>
              <a:t> </a:t>
            </a:r>
          </a:p>
          <a:p>
            <a:pPr marL="0" indent="0">
              <a:lnSpc>
                <a:spcPct val="100000"/>
              </a:lnSpc>
              <a:spcBef>
                <a:spcPts val="0"/>
              </a:spcBef>
              <a:buNone/>
            </a:pPr>
            <a:r>
              <a:rPr lang="cs-CZ" u="sng" dirty="0"/>
              <a:t>Poměr specifického a všeobecného tréninku</a:t>
            </a:r>
            <a:r>
              <a:rPr lang="cs-CZ" dirty="0"/>
              <a:t>: 10-20 % všeobecné zátěže,</a:t>
            </a:r>
          </a:p>
          <a:p>
            <a:pPr marL="0" indent="0">
              <a:buNone/>
            </a:pPr>
            <a:r>
              <a:rPr lang="cs-CZ"/>
              <a:t>                                                                                 80-90 </a:t>
            </a:r>
            <a:r>
              <a:rPr lang="cs-CZ" dirty="0"/>
              <a:t>% specifické zátěže.</a:t>
            </a:r>
          </a:p>
          <a:p>
            <a:pPr marL="0" indent="0">
              <a:buNone/>
            </a:pPr>
            <a:endParaRPr lang="cs-CZ" dirty="0"/>
          </a:p>
        </p:txBody>
      </p:sp>
    </p:spTree>
    <p:extLst>
      <p:ext uri="{BB962C8B-B14F-4D97-AF65-F5344CB8AC3E}">
        <p14:creationId xmlns:p14="http://schemas.microsoft.com/office/powerpoint/2010/main" val="2457477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0DD8C73E-9F9C-4CF8-A171-9697B1974671}"/>
              </a:ext>
            </a:extLst>
          </p:cNvPr>
          <p:cNvSpPr/>
          <p:nvPr/>
        </p:nvSpPr>
        <p:spPr>
          <a:xfrm>
            <a:off x="430695" y="943976"/>
            <a:ext cx="11330609" cy="5786199"/>
          </a:xfrm>
          <a:prstGeom prst="rect">
            <a:avLst/>
          </a:prstGeom>
        </p:spPr>
        <p:txBody>
          <a:bodyPr wrap="square">
            <a:spAutoFit/>
          </a:bodyPr>
          <a:lstStyle/>
          <a:p>
            <a:pPr algn="ctr"/>
            <a:r>
              <a:rPr lang="cs-CZ" sz="3200" dirty="0">
                <a:solidFill>
                  <a:srgbClr val="FF0000"/>
                </a:solidFill>
              </a:rPr>
              <a:t>BETTER ATHLETES, BETTER PEOPLE</a:t>
            </a:r>
          </a:p>
          <a:p>
            <a:pPr marL="457200" indent="-457200">
              <a:buFont typeface="Arial" panose="020B0604020202020204" pitchFamily="34" charset="0"/>
              <a:buChar char="•"/>
            </a:pPr>
            <a:r>
              <a:rPr lang="cs-CZ" sz="3200" dirty="0"/>
              <a:t>Váš odkaz jako trenéra</a:t>
            </a:r>
          </a:p>
          <a:p>
            <a:pPr marL="457200" indent="-457200">
              <a:buFont typeface="Arial" panose="020B0604020202020204" pitchFamily="34" charset="0"/>
              <a:buChar char="•"/>
            </a:pPr>
            <a:r>
              <a:rPr lang="cs-CZ" sz="3200" dirty="0"/>
              <a:t>Kouč s dvojím cílem</a:t>
            </a:r>
          </a:p>
          <a:p>
            <a:pPr marL="457200" indent="-457200">
              <a:buFont typeface="Arial" panose="020B0604020202020204" pitchFamily="34" charset="0"/>
              <a:buChar char="•"/>
            </a:pPr>
            <a:r>
              <a:rPr lang="cs-CZ" sz="3200" dirty="0"/>
              <a:t>Tři zásady koučování s dvojím cílem – STROM MISTROVSTVÍ „ELM“</a:t>
            </a:r>
          </a:p>
          <a:p>
            <a:pPr marL="72000" indent="0">
              <a:buNone/>
            </a:pPr>
            <a:endParaRPr lang="cs-CZ" sz="3200" dirty="0"/>
          </a:p>
          <a:p>
            <a:pPr lvl="1">
              <a:buFont typeface="Wingdings" panose="05000000000000000000" pitchFamily="2" charset="2"/>
              <a:buChar char="Ø"/>
            </a:pPr>
            <a:r>
              <a:rPr lang="cs-CZ" sz="3200" dirty="0"/>
              <a:t>    úsilí, snaha (</a:t>
            </a:r>
            <a:r>
              <a:rPr lang="cs-CZ" sz="3200" dirty="0" err="1"/>
              <a:t>effort</a:t>
            </a:r>
            <a:r>
              <a:rPr lang="cs-CZ" sz="3200" dirty="0"/>
              <a:t>)</a:t>
            </a:r>
          </a:p>
          <a:p>
            <a:pPr lvl="1">
              <a:buFont typeface="Wingdings" panose="05000000000000000000" pitchFamily="2" charset="2"/>
              <a:buChar char="Ø"/>
            </a:pPr>
            <a:r>
              <a:rPr lang="cs-CZ" sz="3200" dirty="0"/>
              <a:t>    učení se (</a:t>
            </a:r>
            <a:r>
              <a:rPr lang="cs-CZ" sz="3200" dirty="0" err="1"/>
              <a:t>learning</a:t>
            </a:r>
            <a:r>
              <a:rPr lang="cs-CZ" sz="3200" dirty="0"/>
              <a:t>)</a:t>
            </a:r>
          </a:p>
          <a:p>
            <a:pPr lvl="1">
              <a:buFont typeface="Wingdings" panose="05000000000000000000" pitchFamily="2" charset="2"/>
              <a:buChar char="Ø"/>
            </a:pPr>
            <a:r>
              <a:rPr lang="cs-CZ" sz="3200" dirty="0"/>
              <a:t>    poučení se z chyb (</a:t>
            </a:r>
            <a:r>
              <a:rPr lang="cs-CZ" sz="3200" dirty="0" err="1"/>
              <a:t>bouncing</a:t>
            </a:r>
            <a:r>
              <a:rPr lang="cs-CZ" sz="3200" dirty="0"/>
              <a:t> </a:t>
            </a:r>
            <a:r>
              <a:rPr lang="cs-CZ" sz="3200" dirty="0" err="1"/>
              <a:t>back</a:t>
            </a:r>
            <a:r>
              <a:rPr lang="cs-CZ" sz="3200" dirty="0"/>
              <a:t> </a:t>
            </a:r>
            <a:r>
              <a:rPr lang="cs-CZ" sz="3200" dirty="0" err="1"/>
              <a:t>from</a:t>
            </a:r>
            <a:r>
              <a:rPr lang="cs-CZ" sz="3200" dirty="0"/>
              <a:t> </a:t>
            </a:r>
            <a:r>
              <a:rPr lang="cs-CZ" sz="3200" dirty="0" err="1"/>
              <a:t>mistakes</a:t>
            </a:r>
            <a:r>
              <a:rPr lang="cs-CZ" sz="3200" dirty="0"/>
              <a:t>) </a:t>
            </a:r>
          </a:p>
          <a:p>
            <a:pPr lvl="1">
              <a:buFont typeface="Wingdings" panose="05000000000000000000" pitchFamily="2" charset="2"/>
              <a:buChar char="Ø"/>
            </a:pPr>
            <a:endParaRPr lang="cs-CZ" sz="3200" dirty="0"/>
          </a:p>
          <a:p>
            <a:pPr marL="457200" indent="-457200">
              <a:buFont typeface="Arial" panose="020B0604020202020204" pitchFamily="34" charset="0"/>
              <a:buChar char="•"/>
            </a:pPr>
            <a:r>
              <a:rPr lang="cs-CZ" sz="3200" dirty="0"/>
              <a:t>Plnění emoční nádrže svěřenců</a:t>
            </a:r>
          </a:p>
          <a:p>
            <a:endParaRPr lang="cs-CZ" dirty="0"/>
          </a:p>
        </p:txBody>
      </p:sp>
      <p:sp>
        <p:nvSpPr>
          <p:cNvPr id="6" name="Obdélník 5">
            <a:extLst>
              <a:ext uri="{FF2B5EF4-FFF2-40B4-BE49-F238E27FC236}">
                <a16:creationId xmlns:a16="http://schemas.microsoft.com/office/drawing/2014/main" id="{5306AD65-22E4-4FF3-85C4-26DDF675DA37}"/>
              </a:ext>
            </a:extLst>
          </p:cNvPr>
          <p:cNvSpPr/>
          <p:nvPr/>
        </p:nvSpPr>
        <p:spPr>
          <a:xfrm>
            <a:off x="2670313" y="236090"/>
            <a:ext cx="8024192" cy="707886"/>
          </a:xfrm>
          <a:prstGeom prst="rect">
            <a:avLst/>
          </a:prstGeom>
        </p:spPr>
        <p:txBody>
          <a:bodyPr wrap="square">
            <a:spAutoFit/>
          </a:bodyPr>
          <a:lstStyle/>
          <a:p>
            <a:r>
              <a:rPr lang="cs-CZ" sz="4000" b="1" dirty="0"/>
              <a:t>Positive </a:t>
            </a:r>
            <a:r>
              <a:rPr lang="cs-CZ" sz="4000" b="1" dirty="0" err="1"/>
              <a:t>Coaching</a:t>
            </a:r>
            <a:r>
              <a:rPr lang="cs-CZ" sz="4000" b="1" dirty="0"/>
              <a:t> </a:t>
            </a:r>
            <a:r>
              <a:rPr lang="cs-CZ" sz="4000" b="1" dirty="0" err="1"/>
              <a:t>Alliance</a:t>
            </a:r>
            <a:r>
              <a:rPr lang="cs-CZ" sz="4000" b="1" dirty="0"/>
              <a:t> (PCA)</a:t>
            </a:r>
            <a:endParaRPr lang="cs-CZ" sz="4000" dirty="0"/>
          </a:p>
        </p:txBody>
      </p:sp>
    </p:spTree>
    <p:extLst>
      <p:ext uri="{BB962C8B-B14F-4D97-AF65-F5344CB8AC3E}">
        <p14:creationId xmlns:p14="http://schemas.microsoft.com/office/powerpoint/2010/main" val="2419204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4">
            <a:extLst>
              <a:ext uri="{FF2B5EF4-FFF2-40B4-BE49-F238E27FC236}">
                <a16:creationId xmlns:a16="http://schemas.microsoft.com/office/drawing/2014/main" id="{59E2B691-223E-490E-8BA3-D45AA8FC6468}"/>
              </a:ext>
            </a:extLst>
          </p:cNvPr>
          <p:cNvSpPr>
            <a:spLocks noGrp="1"/>
          </p:cNvSpPr>
          <p:nvPr>
            <p:ph idx="1"/>
          </p:nvPr>
        </p:nvSpPr>
        <p:spPr>
          <a:xfrm>
            <a:off x="720000" y="581891"/>
            <a:ext cx="10753200" cy="5487605"/>
          </a:xfrm>
        </p:spPr>
        <p:txBody>
          <a:bodyPr>
            <a:normAutofit/>
          </a:bodyPr>
          <a:lstStyle/>
          <a:p>
            <a:r>
              <a:rPr lang="cs-CZ" sz="3200" dirty="0"/>
              <a:t>Úcta ke hře – „ROOTS“</a:t>
            </a:r>
          </a:p>
          <a:p>
            <a:pPr lvl="1">
              <a:buFont typeface="Wingdings" panose="05000000000000000000" pitchFamily="2" charset="2"/>
              <a:buChar char="Ø"/>
            </a:pPr>
            <a:r>
              <a:rPr lang="cs-CZ" sz="2800" dirty="0"/>
              <a:t>  úcta ke hře od kořenů (</a:t>
            </a:r>
            <a:r>
              <a:rPr lang="cs-CZ" sz="2800" dirty="0" err="1"/>
              <a:t>roots</a:t>
            </a:r>
            <a:r>
              <a:rPr lang="cs-CZ" sz="2800" dirty="0"/>
              <a:t>)</a:t>
            </a:r>
          </a:p>
          <a:p>
            <a:pPr lvl="1">
              <a:buFont typeface="Wingdings" panose="05000000000000000000" pitchFamily="2" charset="2"/>
              <a:buChar char="Ø"/>
            </a:pPr>
            <a:r>
              <a:rPr lang="cs-CZ" sz="2800" dirty="0"/>
              <a:t>  úcta k pravidlům (</a:t>
            </a:r>
            <a:r>
              <a:rPr lang="cs-CZ" sz="2800" dirty="0" err="1"/>
              <a:t>rules</a:t>
            </a:r>
            <a:r>
              <a:rPr lang="cs-CZ" sz="2800" dirty="0"/>
              <a:t>)</a:t>
            </a:r>
          </a:p>
          <a:p>
            <a:pPr lvl="1">
              <a:buFont typeface="Wingdings" panose="05000000000000000000" pitchFamily="2" charset="2"/>
              <a:buChar char="Ø"/>
            </a:pPr>
            <a:r>
              <a:rPr lang="cs-CZ" sz="2800" dirty="0"/>
              <a:t>  úcta k soupeřům (</a:t>
            </a:r>
            <a:r>
              <a:rPr lang="cs-CZ" sz="2800" dirty="0" err="1"/>
              <a:t>opponents</a:t>
            </a:r>
            <a:r>
              <a:rPr lang="cs-CZ" sz="2800" dirty="0"/>
              <a:t>)</a:t>
            </a:r>
          </a:p>
          <a:p>
            <a:pPr lvl="1">
              <a:buFont typeface="Wingdings" panose="05000000000000000000" pitchFamily="2" charset="2"/>
              <a:buChar char="Ø"/>
            </a:pPr>
            <a:r>
              <a:rPr lang="cs-CZ" sz="2800" dirty="0"/>
              <a:t>  úcta k rozhodčím (</a:t>
            </a:r>
            <a:r>
              <a:rPr lang="cs-CZ" sz="2800" dirty="0" err="1"/>
              <a:t>officials</a:t>
            </a:r>
            <a:r>
              <a:rPr lang="cs-CZ" sz="2800" dirty="0"/>
              <a:t>)</a:t>
            </a:r>
          </a:p>
          <a:p>
            <a:pPr lvl="1">
              <a:buFont typeface="Wingdings" panose="05000000000000000000" pitchFamily="2" charset="2"/>
              <a:buChar char="Ø"/>
            </a:pPr>
            <a:r>
              <a:rPr lang="cs-CZ" sz="2800" dirty="0"/>
              <a:t>  úcta ke spoluhráčům (</a:t>
            </a:r>
            <a:r>
              <a:rPr lang="cs-CZ" sz="2800" dirty="0" err="1"/>
              <a:t>teammates</a:t>
            </a:r>
            <a:r>
              <a:rPr lang="cs-CZ" sz="2800" dirty="0"/>
              <a:t>)</a:t>
            </a:r>
          </a:p>
          <a:p>
            <a:pPr lvl="1">
              <a:buFont typeface="Wingdings" panose="05000000000000000000" pitchFamily="2" charset="2"/>
              <a:buChar char="Ø"/>
            </a:pPr>
            <a:r>
              <a:rPr lang="cs-CZ" sz="2800" dirty="0"/>
              <a:t>  úcta sám k sobě (</a:t>
            </a:r>
            <a:r>
              <a:rPr lang="cs-CZ" sz="2800" dirty="0" err="1"/>
              <a:t>self</a:t>
            </a:r>
            <a:r>
              <a:rPr lang="cs-CZ" sz="2800" dirty="0"/>
              <a:t>)</a:t>
            </a:r>
          </a:p>
          <a:p>
            <a:pPr lvl="1">
              <a:buFont typeface="Wingdings" panose="05000000000000000000" pitchFamily="2" charset="2"/>
              <a:buChar char="Ø"/>
            </a:pPr>
            <a:endParaRPr lang="cs-CZ" sz="2800" dirty="0"/>
          </a:p>
          <a:p>
            <a:pPr marL="0" lvl="1">
              <a:spcBef>
                <a:spcPts val="0"/>
              </a:spcBef>
            </a:pPr>
            <a:r>
              <a:rPr lang="cs-CZ" sz="3200" dirty="0"/>
              <a:t>Trojí zlepšování hráčů</a:t>
            </a:r>
          </a:p>
          <a:p>
            <a:pPr marL="0" lvl="1">
              <a:spcBef>
                <a:spcPts val="0"/>
              </a:spcBef>
            </a:pPr>
            <a:r>
              <a:rPr lang="cs-CZ" sz="3200" dirty="0"/>
              <a:t>Rodič a jeho poslání</a:t>
            </a:r>
          </a:p>
          <a:p>
            <a:pPr marL="0" lvl="1">
              <a:spcBef>
                <a:spcPts val="0"/>
              </a:spcBef>
            </a:pPr>
            <a:r>
              <a:rPr lang="cs-CZ" sz="3200" dirty="0"/>
              <a:t>Vize mládežnického sportu</a:t>
            </a:r>
          </a:p>
          <a:p>
            <a:pPr lvl="1"/>
            <a:endParaRPr lang="cs-CZ" sz="2800" dirty="0"/>
          </a:p>
          <a:p>
            <a:pPr marL="72000" indent="0" algn="ctr">
              <a:buNone/>
            </a:pPr>
            <a:endParaRPr lang="cs-CZ" dirty="0"/>
          </a:p>
        </p:txBody>
      </p:sp>
    </p:spTree>
    <p:extLst>
      <p:ext uri="{BB962C8B-B14F-4D97-AF65-F5344CB8AC3E}">
        <p14:creationId xmlns:p14="http://schemas.microsoft.com/office/powerpoint/2010/main" val="4142654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D2D7AA-AD59-469F-8FB0-EB6F799F551D}"/>
              </a:ext>
            </a:extLst>
          </p:cNvPr>
          <p:cNvSpPr>
            <a:spLocks noGrp="1"/>
          </p:cNvSpPr>
          <p:nvPr>
            <p:ph type="title"/>
          </p:nvPr>
        </p:nvSpPr>
        <p:spPr>
          <a:xfrm>
            <a:off x="409433" y="252949"/>
            <a:ext cx="10515600" cy="1325563"/>
          </a:xfrm>
        </p:spPr>
        <p:txBody>
          <a:bodyPr/>
          <a:lstStyle/>
          <a:p>
            <a:r>
              <a:rPr lang="cs-CZ" b="1" dirty="0"/>
              <a:t>Nejčastější problémy spojené s tréninkem dětí</a:t>
            </a:r>
          </a:p>
        </p:txBody>
      </p:sp>
      <p:sp>
        <p:nvSpPr>
          <p:cNvPr id="3" name="Zástupný symbol pro obsah 2">
            <a:extLst>
              <a:ext uri="{FF2B5EF4-FFF2-40B4-BE49-F238E27FC236}">
                <a16:creationId xmlns:a16="http://schemas.microsoft.com/office/drawing/2014/main" id="{2F5859CF-0ACE-4CCF-A9D8-DC68566B1608}"/>
              </a:ext>
            </a:extLst>
          </p:cNvPr>
          <p:cNvSpPr>
            <a:spLocks noGrp="1"/>
          </p:cNvSpPr>
          <p:nvPr>
            <p:ph idx="1"/>
          </p:nvPr>
        </p:nvSpPr>
        <p:spPr>
          <a:xfrm>
            <a:off x="409433" y="1578512"/>
            <a:ext cx="20757025" cy="5418046"/>
          </a:xfrm>
        </p:spPr>
        <p:txBody>
          <a:bodyPr/>
          <a:lstStyle/>
          <a:p>
            <a:r>
              <a:rPr lang="cs-CZ" dirty="0"/>
              <a:t>Ne každý vrcholový sportovec může být kvalitním trenérem dětí</a:t>
            </a:r>
          </a:p>
          <a:p>
            <a:r>
              <a:rPr lang="cs-CZ" dirty="0"/>
              <a:t>Ne každý aktivní rodič může být kvalitním trenérem dětí</a:t>
            </a:r>
          </a:p>
          <a:p>
            <a:r>
              <a:rPr lang="cs-CZ" dirty="0"/>
              <a:t>Ambiciózní trenér</a:t>
            </a:r>
          </a:p>
          <a:p>
            <a:r>
              <a:rPr lang="cs-CZ" dirty="0"/>
              <a:t>Negativní vztah trenér-dítě jako sportovec</a:t>
            </a:r>
          </a:p>
          <a:p>
            <a:r>
              <a:rPr lang="cs-CZ" dirty="0"/>
              <a:t>Rodič jako sponzor v nejen kolektivních sportech</a:t>
            </a:r>
          </a:p>
          <a:p>
            <a:r>
              <a:rPr lang="cs-CZ" dirty="0"/>
              <a:t>Dítě jako nástroj plnění snů a tužeb jeho rodičů</a:t>
            </a:r>
          </a:p>
        </p:txBody>
      </p:sp>
      <p:pic>
        <p:nvPicPr>
          <p:cNvPr id="1026" name="Picture 2" descr="My Coach, the Bully - The New York Times">
            <a:extLst>
              <a:ext uri="{FF2B5EF4-FFF2-40B4-BE49-F238E27FC236}">
                <a16:creationId xmlns:a16="http://schemas.microsoft.com/office/drawing/2014/main" id="{4FD249DB-551B-4059-B978-C43A342B9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44692"/>
            <a:ext cx="3764702" cy="28090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elling is not a sign of bad coaching – Western Courier">
            <a:extLst>
              <a:ext uri="{FF2B5EF4-FFF2-40B4-BE49-F238E27FC236}">
                <a16:creationId xmlns:a16="http://schemas.microsoft.com/office/drawing/2014/main" id="{A87939CE-FCC3-481A-A795-F91B0028A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702" y="4744692"/>
            <a:ext cx="4254495" cy="33765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en Commandments For Hockey Parents - Life In Pleasantville">
            <a:extLst>
              <a:ext uri="{FF2B5EF4-FFF2-40B4-BE49-F238E27FC236}">
                <a16:creationId xmlns:a16="http://schemas.microsoft.com/office/drawing/2014/main" id="{589E6D38-26AF-436C-97B3-4AEBD61F56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9197" y="3987135"/>
            <a:ext cx="4172803" cy="357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180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BA1A45-1E42-41FA-B1B8-3D39329D3689}"/>
              </a:ext>
            </a:extLst>
          </p:cNvPr>
          <p:cNvSpPr>
            <a:spLocks noGrp="1"/>
          </p:cNvSpPr>
          <p:nvPr>
            <p:ph type="title"/>
          </p:nvPr>
        </p:nvSpPr>
        <p:spPr>
          <a:xfrm>
            <a:off x="838200" y="4301020"/>
            <a:ext cx="10515600" cy="1325563"/>
          </a:xfrm>
        </p:spPr>
        <p:txBody>
          <a:bodyPr/>
          <a:lstStyle/>
          <a:p>
            <a:pPr algn="ctr"/>
            <a:r>
              <a:rPr lang="cs-CZ" b="1" dirty="0"/>
              <a:t>DĚKUJI ZA POZORNOST!</a:t>
            </a:r>
          </a:p>
        </p:txBody>
      </p:sp>
      <p:sp>
        <p:nvSpPr>
          <p:cNvPr id="3" name="Zástupný symbol pro obsah 2">
            <a:extLst>
              <a:ext uri="{FF2B5EF4-FFF2-40B4-BE49-F238E27FC236}">
                <a16:creationId xmlns:a16="http://schemas.microsoft.com/office/drawing/2014/main" id="{80F1563E-7771-4CFA-8A0C-A0962D6F4F63}"/>
              </a:ext>
            </a:extLst>
          </p:cNvPr>
          <p:cNvSpPr>
            <a:spLocks noGrp="1"/>
          </p:cNvSpPr>
          <p:nvPr>
            <p:ph idx="1"/>
          </p:nvPr>
        </p:nvSpPr>
        <p:spPr>
          <a:xfrm>
            <a:off x="1475132" y="735634"/>
            <a:ext cx="9241736" cy="2693366"/>
          </a:xfrm>
        </p:spPr>
        <p:txBody>
          <a:bodyPr>
            <a:normAutofit/>
          </a:bodyPr>
          <a:lstStyle/>
          <a:p>
            <a:pPr marL="0" indent="0" algn="ctr">
              <a:buNone/>
            </a:pPr>
            <a:r>
              <a:rPr lang="cs-CZ" sz="4800" dirty="0"/>
              <a:t>Není prokázána přímá souvislost mezi vysokou výkonností v dětství a v dospělosti</a:t>
            </a:r>
          </a:p>
        </p:txBody>
      </p:sp>
    </p:spTree>
    <p:extLst>
      <p:ext uri="{BB962C8B-B14F-4D97-AF65-F5344CB8AC3E}">
        <p14:creationId xmlns:p14="http://schemas.microsoft.com/office/powerpoint/2010/main" val="3624829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751A7668-B391-49B2-BAFA-4B82A0D20AF7}"/>
              </a:ext>
            </a:extLst>
          </p:cNvPr>
          <p:cNvPicPr>
            <a:picLocks noChangeAspect="1"/>
          </p:cNvPicPr>
          <p:nvPr/>
        </p:nvPicPr>
        <p:blipFill>
          <a:blip r:embed="rId2"/>
          <a:stretch>
            <a:fillRect/>
          </a:stretch>
        </p:blipFill>
        <p:spPr>
          <a:xfrm>
            <a:off x="8945217" y="5029200"/>
            <a:ext cx="3246783" cy="4786413"/>
          </a:xfrm>
          <a:prstGeom prst="rect">
            <a:avLst/>
          </a:prstGeom>
        </p:spPr>
      </p:pic>
      <p:pic>
        <p:nvPicPr>
          <p:cNvPr id="9" name="Obrázek 8">
            <a:extLst>
              <a:ext uri="{FF2B5EF4-FFF2-40B4-BE49-F238E27FC236}">
                <a16:creationId xmlns:a16="http://schemas.microsoft.com/office/drawing/2014/main" id="{FE5C3585-FDF7-47F9-8CDB-B876A7D588FD}"/>
              </a:ext>
            </a:extLst>
          </p:cNvPr>
          <p:cNvPicPr>
            <a:picLocks noChangeAspect="1"/>
          </p:cNvPicPr>
          <p:nvPr/>
        </p:nvPicPr>
        <p:blipFill>
          <a:blip r:embed="rId3"/>
          <a:stretch>
            <a:fillRect/>
          </a:stretch>
        </p:blipFill>
        <p:spPr>
          <a:xfrm>
            <a:off x="5894206" y="5029200"/>
            <a:ext cx="3051011" cy="4357861"/>
          </a:xfrm>
          <a:prstGeom prst="rect">
            <a:avLst/>
          </a:prstGeom>
        </p:spPr>
      </p:pic>
      <p:pic>
        <p:nvPicPr>
          <p:cNvPr id="7" name="Obrázek 6">
            <a:extLst>
              <a:ext uri="{FF2B5EF4-FFF2-40B4-BE49-F238E27FC236}">
                <a16:creationId xmlns:a16="http://schemas.microsoft.com/office/drawing/2014/main" id="{AC1F6A16-D6F1-41F7-9B59-71D82CCEAB3F}"/>
              </a:ext>
            </a:extLst>
          </p:cNvPr>
          <p:cNvPicPr>
            <a:picLocks noChangeAspect="1"/>
          </p:cNvPicPr>
          <p:nvPr/>
        </p:nvPicPr>
        <p:blipFill>
          <a:blip r:embed="rId4"/>
          <a:stretch>
            <a:fillRect/>
          </a:stretch>
        </p:blipFill>
        <p:spPr>
          <a:xfrm>
            <a:off x="2843196" y="5029200"/>
            <a:ext cx="3051010" cy="4365672"/>
          </a:xfrm>
          <a:prstGeom prst="rect">
            <a:avLst/>
          </a:prstGeom>
        </p:spPr>
      </p:pic>
      <p:pic>
        <p:nvPicPr>
          <p:cNvPr id="6" name="Obrázek 5">
            <a:extLst>
              <a:ext uri="{FF2B5EF4-FFF2-40B4-BE49-F238E27FC236}">
                <a16:creationId xmlns:a16="http://schemas.microsoft.com/office/drawing/2014/main" id="{DDFC5A3B-0E7C-4074-A4CF-AE15A6CB2E4B}"/>
              </a:ext>
            </a:extLst>
          </p:cNvPr>
          <p:cNvPicPr>
            <a:picLocks noChangeAspect="1"/>
          </p:cNvPicPr>
          <p:nvPr/>
        </p:nvPicPr>
        <p:blipFill>
          <a:blip r:embed="rId5"/>
          <a:stretch>
            <a:fillRect/>
          </a:stretch>
        </p:blipFill>
        <p:spPr>
          <a:xfrm>
            <a:off x="0" y="5029200"/>
            <a:ext cx="2843196" cy="4098942"/>
          </a:xfrm>
          <a:prstGeom prst="rect">
            <a:avLst/>
          </a:prstGeom>
        </p:spPr>
      </p:pic>
      <p:sp>
        <p:nvSpPr>
          <p:cNvPr id="5" name="Obdélník 4">
            <a:extLst>
              <a:ext uri="{FF2B5EF4-FFF2-40B4-BE49-F238E27FC236}">
                <a16:creationId xmlns:a16="http://schemas.microsoft.com/office/drawing/2014/main" id="{0F523BAA-FF63-455D-B46B-A8296A554F16}"/>
              </a:ext>
            </a:extLst>
          </p:cNvPr>
          <p:cNvSpPr/>
          <p:nvPr/>
        </p:nvSpPr>
        <p:spPr>
          <a:xfrm>
            <a:off x="291547" y="1012685"/>
            <a:ext cx="11608905" cy="3785652"/>
          </a:xfrm>
          <a:prstGeom prst="rect">
            <a:avLst/>
          </a:prstGeom>
        </p:spPr>
        <p:txBody>
          <a:bodyPr wrap="square">
            <a:spAutoFit/>
          </a:bodyPr>
          <a:lstStyle/>
          <a:p>
            <a:r>
              <a:rPr lang="cs-CZ" sz="2400" dirty="0"/>
              <a:t>1. DOVALIL, J. a CHOUTKOVÁ, B.: Abeceda tréninku chlapců a děvčat. Olympia : Praha 1989. </a:t>
            </a:r>
          </a:p>
          <a:p>
            <a:r>
              <a:rPr lang="cs-CZ" sz="2400" dirty="0"/>
              <a:t>2. ENGELTHALEOVÁ, Z. a kol.: Rozvíjíme pohybovou koordinaci dětí. Raabe : Praha 2019.</a:t>
            </a:r>
          </a:p>
          <a:p>
            <a:r>
              <a:rPr lang="cs-CZ" sz="2400" dirty="0"/>
              <a:t>3. JEŘÁBEK, P.: Atletická příprava:  děti a dorost. </a:t>
            </a:r>
            <a:r>
              <a:rPr lang="cs-CZ" sz="2400" dirty="0" err="1"/>
              <a:t>Grada</a:t>
            </a:r>
            <a:r>
              <a:rPr lang="cs-CZ" sz="2400" dirty="0"/>
              <a:t> : Praha 2008.  </a:t>
            </a:r>
          </a:p>
          <a:p>
            <a:r>
              <a:rPr lang="cs-CZ" sz="2400" dirty="0"/>
              <a:t>2. KRIŠTOFIČ, J.: Pohybová příprava dětí. </a:t>
            </a:r>
            <a:r>
              <a:rPr lang="cs-CZ" sz="2400" dirty="0" err="1"/>
              <a:t>Grada</a:t>
            </a:r>
            <a:r>
              <a:rPr lang="cs-CZ" sz="2400" dirty="0"/>
              <a:t> : Praha 2006. </a:t>
            </a:r>
          </a:p>
          <a:p>
            <a:r>
              <a:rPr lang="cs-CZ" sz="2400" dirty="0"/>
              <a:t>3. PERIČ, T.: Hry ve sportovní přípravě dětí. </a:t>
            </a:r>
            <a:r>
              <a:rPr lang="cs-CZ" sz="2400" dirty="0" err="1"/>
              <a:t>Grada</a:t>
            </a:r>
            <a:r>
              <a:rPr lang="cs-CZ" sz="2400" dirty="0"/>
              <a:t> : Praha 2004. </a:t>
            </a:r>
          </a:p>
          <a:p>
            <a:r>
              <a:rPr lang="cs-CZ" sz="2400" dirty="0"/>
              <a:t>4. PERIČ, T.: Sportovní příprava dětí. </a:t>
            </a:r>
            <a:r>
              <a:rPr lang="cs-CZ" sz="2400" dirty="0" err="1"/>
              <a:t>Grada</a:t>
            </a:r>
            <a:r>
              <a:rPr lang="cs-CZ" sz="2400" dirty="0"/>
              <a:t> : Praha 2004. </a:t>
            </a:r>
          </a:p>
          <a:p>
            <a:r>
              <a:rPr lang="cs-CZ" sz="2400" dirty="0"/>
              <a:t>5. PERIČ, T.: Výběr sportovních talentů. </a:t>
            </a:r>
            <a:r>
              <a:rPr lang="cs-CZ" sz="2400" dirty="0" err="1"/>
              <a:t>Grada</a:t>
            </a:r>
            <a:r>
              <a:rPr lang="cs-CZ" sz="2400" dirty="0"/>
              <a:t> : Praha 2006.</a:t>
            </a:r>
          </a:p>
          <a:p>
            <a:r>
              <a:rPr lang="cs-CZ" sz="2400" dirty="0"/>
              <a:t>7. VOLFOVÁ, H. a KOLOVSKÁ, I.: Předškoláci v pohybu 1-3. </a:t>
            </a:r>
            <a:r>
              <a:rPr lang="cs-CZ" sz="2400" dirty="0" err="1"/>
              <a:t>Grada</a:t>
            </a:r>
            <a:r>
              <a:rPr lang="cs-CZ" sz="2400" dirty="0"/>
              <a:t> : Praha 2008 – 2011.</a:t>
            </a:r>
          </a:p>
          <a:p>
            <a:r>
              <a:rPr lang="cs-CZ" sz="2400" dirty="0"/>
              <a:t>8. ZUMR, T.: Kondiční příprava dětí a mládeže : Zásobník cviků s moderními pomůckami.  </a:t>
            </a:r>
          </a:p>
          <a:p>
            <a:r>
              <a:rPr lang="cs-CZ" sz="2400" dirty="0"/>
              <a:t>    </a:t>
            </a:r>
            <a:r>
              <a:rPr lang="cs-CZ" sz="2400" dirty="0" err="1"/>
              <a:t>Grada</a:t>
            </a:r>
            <a:r>
              <a:rPr lang="cs-CZ" sz="2400" dirty="0"/>
              <a:t> : Praha 2019</a:t>
            </a:r>
          </a:p>
        </p:txBody>
      </p:sp>
      <p:sp>
        <p:nvSpPr>
          <p:cNvPr id="8" name="TextovéPole 7">
            <a:extLst>
              <a:ext uri="{FF2B5EF4-FFF2-40B4-BE49-F238E27FC236}">
                <a16:creationId xmlns:a16="http://schemas.microsoft.com/office/drawing/2014/main" id="{C71F6C4F-40B9-47E9-83CF-A46799741E40}"/>
              </a:ext>
            </a:extLst>
          </p:cNvPr>
          <p:cNvSpPr txBox="1"/>
          <p:nvPr/>
        </p:nvSpPr>
        <p:spPr>
          <a:xfrm>
            <a:off x="318052" y="304799"/>
            <a:ext cx="4041914" cy="707886"/>
          </a:xfrm>
          <a:prstGeom prst="rect">
            <a:avLst/>
          </a:prstGeom>
          <a:noFill/>
        </p:spPr>
        <p:txBody>
          <a:bodyPr wrap="square" rtlCol="0">
            <a:spAutoFit/>
          </a:bodyPr>
          <a:lstStyle/>
          <a:p>
            <a:r>
              <a:rPr lang="cs-CZ" sz="4000" b="1" dirty="0">
                <a:latin typeface="+mj-lt"/>
              </a:rPr>
              <a:t>Literatura:</a:t>
            </a:r>
          </a:p>
        </p:txBody>
      </p:sp>
    </p:spTree>
    <p:extLst>
      <p:ext uri="{BB962C8B-B14F-4D97-AF65-F5344CB8AC3E}">
        <p14:creationId xmlns:p14="http://schemas.microsoft.com/office/powerpoint/2010/main" val="1386040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FEF1F9E7-9784-4661-B7F1-0EB589BEC58F}"/>
              </a:ext>
            </a:extLst>
          </p:cNvPr>
          <p:cNvPicPr>
            <a:picLocks noChangeAspect="1"/>
          </p:cNvPicPr>
          <p:nvPr/>
        </p:nvPicPr>
        <p:blipFill>
          <a:blip r:embed="rId3"/>
          <a:stretch>
            <a:fillRect/>
          </a:stretch>
        </p:blipFill>
        <p:spPr>
          <a:xfrm>
            <a:off x="7620000" y="0"/>
            <a:ext cx="4572000" cy="3592408"/>
          </a:xfrm>
          <a:prstGeom prst="rect">
            <a:avLst/>
          </a:prstGeom>
        </p:spPr>
      </p:pic>
      <p:sp>
        <p:nvSpPr>
          <p:cNvPr id="6" name="Nadpis 3">
            <a:extLst>
              <a:ext uri="{FF2B5EF4-FFF2-40B4-BE49-F238E27FC236}">
                <a16:creationId xmlns:a16="http://schemas.microsoft.com/office/drawing/2014/main" id="{D44C935B-0B78-4879-874C-C31A786ABE5A}"/>
              </a:ext>
            </a:extLst>
          </p:cNvPr>
          <p:cNvSpPr>
            <a:spLocks noGrp="1"/>
          </p:cNvSpPr>
          <p:nvPr>
            <p:ph type="title"/>
          </p:nvPr>
        </p:nvSpPr>
        <p:spPr>
          <a:xfrm>
            <a:off x="579756" y="331305"/>
            <a:ext cx="6490387" cy="1126989"/>
          </a:xfrm>
        </p:spPr>
        <p:txBody>
          <a:bodyPr>
            <a:normAutofit fontScale="90000"/>
          </a:bodyPr>
          <a:lstStyle/>
          <a:p>
            <a:pPr algn="ctr"/>
            <a:br>
              <a:rPr lang="cs-CZ" dirty="0"/>
            </a:br>
            <a:r>
              <a:rPr lang="cs-CZ" b="1" dirty="0"/>
              <a:t>VĚKOVÉ A VÝVOJOVÉ </a:t>
            </a:r>
            <a:br>
              <a:rPr lang="cs-CZ" b="1" dirty="0"/>
            </a:br>
            <a:r>
              <a:rPr lang="cs-CZ" b="1" dirty="0"/>
              <a:t>ZÁKONITOSTI</a:t>
            </a:r>
            <a:br>
              <a:rPr lang="cs-CZ" dirty="0"/>
            </a:br>
            <a:endParaRPr lang="cs-CZ" dirty="0"/>
          </a:p>
        </p:txBody>
      </p:sp>
      <p:sp>
        <p:nvSpPr>
          <p:cNvPr id="7" name="Zástupný symbol pro obsah 4">
            <a:extLst>
              <a:ext uri="{FF2B5EF4-FFF2-40B4-BE49-F238E27FC236}">
                <a16:creationId xmlns:a16="http://schemas.microsoft.com/office/drawing/2014/main" id="{BB051B5B-FABF-4BC3-A1AB-B42E2E76F0C4}"/>
              </a:ext>
            </a:extLst>
          </p:cNvPr>
          <p:cNvSpPr>
            <a:spLocks noGrp="1"/>
          </p:cNvSpPr>
          <p:nvPr>
            <p:ph idx="1"/>
          </p:nvPr>
        </p:nvSpPr>
        <p:spPr>
          <a:xfrm>
            <a:off x="579756" y="1670328"/>
            <a:ext cx="6490387" cy="4706211"/>
          </a:xfrm>
        </p:spPr>
        <p:txBody>
          <a:bodyPr>
            <a:normAutofit lnSpcReduction="10000"/>
          </a:bodyPr>
          <a:lstStyle/>
          <a:p>
            <a:pPr marL="72000" indent="0">
              <a:buNone/>
            </a:pPr>
            <a:r>
              <a:rPr lang="cs-CZ" dirty="0">
                <a:solidFill>
                  <a:schemeClr val="tx2"/>
                </a:solidFill>
              </a:rPr>
              <a:t>DĚTI NEJSOU MALÍ DOSPĚLÍ </a:t>
            </a:r>
          </a:p>
          <a:p>
            <a:pPr>
              <a:buFont typeface="Arial" panose="020B0604020202020204" pitchFamily="34" charset="0"/>
              <a:buChar char="•"/>
            </a:pPr>
            <a:r>
              <a:rPr lang="cs-CZ" dirty="0"/>
              <a:t> jiná stavba těla </a:t>
            </a:r>
          </a:p>
          <a:p>
            <a:pPr>
              <a:buFont typeface="Arial" panose="020B0604020202020204" pitchFamily="34" charset="0"/>
              <a:buChar char="•"/>
            </a:pPr>
            <a:r>
              <a:rPr lang="cs-CZ" dirty="0"/>
              <a:t> jiná psychika</a:t>
            </a:r>
          </a:p>
          <a:p>
            <a:pPr>
              <a:buFont typeface="Arial" panose="020B0604020202020204" pitchFamily="34" charset="0"/>
              <a:buChar char="•"/>
            </a:pPr>
            <a:r>
              <a:rPr lang="cs-CZ" dirty="0"/>
              <a:t> jiné vnímání </a:t>
            </a:r>
          </a:p>
          <a:p>
            <a:pPr>
              <a:buFont typeface="Arial" panose="020B0604020202020204" pitchFamily="34" charset="0"/>
              <a:buChar char="•"/>
            </a:pPr>
            <a:r>
              <a:rPr lang="cs-CZ" dirty="0"/>
              <a:t> jiné sociální vztahy</a:t>
            </a:r>
          </a:p>
          <a:p>
            <a:pPr marL="72000" indent="0">
              <a:buNone/>
            </a:pPr>
            <a:endParaRPr lang="cs-CZ" dirty="0"/>
          </a:p>
          <a:p>
            <a:pPr marL="72000" indent="0">
              <a:buNone/>
            </a:pPr>
            <a:r>
              <a:rPr lang="cs-CZ" dirty="0">
                <a:solidFill>
                  <a:schemeClr val="tx2"/>
                </a:solidFill>
              </a:rPr>
              <a:t>TRÉNINK DĚTÍ MÁ JINÉ</a:t>
            </a:r>
          </a:p>
          <a:p>
            <a:pPr>
              <a:buFont typeface="Arial" panose="020B0604020202020204" pitchFamily="34" charset="0"/>
              <a:buChar char="•"/>
            </a:pPr>
            <a:r>
              <a:rPr lang="cs-CZ" dirty="0"/>
              <a:t>cíle</a:t>
            </a:r>
          </a:p>
          <a:p>
            <a:pPr>
              <a:buFont typeface="Arial" panose="020B0604020202020204" pitchFamily="34" charset="0"/>
              <a:buChar char="•"/>
            </a:pPr>
            <a:r>
              <a:rPr lang="cs-CZ" dirty="0"/>
              <a:t>prostředky</a:t>
            </a:r>
          </a:p>
          <a:p>
            <a:pPr>
              <a:buFont typeface="Arial" panose="020B0604020202020204" pitchFamily="34" charset="0"/>
              <a:buChar char="•"/>
            </a:pPr>
            <a:r>
              <a:rPr lang="cs-CZ" dirty="0"/>
              <a:t>metody</a:t>
            </a:r>
          </a:p>
          <a:p>
            <a:pPr>
              <a:buFont typeface="Arial" panose="020B0604020202020204" pitchFamily="34" charset="0"/>
              <a:buChar char="•"/>
            </a:pPr>
            <a:endParaRPr lang="cs-CZ" dirty="0"/>
          </a:p>
        </p:txBody>
      </p:sp>
      <p:pic>
        <p:nvPicPr>
          <p:cNvPr id="8" name="Obrázek 7">
            <a:extLst>
              <a:ext uri="{FF2B5EF4-FFF2-40B4-BE49-F238E27FC236}">
                <a16:creationId xmlns:a16="http://schemas.microsoft.com/office/drawing/2014/main" id="{47D0DBD5-1365-40AC-888F-2D0CEDDC55AC}"/>
              </a:ext>
            </a:extLst>
          </p:cNvPr>
          <p:cNvPicPr>
            <a:picLocks noChangeAspect="1"/>
          </p:cNvPicPr>
          <p:nvPr/>
        </p:nvPicPr>
        <p:blipFill>
          <a:blip r:embed="rId4"/>
          <a:stretch>
            <a:fillRect/>
          </a:stretch>
        </p:blipFill>
        <p:spPr>
          <a:xfrm>
            <a:off x="7620000" y="3529995"/>
            <a:ext cx="5012513" cy="3328005"/>
          </a:xfrm>
          <a:prstGeom prst="rect">
            <a:avLst/>
          </a:prstGeom>
        </p:spPr>
      </p:pic>
    </p:spTree>
    <p:extLst>
      <p:ext uri="{BB962C8B-B14F-4D97-AF65-F5344CB8AC3E}">
        <p14:creationId xmlns:p14="http://schemas.microsoft.com/office/powerpoint/2010/main" val="1112992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3">
            <a:extLst>
              <a:ext uri="{FF2B5EF4-FFF2-40B4-BE49-F238E27FC236}">
                <a16:creationId xmlns:a16="http://schemas.microsoft.com/office/drawing/2014/main" id="{3EA77A73-30D0-4C23-A753-7FA536E2B9FD}"/>
              </a:ext>
            </a:extLst>
          </p:cNvPr>
          <p:cNvSpPr>
            <a:spLocks noGrp="1"/>
          </p:cNvSpPr>
          <p:nvPr>
            <p:ph type="title"/>
          </p:nvPr>
        </p:nvSpPr>
        <p:spPr>
          <a:xfrm>
            <a:off x="720000" y="720000"/>
            <a:ext cx="10753200" cy="451576"/>
          </a:xfrm>
        </p:spPr>
        <p:txBody>
          <a:bodyPr>
            <a:normAutofit fontScale="90000"/>
          </a:bodyPr>
          <a:lstStyle/>
          <a:p>
            <a:r>
              <a:rPr lang="cs-CZ" b="1" dirty="0"/>
              <a:t>Hlavní úkoly sportovní přípravy dětí</a:t>
            </a:r>
          </a:p>
        </p:txBody>
      </p:sp>
      <p:sp>
        <p:nvSpPr>
          <p:cNvPr id="7" name="Zástupný symbol pro obsah 4">
            <a:extLst>
              <a:ext uri="{FF2B5EF4-FFF2-40B4-BE49-F238E27FC236}">
                <a16:creationId xmlns:a16="http://schemas.microsoft.com/office/drawing/2014/main" id="{F638019A-2F62-4414-B5A0-FC9FABBEC835}"/>
              </a:ext>
            </a:extLst>
          </p:cNvPr>
          <p:cNvSpPr>
            <a:spLocks noGrp="1"/>
          </p:cNvSpPr>
          <p:nvPr>
            <p:ph idx="1"/>
          </p:nvPr>
        </p:nvSpPr>
        <p:spPr>
          <a:xfrm>
            <a:off x="720000" y="1497496"/>
            <a:ext cx="10753200" cy="4068417"/>
          </a:xfrm>
        </p:spPr>
        <p:txBody>
          <a:bodyPr>
            <a:normAutofit/>
          </a:bodyPr>
          <a:lstStyle/>
          <a:p>
            <a:pPr>
              <a:buFont typeface="Wingdings" panose="05000000000000000000" pitchFamily="2" charset="2"/>
              <a:buChar char="§"/>
            </a:pPr>
            <a:r>
              <a:rPr lang="cs-CZ" dirty="0"/>
              <a:t> nepoškodit dítě - zdravý rozvoj dítěte: fyzická i psychická  </a:t>
            </a:r>
          </a:p>
          <a:p>
            <a:pPr marL="72000" indent="0">
              <a:buNone/>
            </a:pPr>
            <a:r>
              <a:rPr lang="cs-CZ" dirty="0"/>
              <a:t>   stránka</a:t>
            </a:r>
          </a:p>
          <a:p>
            <a:pPr marL="72000" indent="0">
              <a:buNone/>
            </a:pPr>
            <a:r>
              <a:rPr lang="cs-CZ" dirty="0"/>
              <a:t> </a:t>
            </a:r>
          </a:p>
          <a:p>
            <a:pPr>
              <a:buFont typeface="Wingdings" panose="05000000000000000000" pitchFamily="2" charset="2"/>
              <a:buChar char="§"/>
            </a:pPr>
            <a:r>
              <a:rPr lang="cs-CZ" dirty="0"/>
              <a:t> vytvořit dobrý vztah ke sportu: radost, prožitek, emocionalita, </a:t>
            </a:r>
          </a:p>
          <a:p>
            <a:pPr marL="72000" indent="0">
              <a:buNone/>
            </a:pPr>
            <a:r>
              <a:rPr lang="cs-CZ" dirty="0"/>
              <a:t>   spontánnost (doplňovat emoční nádrž)</a:t>
            </a:r>
          </a:p>
          <a:p>
            <a:pPr marL="72000" indent="0">
              <a:buNone/>
            </a:pPr>
            <a:endParaRPr lang="cs-CZ" dirty="0"/>
          </a:p>
          <a:p>
            <a:pPr>
              <a:buFont typeface="Wingdings" panose="05000000000000000000" pitchFamily="2" charset="2"/>
              <a:buChar char="§"/>
            </a:pPr>
            <a:r>
              <a:rPr lang="cs-CZ" dirty="0"/>
              <a:t> naučit základy sportu: „řemeslo – strom mistrovství ELM, ROOTS“ a vytvoření předpokladů pro pozdější výkon</a:t>
            </a:r>
          </a:p>
        </p:txBody>
      </p:sp>
    </p:spTree>
    <p:extLst>
      <p:ext uri="{BB962C8B-B14F-4D97-AF65-F5344CB8AC3E}">
        <p14:creationId xmlns:p14="http://schemas.microsoft.com/office/powerpoint/2010/main" val="1241724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3">
            <a:extLst>
              <a:ext uri="{FF2B5EF4-FFF2-40B4-BE49-F238E27FC236}">
                <a16:creationId xmlns:a16="http://schemas.microsoft.com/office/drawing/2014/main" id="{3CE14FBA-EA9E-4BB7-B026-B1052A5C69D2}"/>
              </a:ext>
            </a:extLst>
          </p:cNvPr>
          <p:cNvSpPr>
            <a:spLocks noGrp="1"/>
          </p:cNvSpPr>
          <p:nvPr>
            <p:ph type="title"/>
          </p:nvPr>
        </p:nvSpPr>
        <p:spPr>
          <a:xfrm>
            <a:off x="666000" y="547721"/>
            <a:ext cx="10753200" cy="451576"/>
          </a:xfrm>
        </p:spPr>
        <p:txBody>
          <a:bodyPr>
            <a:normAutofit fontScale="90000"/>
          </a:bodyPr>
          <a:lstStyle/>
          <a:p>
            <a:r>
              <a:rPr lang="cs-CZ" b="1" dirty="0"/>
              <a:t>Věkové zákonitosti</a:t>
            </a:r>
          </a:p>
        </p:txBody>
      </p:sp>
      <p:sp>
        <p:nvSpPr>
          <p:cNvPr id="7" name="Zástupný symbol pro obsah 4">
            <a:extLst>
              <a:ext uri="{FF2B5EF4-FFF2-40B4-BE49-F238E27FC236}">
                <a16:creationId xmlns:a16="http://schemas.microsoft.com/office/drawing/2014/main" id="{907C374D-8A02-497E-9B5E-4531FDA39276}"/>
              </a:ext>
            </a:extLst>
          </p:cNvPr>
          <p:cNvSpPr>
            <a:spLocks noGrp="1"/>
          </p:cNvSpPr>
          <p:nvPr>
            <p:ph idx="1"/>
          </p:nvPr>
        </p:nvSpPr>
        <p:spPr>
          <a:xfrm>
            <a:off x="666000" y="1359001"/>
            <a:ext cx="10753200" cy="4630982"/>
          </a:xfrm>
        </p:spPr>
        <p:txBody>
          <a:bodyPr/>
          <a:lstStyle/>
          <a:p>
            <a:pPr marL="72000" indent="0">
              <a:buNone/>
            </a:pPr>
            <a:r>
              <a:rPr lang="cs-CZ" dirty="0">
                <a:solidFill>
                  <a:schemeClr val="tx2"/>
                </a:solidFill>
              </a:rPr>
              <a:t>Charakteristiky dětství a adolescence</a:t>
            </a:r>
          </a:p>
          <a:p>
            <a:r>
              <a:rPr lang="cs-CZ" dirty="0"/>
              <a:t>intenzivní růst </a:t>
            </a:r>
          </a:p>
          <a:p>
            <a:r>
              <a:rPr lang="cs-CZ" dirty="0"/>
              <a:t>vývoj a dozrávání různých orgánů těla </a:t>
            </a:r>
          </a:p>
          <a:p>
            <a:r>
              <a:rPr lang="cs-CZ" dirty="0"/>
              <a:t>psychický vývoj </a:t>
            </a:r>
          </a:p>
          <a:p>
            <a:r>
              <a:rPr lang="cs-CZ" dirty="0"/>
              <a:t>pohybový rozvoj (výkonnost se přirozeně zvyšuje)</a:t>
            </a:r>
          </a:p>
          <a:p>
            <a:pPr marL="72000" indent="0">
              <a:buNone/>
            </a:pPr>
            <a:endParaRPr lang="cs-CZ" dirty="0"/>
          </a:p>
          <a:p>
            <a:pPr marL="72000" indent="0">
              <a:buNone/>
            </a:pPr>
            <a:r>
              <a:rPr lang="cs-CZ" dirty="0">
                <a:solidFill>
                  <a:schemeClr val="tx2"/>
                </a:solidFill>
              </a:rPr>
              <a:t>Dětský věk 6 - 15 let</a:t>
            </a:r>
          </a:p>
          <a:p>
            <a:pPr>
              <a:buFont typeface="Arial" panose="020B0604020202020204" pitchFamily="34" charset="0"/>
              <a:buChar char="•"/>
            </a:pPr>
            <a:r>
              <a:rPr lang="cs-CZ" dirty="0"/>
              <a:t>mladší školní věk (6-10 let) </a:t>
            </a:r>
          </a:p>
          <a:p>
            <a:pPr>
              <a:buFont typeface="Arial" panose="020B0604020202020204" pitchFamily="34" charset="0"/>
              <a:buChar char="•"/>
            </a:pPr>
            <a:r>
              <a:rPr lang="cs-CZ" dirty="0"/>
              <a:t>starší školní věk (11-15 let) </a:t>
            </a:r>
          </a:p>
        </p:txBody>
      </p:sp>
    </p:spTree>
    <p:extLst>
      <p:ext uri="{BB962C8B-B14F-4D97-AF65-F5344CB8AC3E}">
        <p14:creationId xmlns:p14="http://schemas.microsoft.com/office/powerpoint/2010/main" val="1965670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8D44E98C-5820-4729-B4F0-AF03A9C6F3F0}"/>
              </a:ext>
            </a:extLst>
          </p:cNvPr>
          <p:cNvPicPr>
            <a:picLocks noChangeAspect="1"/>
          </p:cNvPicPr>
          <p:nvPr/>
        </p:nvPicPr>
        <p:blipFill>
          <a:blip r:embed="rId3"/>
          <a:stretch>
            <a:fillRect/>
          </a:stretch>
        </p:blipFill>
        <p:spPr>
          <a:xfrm>
            <a:off x="8759687" y="3511825"/>
            <a:ext cx="3432313" cy="3450034"/>
          </a:xfrm>
          <a:prstGeom prst="rect">
            <a:avLst/>
          </a:prstGeom>
        </p:spPr>
      </p:pic>
      <p:sp>
        <p:nvSpPr>
          <p:cNvPr id="6" name="Nadpis 3">
            <a:extLst>
              <a:ext uri="{FF2B5EF4-FFF2-40B4-BE49-F238E27FC236}">
                <a16:creationId xmlns:a16="http://schemas.microsoft.com/office/drawing/2014/main" id="{61650A6C-02D3-4364-8B45-EA909A736E30}"/>
              </a:ext>
            </a:extLst>
          </p:cNvPr>
          <p:cNvSpPr>
            <a:spLocks noGrp="1"/>
          </p:cNvSpPr>
          <p:nvPr>
            <p:ph type="title"/>
          </p:nvPr>
        </p:nvSpPr>
        <p:spPr>
          <a:xfrm>
            <a:off x="561679" y="164174"/>
            <a:ext cx="10753200" cy="451576"/>
          </a:xfrm>
        </p:spPr>
        <p:txBody>
          <a:bodyPr>
            <a:normAutofit fontScale="90000"/>
          </a:bodyPr>
          <a:lstStyle/>
          <a:p>
            <a:r>
              <a:rPr lang="cs-CZ" b="1" dirty="0"/>
              <a:t>Mladší školní věk</a:t>
            </a:r>
          </a:p>
        </p:txBody>
      </p:sp>
      <p:sp>
        <p:nvSpPr>
          <p:cNvPr id="7" name="Zástupný symbol pro obsah 4">
            <a:extLst>
              <a:ext uri="{FF2B5EF4-FFF2-40B4-BE49-F238E27FC236}">
                <a16:creationId xmlns:a16="http://schemas.microsoft.com/office/drawing/2014/main" id="{0FA41411-5290-4325-BAC3-8AEF91F55FEF}"/>
              </a:ext>
            </a:extLst>
          </p:cNvPr>
          <p:cNvSpPr>
            <a:spLocks noGrp="1"/>
          </p:cNvSpPr>
          <p:nvPr>
            <p:ph idx="1"/>
          </p:nvPr>
        </p:nvSpPr>
        <p:spPr>
          <a:xfrm>
            <a:off x="411366" y="662987"/>
            <a:ext cx="8109782" cy="4982817"/>
          </a:xfrm>
        </p:spPr>
        <p:txBody>
          <a:bodyPr/>
          <a:lstStyle/>
          <a:p>
            <a:pPr>
              <a:buFont typeface="Arial" panose="020B0604020202020204" pitchFamily="34" charset="0"/>
              <a:buChar char="•"/>
            </a:pPr>
            <a:r>
              <a:rPr lang="cs-CZ" dirty="0">
                <a:solidFill>
                  <a:schemeClr val="tx2"/>
                </a:solidFill>
              </a:rPr>
              <a:t>Období pohybového neklidu </a:t>
            </a:r>
            <a:r>
              <a:rPr lang="cs-CZ" dirty="0"/>
              <a:t>(6-7 let), nestálost, živost, děti neustále v pohybu, mají potřebu něco dělat </a:t>
            </a:r>
          </a:p>
          <a:p>
            <a:pPr>
              <a:buFont typeface="Arial" panose="020B0604020202020204" pitchFamily="34" charset="0"/>
              <a:buChar char="•"/>
            </a:pPr>
            <a:r>
              <a:rPr lang="cs-CZ" dirty="0">
                <a:solidFill>
                  <a:schemeClr val="tx2"/>
                </a:solidFill>
              </a:rPr>
              <a:t>Zlatý věk motoriky </a:t>
            </a:r>
            <a:r>
              <a:rPr lang="cs-CZ" dirty="0"/>
              <a:t>(8 až 10 let) nejsnadnější učení pohybových dovedností - stačí perfektní ukázka a učení probíhá v podstatě samo</a:t>
            </a:r>
          </a:p>
          <a:p>
            <a:pPr marL="0" indent="0">
              <a:buNone/>
            </a:pPr>
            <a:endParaRPr lang="cs-CZ" dirty="0"/>
          </a:p>
        </p:txBody>
      </p:sp>
      <p:sp>
        <p:nvSpPr>
          <p:cNvPr id="8" name="Obdélník 7">
            <a:extLst>
              <a:ext uri="{FF2B5EF4-FFF2-40B4-BE49-F238E27FC236}">
                <a16:creationId xmlns:a16="http://schemas.microsoft.com/office/drawing/2014/main" id="{374028C4-0AE0-401F-8F31-1342B85D5B7E}"/>
              </a:ext>
            </a:extLst>
          </p:cNvPr>
          <p:cNvSpPr/>
          <p:nvPr/>
        </p:nvSpPr>
        <p:spPr>
          <a:xfrm>
            <a:off x="552783" y="3429000"/>
            <a:ext cx="7826947" cy="3108543"/>
          </a:xfrm>
          <a:prstGeom prst="rect">
            <a:avLst/>
          </a:prstGeom>
        </p:spPr>
        <p:txBody>
          <a:bodyPr wrap="square">
            <a:spAutoFit/>
          </a:bodyPr>
          <a:lstStyle/>
          <a:p>
            <a:r>
              <a:rPr lang="cs-CZ" sz="2800" dirty="0">
                <a:solidFill>
                  <a:schemeClr val="tx2"/>
                </a:solidFill>
                <a:latin typeface="+mn-lt"/>
              </a:rPr>
              <a:t>Trenérský přístup:</a:t>
            </a:r>
          </a:p>
          <a:p>
            <a:pPr marL="342900" indent="-342900">
              <a:buFont typeface="Arial" panose="020B0604020202020204" pitchFamily="34" charset="0"/>
              <a:buChar char="•"/>
            </a:pPr>
            <a:r>
              <a:rPr lang="cs-CZ" sz="2800" dirty="0">
                <a:latin typeface="+mn-lt"/>
              </a:rPr>
              <a:t>herní princip, prožitek, radost, pestrá činnost</a:t>
            </a:r>
          </a:p>
          <a:p>
            <a:pPr marL="342900" indent="-342900">
              <a:buFont typeface="Arial" panose="020B0604020202020204" pitchFamily="34" charset="0"/>
              <a:buChar char="•"/>
            </a:pPr>
            <a:r>
              <a:rPr lang="cs-CZ" sz="2800" dirty="0">
                <a:latin typeface="+mn-lt"/>
              </a:rPr>
              <a:t>děti se podřizují autoritě, přejímají snadno názory druhých</a:t>
            </a:r>
          </a:p>
          <a:p>
            <a:pPr marL="342900" indent="-342900">
              <a:buFont typeface="Arial" panose="020B0604020202020204" pitchFamily="34" charset="0"/>
              <a:buChar char="•"/>
            </a:pPr>
            <a:r>
              <a:rPr lang="cs-CZ" sz="2800" dirty="0">
                <a:latin typeface="+mn-lt"/>
              </a:rPr>
              <a:t>důležitý příklad trenéra - optimismus, elán, zájem </a:t>
            </a:r>
          </a:p>
          <a:p>
            <a:pPr marL="342900" indent="-342900">
              <a:buFont typeface="Arial" panose="020B0604020202020204" pitchFamily="34" charset="0"/>
              <a:buChar char="•"/>
            </a:pPr>
            <a:r>
              <a:rPr lang="cs-CZ" sz="2800" dirty="0">
                <a:latin typeface="+mn-lt"/>
              </a:rPr>
              <a:t>hygiena, životospráva </a:t>
            </a:r>
          </a:p>
          <a:p>
            <a:pPr marL="342900" indent="-342900">
              <a:buFont typeface="Arial" panose="020B0604020202020204" pitchFamily="34" charset="0"/>
              <a:buChar char="•"/>
            </a:pPr>
            <a:r>
              <a:rPr lang="cs-CZ" sz="2800" dirty="0">
                <a:latin typeface="+mn-lt"/>
              </a:rPr>
              <a:t>denní řád</a:t>
            </a:r>
          </a:p>
        </p:txBody>
      </p:sp>
      <p:pic>
        <p:nvPicPr>
          <p:cNvPr id="2" name="Obrázek 1">
            <a:extLst>
              <a:ext uri="{FF2B5EF4-FFF2-40B4-BE49-F238E27FC236}">
                <a16:creationId xmlns:a16="http://schemas.microsoft.com/office/drawing/2014/main" id="{24EC12EF-E703-4914-9765-4FEB898D5CDA}"/>
              </a:ext>
            </a:extLst>
          </p:cNvPr>
          <p:cNvPicPr>
            <a:picLocks noChangeAspect="1"/>
          </p:cNvPicPr>
          <p:nvPr/>
        </p:nvPicPr>
        <p:blipFill>
          <a:blip r:embed="rId4"/>
          <a:stretch>
            <a:fillRect/>
          </a:stretch>
        </p:blipFill>
        <p:spPr>
          <a:xfrm>
            <a:off x="8759687" y="-453781"/>
            <a:ext cx="3432313" cy="4113550"/>
          </a:xfrm>
          <a:prstGeom prst="rect">
            <a:avLst/>
          </a:prstGeom>
        </p:spPr>
      </p:pic>
    </p:spTree>
    <p:extLst>
      <p:ext uri="{BB962C8B-B14F-4D97-AF65-F5344CB8AC3E}">
        <p14:creationId xmlns:p14="http://schemas.microsoft.com/office/powerpoint/2010/main" val="3050436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2E5E052B-BEAB-4A67-82A5-030B4A9777B0}"/>
              </a:ext>
            </a:extLst>
          </p:cNvPr>
          <p:cNvSpPr>
            <a:spLocks noGrp="1"/>
          </p:cNvSpPr>
          <p:nvPr>
            <p:ph idx="1"/>
          </p:nvPr>
        </p:nvSpPr>
        <p:spPr>
          <a:xfrm>
            <a:off x="720000" y="1388303"/>
            <a:ext cx="10515600" cy="4919732"/>
          </a:xfrm>
        </p:spPr>
        <p:txBody>
          <a:bodyPr/>
          <a:lstStyle/>
          <a:p>
            <a:r>
              <a:rPr lang="cs-CZ" dirty="0">
                <a:solidFill>
                  <a:schemeClr val="tx2"/>
                </a:solidFill>
              </a:rPr>
              <a:t>Do nástupu puberty </a:t>
            </a:r>
            <a:r>
              <a:rPr lang="cs-CZ" dirty="0"/>
              <a:t>(10-12 let), možné ještě snadné učení </a:t>
            </a:r>
          </a:p>
          <a:p>
            <a:r>
              <a:rPr lang="cs-CZ" dirty="0"/>
              <a:t> </a:t>
            </a:r>
            <a:r>
              <a:rPr lang="cs-CZ" dirty="0">
                <a:solidFill>
                  <a:schemeClr val="tx2"/>
                </a:solidFill>
              </a:rPr>
              <a:t>12 až 14 let </a:t>
            </a:r>
            <a:r>
              <a:rPr lang="cs-CZ" dirty="0"/>
              <a:t>- výrazné omezení učení, zhoršená je hlavně kvalita</a:t>
            </a:r>
          </a:p>
          <a:p>
            <a:endParaRPr lang="cs-CZ" dirty="0"/>
          </a:p>
        </p:txBody>
      </p:sp>
      <p:sp>
        <p:nvSpPr>
          <p:cNvPr id="6" name="Nadpis 3">
            <a:extLst>
              <a:ext uri="{FF2B5EF4-FFF2-40B4-BE49-F238E27FC236}">
                <a16:creationId xmlns:a16="http://schemas.microsoft.com/office/drawing/2014/main" id="{6ACEBD0C-A683-4C0E-8CC1-85C5B210D6E5}"/>
              </a:ext>
            </a:extLst>
          </p:cNvPr>
          <p:cNvSpPr txBox="1">
            <a:spLocks/>
          </p:cNvSpPr>
          <p:nvPr/>
        </p:nvSpPr>
        <p:spPr>
          <a:xfrm>
            <a:off x="720000" y="720000"/>
            <a:ext cx="10753200" cy="4515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4000" b="1" dirty="0"/>
              <a:t>Starší školní věk</a:t>
            </a:r>
          </a:p>
        </p:txBody>
      </p:sp>
      <p:sp>
        <p:nvSpPr>
          <p:cNvPr id="8" name="Obdélník 7">
            <a:extLst>
              <a:ext uri="{FF2B5EF4-FFF2-40B4-BE49-F238E27FC236}">
                <a16:creationId xmlns:a16="http://schemas.microsoft.com/office/drawing/2014/main" id="{326CC32F-B730-4A40-9284-002FB21FDC1A}"/>
              </a:ext>
            </a:extLst>
          </p:cNvPr>
          <p:cNvSpPr/>
          <p:nvPr/>
        </p:nvSpPr>
        <p:spPr>
          <a:xfrm>
            <a:off x="720000" y="2598570"/>
            <a:ext cx="9803426" cy="3539430"/>
          </a:xfrm>
          <a:prstGeom prst="rect">
            <a:avLst/>
          </a:prstGeom>
        </p:spPr>
        <p:txBody>
          <a:bodyPr wrap="square">
            <a:spAutoFit/>
          </a:bodyPr>
          <a:lstStyle/>
          <a:p>
            <a:r>
              <a:rPr lang="cs-CZ" sz="2800" dirty="0">
                <a:solidFill>
                  <a:schemeClr val="tx2"/>
                </a:solidFill>
                <a:latin typeface="+mn-lt"/>
              </a:rPr>
              <a:t>Trenérský přístup:</a:t>
            </a:r>
          </a:p>
          <a:p>
            <a:pPr marL="342900" indent="-342900">
              <a:buFont typeface="Arial" panose="020B0604020202020204" pitchFamily="34" charset="0"/>
              <a:buChar char="•"/>
            </a:pPr>
            <a:r>
              <a:rPr lang="cs-CZ" sz="2800" dirty="0">
                <a:latin typeface="+mn-lt"/>
              </a:rPr>
              <a:t>sport - nejen hra, ale také povinnosti </a:t>
            </a:r>
          </a:p>
          <a:p>
            <a:pPr marL="342900" indent="-342900">
              <a:buFont typeface="Arial" panose="020B0604020202020204" pitchFamily="34" charset="0"/>
              <a:buChar char="•"/>
            </a:pPr>
            <a:r>
              <a:rPr lang="cs-CZ" sz="2800" dirty="0">
                <a:latin typeface="+mn-lt"/>
              </a:rPr>
              <a:t>zájem o sport, ale není středem světa </a:t>
            </a:r>
          </a:p>
          <a:p>
            <a:pPr marL="342900" indent="-342900">
              <a:buFont typeface="Arial" panose="020B0604020202020204" pitchFamily="34" charset="0"/>
              <a:buChar char="•"/>
            </a:pPr>
            <a:r>
              <a:rPr lang="cs-CZ" sz="2800" dirty="0">
                <a:latin typeface="+mn-lt"/>
              </a:rPr>
              <a:t>trenér - starší a zkušenější přítel, otevřený a chápající </a:t>
            </a:r>
          </a:p>
          <a:p>
            <a:pPr marL="342900" indent="-342900">
              <a:buFont typeface="Arial" panose="020B0604020202020204" pitchFamily="34" charset="0"/>
              <a:buChar char="•"/>
            </a:pPr>
            <a:r>
              <a:rPr lang="cs-CZ" sz="2800" dirty="0">
                <a:latin typeface="+mn-lt"/>
              </a:rPr>
              <a:t>taktní, diskrétní, obtíže s nadhledem (přechodné, dané věkem) </a:t>
            </a:r>
          </a:p>
          <a:p>
            <a:pPr marL="342900" indent="-342900">
              <a:buFont typeface="Arial" panose="020B0604020202020204" pitchFamily="34" charset="0"/>
              <a:buChar char="•"/>
            </a:pPr>
            <a:r>
              <a:rPr lang="cs-CZ" sz="2800" dirty="0">
                <a:latin typeface="+mn-lt"/>
              </a:rPr>
              <a:t>zasahovat, když přesáhnou určitou mez </a:t>
            </a:r>
          </a:p>
          <a:p>
            <a:pPr marL="342900" indent="-342900">
              <a:buFont typeface="Arial" panose="020B0604020202020204" pitchFamily="34" charset="0"/>
              <a:buChar char="•"/>
            </a:pPr>
            <a:r>
              <a:rPr lang="cs-CZ" sz="2800" dirty="0">
                <a:latin typeface="+mn-lt"/>
              </a:rPr>
              <a:t>ne ironie, autoritativnost a mentorování </a:t>
            </a:r>
          </a:p>
          <a:p>
            <a:pPr marL="342900" indent="-342900">
              <a:buFont typeface="Arial" panose="020B0604020202020204" pitchFamily="34" charset="0"/>
              <a:buChar char="•"/>
            </a:pPr>
            <a:r>
              <a:rPr lang="cs-CZ" sz="2800" dirty="0">
                <a:latin typeface="+mn-lt"/>
              </a:rPr>
              <a:t>osobní příklad! </a:t>
            </a:r>
          </a:p>
        </p:txBody>
      </p:sp>
    </p:spTree>
    <p:extLst>
      <p:ext uri="{BB962C8B-B14F-4D97-AF65-F5344CB8AC3E}">
        <p14:creationId xmlns:p14="http://schemas.microsoft.com/office/powerpoint/2010/main" val="2811793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3DA71F9-92F6-4D41-9ED9-CEA7002FD2DA}"/>
              </a:ext>
            </a:extLst>
          </p:cNvPr>
          <p:cNvSpPr/>
          <p:nvPr/>
        </p:nvSpPr>
        <p:spPr>
          <a:xfrm>
            <a:off x="503583" y="594406"/>
            <a:ext cx="10389704" cy="5447645"/>
          </a:xfrm>
          <a:prstGeom prst="rect">
            <a:avLst/>
          </a:prstGeom>
        </p:spPr>
        <p:txBody>
          <a:bodyPr wrap="square">
            <a:spAutoFit/>
          </a:bodyPr>
          <a:lstStyle/>
          <a:p>
            <a:r>
              <a:rPr lang="cs-CZ" sz="4000" b="1" dirty="0">
                <a:latin typeface="+mj-lt"/>
              </a:rPr>
              <a:t>Biologický a kalendářní věk</a:t>
            </a:r>
          </a:p>
          <a:p>
            <a:pPr indent="0">
              <a:buNone/>
            </a:pPr>
            <a:r>
              <a:rPr lang="cs-CZ" sz="2800" dirty="0"/>
              <a:t>Kalendářní věk  x  biologický věk</a:t>
            </a:r>
          </a:p>
          <a:p>
            <a:pPr marL="72000" indent="0">
              <a:buNone/>
            </a:pPr>
            <a:endParaRPr lang="cs-CZ" sz="2800" dirty="0">
              <a:solidFill>
                <a:schemeClr val="tx2"/>
              </a:solidFill>
            </a:endParaRPr>
          </a:p>
          <a:p>
            <a:pPr indent="0">
              <a:buNone/>
            </a:pPr>
            <a:r>
              <a:rPr lang="cs-CZ" sz="2800" dirty="0">
                <a:solidFill>
                  <a:schemeClr val="tx2"/>
                </a:solidFill>
              </a:rPr>
              <a:t>Akcelerace:</a:t>
            </a:r>
          </a:p>
          <a:p>
            <a:r>
              <a:rPr lang="cs-CZ" sz="2800" dirty="0"/>
              <a:t>biologický věk před kalendářním věkem </a:t>
            </a:r>
          </a:p>
          <a:p>
            <a:r>
              <a:rPr lang="cs-CZ" sz="2800" dirty="0"/>
              <a:t>biologický stupeň vývoje je dál, než kolik je jedinci skutečně let </a:t>
            </a:r>
          </a:p>
          <a:p>
            <a:endParaRPr lang="cs-CZ" sz="2800" dirty="0">
              <a:solidFill>
                <a:schemeClr val="tx2"/>
              </a:solidFill>
            </a:endParaRPr>
          </a:p>
          <a:p>
            <a:r>
              <a:rPr lang="cs-CZ" sz="2800" dirty="0">
                <a:solidFill>
                  <a:schemeClr val="tx2"/>
                </a:solidFill>
              </a:rPr>
              <a:t>Retardace:</a:t>
            </a:r>
          </a:p>
          <a:p>
            <a:r>
              <a:rPr lang="cs-CZ" sz="2800" dirty="0"/>
              <a:t>biologický věk zaostává za kalendářním věkem </a:t>
            </a:r>
          </a:p>
          <a:p>
            <a:r>
              <a:rPr lang="cs-CZ" sz="2800" dirty="0"/>
              <a:t>z hlediska biologického vývoje mladší, než kolik je mu skutečně let</a:t>
            </a:r>
          </a:p>
          <a:p>
            <a:pPr marL="72000" indent="0">
              <a:buNone/>
            </a:pPr>
            <a:endParaRPr lang="cs-CZ" sz="2800" dirty="0"/>
          </a:p>
          <a:p>
            <a:pPr indent="0">
              <a:buNone/>
            </a:pPr>
            <a:r>
              <a:rPr lang="cs-CZ" sz="2800" dirty="0">
                <a:solidFill>
                  <a:schemeClr val="tx2"/>
                </a:solidFill>
              </a:rPr>
              <a:t>Existují specifické metody pro rozpoznání biologického věku.</a:t>
            </a:r>
            <a:r>
              <a:rPr lang="cs-CZ" sz="2800" dirty="0"/>
              <a:t> </a:t>
            </a:r>
          </a:p>
        </p:txBody>
      </p:sp>
    </p:spTree>
    <p:extLst>
      <p:ext uri="{BB962C8B-B14F-4D97-AF65-F5344CB8AC3E}">
        <p14:creationId xmlns:p14="http://schemas.microsoft.com/office/powerpoint/2010/main" val="1210694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63C641-8811-4824-8914-8DB64C10CA74}"/>
              </a:ext>
            </a:extLst>
          </p:cNvPr>
          <p:cNvSpPr>
            <a:spLocks noGrp="1"/>
          </p:cNvSpPr>
          <p:nvPr>
            <p:ph type="title"/>
          </p:nvPr>
        </p:nvSpPr>
        <p:spPr>
          <a:xfrm>
            <a:off x="268356" y="206099"/>
            <a:ext cx="10515600" cy="748058"/>
          </a:xfrm>
        </p:spPr>
        <p:txBody>
          <a:bodyPr>
            <a:normAutofit/>
          </a:bodyPr>
          <a:lstStyle/>
          <a:p>
            <a:r>
              <a:rPr lang="cs-CZ" sz="4000" b="1" dirty="0"/>
              <a:t>Senzitivní období</a:t>
            </a:r>
          </a:p>
        </p:txBody>
      </p:sp>
      <p:pic>
        <p:nvPicPr>
          <p:cNvPr id="5" name="Picture 4">
            <a:extLst>
              <a:ext uri="{FF2B5EF4-FFF2-40B4-BE49-F238E27FC236}">
                <a16:creationId xmlns:a16="http://schemas.microsoft.com/office/drawing/2014/main" id="{13D69458-BC97-470E-A13F-D5350A42327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1547" y="834197"/>
            <a:ext cx="11608905" cy="5817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14329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TotalTime>
  <Words>2240</Words>
  <Application>Microsoft Office PowerPoint</Application>
  <PresentationFormat>Širokoúhlá obrazovka</PresentationFormat>
  <Paragraphs>219</Paragraphs>
  <Slides>16</Slides>
  <Notes>8</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16</vt:i4>
      </vt:variant>
    </vt:vector>
  </HeadingPairs>
  <TitlesOfParts>
    <vt:vector size="21" baseType="lpstr">
      <vt:lpstr>Arial</vt:lpstr>
      <vt:lpstr>Calibri</vt:lpstr>
      <vt:lpstr>Calibri Light</vt:lpstr>
      <vt:lpstr>Wingdings</vt:lpstr>
      <vt:lpstr>Motiv Office</vt:lpstr>
      <vt:lpstr>Prezentace aplikace PowerPoint</vt:lpstr>
      <vt:lpstr>Prezentace aplikace PowerPoint</vt:lpstr>
      <vt:lpstr> VĚKOVÉ A VÝVOJOVÉ  ZÁKONITOSTI </vt:lpstr>
      <vt:lpstr>Hlavní úkoly sportovní přípravy dětí</vt:lpstr>
      <vt:lpstr>Věkové zákonitosti</vt:lpstr>
      <vt:lpstr>Mladší školní věk</vt:lpstr>
      <vt:lpstr>Prezentace aplikace PowerPoint</vt:lpstr>
      <vt:lpstr>Prezentace aplikace PowerPoint</vt:lpstr>
      <vt:lpstr>Senzitivní období</vt:lpstr>
      <vt:lpstr>Koncepce sportovního tréninku dětí </vt:lpstr>
      <vt:lpstr>Koncepce tréninku odpovídající věku</vt:lpstr>
      <vt:lpstr>Prezentace aplikace PowerPoint</vt:lpstr>
      <vt:lpstr>Prezentace aplikace PowerPoint</vt:lpstr>
      <vt:lpstr>Prezentace aplikace PowerPoint</vt:lpstr>
      <vt:lpstr>Nejčastější problémy spojené s tréninkem dětí</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Rostislav Roček</dc:creator>
  <cp:lastModifiedBy>Michal Roček</cp:lastModifiedBy>
  <cp:revision>86</cp:revision>
  <dcterms:created xsi:type="dcterms:W3CDTF">2020-10-24T06:44:32Z</dcterms:created>
  <dcterms:modified xsi:type="dcterms:W3CDTF">2021-10-08T07:45:58Z</dcterms:modified>
</cp:coreProperties>
</file>