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Didaktické metody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645DFA-A18F-48C8-8B10-92329559F3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970483-997C-4341-AA63-175D75724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310DADC-17F4-4AC2-B134-B6D5BC527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spcBef>
                <a:spcPts val="1200"/>
              </a:spcBef>
              <a:buNone/>
            </a:pPr>
            <a:r>
              <a:rPr lang="cs-CZ" sz="3200" b="1" dirty="0"/>
              <a:t>Mnoho didaktických metod → </a:t>
            </a:r>
            <a:r>
              <a:rPr lang="cs-CZ" sz="3200" b="1" dirty="0">
                <a:solidFill>
                  <a:srgbClr val="0000DC"/>
                </a:solidFill>
              </a:rPr>
              <a:t>zvážit 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vhodnost dle </a:t>
            </a:r>
            <a:r>
              <a:rPr lang="cs-CZ" sz="3200" b="1" dirty="0"/>
              <a:t>kritérií jejich dělení 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využití ve </a:t>
            </a:r>
            <a:r>
              <a:rPr lang="cs-CZ" sz="3200" b="1" dirty="0"/>
              <a:t>formálním</a:t>
            </a:r>
            <a:r>
              <a:rPr lang="cs-CZ" sz="3200" dirty="0"/>
              <a:t> X </a:t>
            </a:r>
            <a:r>
              <a:rPr lang="cs-CZ" sz="3200" b="1" dirty="0"/>
              <a:t>neformálním</a:t>
            </a:r>
            <a:r>
              <a:rPr lang="cs-CZ" sz="3200" dirty="0"/>
              <a:t> vzdělávání</a:t>
            </a:r>
          </a:p>
          <a:p>
            <a:pPr>
              <a:spcBef>
                <a:spcPts val="1200"/>
              </a:spcBef>
            </a:pPr>
            <a:r>
              <a:rPr lang="cs-CZ" sz="3200" b="1" dirty="0"/>
              <a:t>pozitiva</a:t>
            </a:r>
            <a:r>
              <a:rPr lang="cs-CZ" sz="3200" dirty="0"/>
              <a:t> i </a:t>
            </a:r>
            <a:r>
              <a:rPr lang="cs-CZ" sz="3200" b="1" dirty="0"/>
              <a:t>omezení</a:t>
            </a:r>
            <a:r>
              <a:rPr lang="cs-CZ" sz="3200" dirty="0"/>
              <a:t> </a:t>
            </a:r>
          </a:p>
          <a:p>
            <a:pPr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efektivitu</a:t>
            </a:r>
            <a:r>
              <a:rPr lang="cs-CZ" sz="3200" dirty="0">
                <a:solidFill>
                  <a:srgbClr val="F01928"/>
                </a:solidFill>
              </a:rPr>
              <a:t> X </a:t>
            </a:r>
            <a:r>
              <a:rPr lang="cs-CZ" sz="3200" b="1" dirty="0">
                <a:solidFill>
                  <a:srgbClr val="F01928"/>
                </a:solidFill>
              </a:rPr>
              <a:t>časovou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b="1" dirty="0">
                <a:solidFill>
                  <a:srgbClr val="F01928"/>
                </a:solidFill>
              </a:rPr>
              <a:t>náročnost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vzájemnou </a:t>
            </a:r>
            <a:r>
              <a:rPr lang="cs-CZ" sz="3200" b="1" dirty="0"/>
              <a:t>návaznost</a:t>
            </a:r>
            <a:r>
              <a:rPr lang="cs-CZ" sz="3200" dirty="0"/>
              <a:t>, </a:t>
            </a:r>
            <a:r>
              <a:rPr lang="cs-CZ" sz="3200" b="1" dirty="0"/>
              <a:t>prolínání</a:t>
            </a:r>
            <a:r>
              <a:rPr lang="cs-CZ" sz="3200" dirty="0"/>
              <a:t> metod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0536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7D8833-9C34-4587-8A72-28F3A47585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1C8746-7112-4752-8718-FEAABB54C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39" y="378000"/>
            <a:ext cx="10753200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6BFB265-DE2F-45F6-8D91-8CFC209CB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39" y="998806"/>
            <a:ext cx="11394831" cy="5229194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Metody podle </a:t>
            </a:r>
            <a:r>
              <a:rPr lang="cs-CZ" b="1" dirty="0">
                <a:solidFill>
                  <a:srgbClr val="0000DC"/>
                </a:solidFill>
              </a:rPr>
              <a:t>logického</a:t>
            </a:r>
            <a:r>
              <a:rPr lang="cs-CZ" b="1" dirty="0"/>
              <a:t> postupu</a:t>
            </a:r>
            <a:endParaRPr lang="cs-CZ" dirty="0"/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dogmatická</a:t>
            </a:r>
            <a:r>
              <a:rPr lang="cs-CZ" b="1" dirty="0"/>
              <a:t> </a:t>
            </a:r>
            <a:r>
              <a:rPr lang="cs-CZ" dirty="0"/>
              <a:t>metoda ← dogma = autoritativní výrok → bez diskuse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deduktivní</a:t>
            </a:r>
            <a:r>
              <a:rPr lang="cs-CZ" b="1" dirty="0"/>
              <a:t> </a:t>
            </a:r>
            <a:r>
              <a:rPr lang="cs-CZ" dirty="0"/>
              <a:t>metoda – obecné → jednotlivé 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induktivní</a:t>
            </a:r>
            <a:r>
              <a:rPr lang="cs-CZ" b="1" dirty="0"/>
              <a:t> </a:t>
            </a:r>
            <a:r>
              <a:rPr lang="cs-CZ" dirty="0"/>
              <a:t>metoda – jednotlivé → obecné </a:t>
            </a:r>
            <a:br>
              <a:rPr lang="cs-CZ" dirty="0"/>
            </a:br>
            <a:r>
              <a:rPr lang="cs-CZ" dirty="0"/>
              <a:t>(= počátek moderní vědy → moderní vzdělávání)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analytická</a:t>
            </a:r>
            <a:r>
              <a:rPr lang="cs-CZ" b="1" dirty="0"/>
              <a:t> </a:t>
            </a:r>
            <a:r>
              <a:rPr lang="cs-CZ" dirty="0"/>
              <a:t>metoda – celek → pochopit části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syntetická</a:t>
            </a:r>
            <a:r>
              <a:rPr lang="cs-CZ" b="1" dirty="0"/>
              <a:t> </a:t>
            </a:r>
            <a:r>
              <a:rPr lang="cs-CZ" dirty="0"/>
              <a:t>metoda – části → pochopit celek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analyticko-syntetická</a:t>
            </a:r>
            <a:r>
              <a:rPr lang="cs-CZ" b="1" dirty="0"/>
              <a:t> </a:t>
            </a:r>
            <a:r>
              <a:rPr lang="cs-CZ" dirty="0"/>
              <a:t>metoda (např. výuka čtení)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komparativní</a:t>
            </a:r>
            <a:r>
              <a:rPr lang="cs-CZ" b="1" dirty="0"/>
              <a:t> </a:t>
            </a:r>
            <a:r>
              <a:rPr lang="cs-CZ" dirty="0"/>
              <a:t>metoda – srovnávání (např. synchronní, diachronní, …)  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synkritická</a:t>
            </a:r>
            <a:r>
              <a:rPr lang="cs-CZ" b="1" dirty="0"/>
              <a:t> </a:t>
            </a:r>
            <a:r>
              <a:rPr lang="cs-CZ" dirty="0"/>
              <a:t>metoda – srovnávání částí s částmi, celků s celky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1662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3BF4DAC-7F0F-4534-BD2A-3BC4255E57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ED6001-7DA2-4B71-8456-FA5EB28BF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80548"/>
            <a:ext cx="10753200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DC0EFCC-24C8-4B32-A790-99515AE98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26943"/>
            <a:ext cx="11096862" cy="5111058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sz="3200" b="1" dirty="0"/>
              <a:t>Metody podle </a:t>
            </a:r>
            <a:r>
              <a:rPr lang="cs-CZ" sz="3200" b="1" dirty="0">
                <a:solidFill>
                  <a:srgbClr val="0000DC"/>
                </a:solidFill>
              </a:rPr>
              <a:t>zdroje poznání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ts val="4000"/>
              </a:lnSpc>
            </a:pPr>
            <a:r>
              <a:rPr lang="cs-CZ" sz="3200" b="1" dirty="0">
                <a:solidFill>
                  <a:srgbClr val="0000DC"/>
                </a:solidFill>
              </a:rPr>
              <a:t>slovo</a:t>
            </a:r>
            <a:r>
              <a:rPr lang="cs-CZ" sz="3200" b="1" dirty="0"/>
              <a:t> </a:t>
            </a:r>
            <a:r>
              <a:rPr lang="cs-CZ" sz="3200" dirty="0"/>
              <a:t>– text → </a:t>
            </a:r>
            <a:r>
              <a:rPr lang="cs-CZ" sz="3200" b="1" dirty="0">
                <a:solidFill>
                  <a:srgbClr val="0000DC"/>
                </a:solidFill>
              </a:rPr>
              <a:t>metody slovní</a:t>
            </a:r>
            <a:r>
              <a:rPr lang="cs-CZ" sz="3200" dirty="0"/>
              <a:t>: vyprávění, vysvětlování, přednáška, práce s textem, rozhovor, …</a:t>
            </a:r>
          </a:p>
          <a:p>
            <a:pPr>
              <a:lnSpc>
                <a:spcPts val="4000"/>
              </a:lnSpc>
            </a:pPr>
            <a:r>
              <a:rPr lang="cs-CZ" sz="3200" b="1" dirty="0">
                <a:solidFill>
                  <a:srgbClr val="0000DC"/>
                </a:solidFill>
              </a:rPr>
              <a:t>smysly</a:t>
            </a:r>
            <a:r>
              <a:rPr lang="cs-CZ" sz="3200" b="1" dirty="0"/>
              <a:t> </a:t>
            </a:r>
            <a:r>
              <a:rPr lang="cs-CZ" sz="3200" dirty="0"/>
              <a:t>(zrak, …) – ukázka – obraz – video – … → </a:t>
            </a:r>
            <a:r>
              <a:rPr lang="cs-CZ" sz="3200" b="1" dirty="0">
                <a:solidFill>
                  <a:srgbClr val="0000DC"/>
                </a:solidFill>
              </a:rPr>
              <a:t>metody názorně-demonstrační</a:t>
            </a:r>
            <a:r>
              <a:rPr lang="cs-CZ" sz="3200" dirty="0"/>
              <a:t>: předvádění a pozorování, </a:t>
            </a:r>
            <a:br>
              <a:rPr lang="cs-CZ" sz="3200" dirty="0"/>
            </a:br>
            <a:r>
              <a:rPr lang="cs-CZ" sz="3200" dirty="0"/>
              <a:t>práce s obrazem/videem, instruktáž, … = </a:t>
            </a:r>
            <a:br>
              <a:rPr lang="cs-CZ" sz="3200" dirty="0"/>
            </a:br>
            <a:r>
              <a:rPr lang="cs-CZ" sz="3200" b="1" dirty="0"/>
              <a:t>propojení smyslového poznání + myšlení</a:t>
            </a:r>
          </a:p>
          <a:p>
            <a:pPr>
              <a:lnSpc>
                <a:spcPts val="4000"/>
              </a:lnSpc>
            </a:pPr>
            <a:r>
              <a:rPr lang="cs-CZ" sz="3200" dirty="0"/>
              <a:t>vlastní </a:t>
            </a:r>
            <a:r>
              <a:rPr lang="cs-CZ" sz="3200" b="1" dirty="0">
                <a:solidFill>
                  <a:srgbClr val="0000DC"/>
                </a:solidFill>
              </a:rPr>
              <a:t>činnost</a:t>
            </a:r>
            <a:r>
              <a:rPr lang="cs-CZ" sz="3200" b="1" dirty="0"/>
              <a:t> </a:t>
            </a:r>
            <a:r>
              <a:rPr lang="cs-CZ" sz="3200" dirty="0"/>
              <a:t>→ </a:t>
            </a:r>
            <a:r>
              <a:rPr lang="cs-CZ" sz="3200" b="1" dirty="0">
                <a:solidFill>
                  <a:srgbClr val="0000DC"/>
                </a:solidFill>
              </a:rPr>
              <a:t>metody </a:t>
            </a:r>
            <a:r>
              <a:rPr lang="cs-CZ" sz="3200" b="1" dirty="0" err="1">
                <a:solidFill>
                  <a:srgbClr val="0000DC"/>
                </a:solidFill>
              </a:rPr>
              <a:t>dovednostně</a:t>
            </a:r>
            <a:r>
              <a:rPr lang="cs-CZ" sz="3200" b="1" dirty="0">
                <a:solidFill>
                  <a:srgbClr val="0000DC"/>
                </a:solidFill>
              </a:rPr>
              <a:t>-praktické</a:t>
            </a:r>
            <a:r>
              <a:rPr lang="cs-CZ" sz="3200" dirty="0"/>
              <a:t>: napodobování, manipulování, laborování, experimentování, nácvik dovedností, produkční metody, …</a:t>
            </a:r>
          </a:p>
        </p:txBody>
      </p:sp>
    </p:spTree>
    <p:extLst>
      <p:ext uri="{BB962C8B-B14F-4D97-AF65-F5344CB8AC3E}">
        <p14:creationId xmlns:p14="http://schemas.microsoft.com/office/powerpoint/2010/main" val="461710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421952F-5AF2-43B3-A11E-40D6EB8B29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831792-00AA-4C52-B6ED-C13073DBB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DEBB69F-D77E-46A9-B697-000AE938D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1" y="984738"/>
            <a:ext cx="11263402" cy="4847262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sz="3200" b="1" dirty="0"/>
              <a:t>Metody podle </a:t>
            </a:r>
            <a:r>
              <a:rPr lang="cs-CZ" sz="3200" b="1" dirty="0">
                <a:solidFill>
                  <a:srgbClr val="0000DC"/>
                </a:solidFill>
              </a:rPr>
              <a:t>typů výuky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ts val="4000"/>
              </a:lnSpc>
            </a:pPr>
            <a:r>
              <a:rPr lang="cs-CZ" sz="3200" b="1" dirty="0"/>
              <a:t>výuka </a:t>
            </a:r>
            <a:r>
              <a:rPr lang="cs-CZ" sz="3200" b="1" dirty="0">
                <a:solidFill>
                  <a:srgbClr val="0000DC"/>
                </a:solidFill>
              </a:rPr>
              <a:t>informativní </a:t>
            </a:r>
            <a:r>
              <a:rPr lang="cs-CZ" sz="3200" dirty="0"/>
              <a:t>→ </a:t>
            </a:r>
            <a:br>
              <a:rPr lang="cs-CZ" sz="3200" dirty="0"/>
            </a:br>
            <a:r>
              <a:rPr lang="cs-CZ" sz="3200" dirty="0"/>
              <a:t>metody slovní, názorně-demonstrační, …</a:t>
            </a:r>
          </a:p>
          <a:p>
            <a:pPr>
              <a:lnSpc>
                <a:spcPts val="4000"/>
              </a:lnSpc>
            </a:pPr>
            <a:r>
              <a:rPr lang="cs-CZ" sz="3200" b="1" dirty="0"/>
              <a:t>výuka </a:t>
            </a:r>
            <a:r>
              <a:rPr lang="cs-CZ" sz="3200" b="1" dirty="0">
                <a:solidFill>
                  <a:srgbClr val="0000DC"/>
                </a:solidFill>
              </a:rPr>
              <a:t>heuristická</a:t>
            </a:r>
            <a:r>
              <a:rPr lang="cs-CZ" sz="3200" b="1" dirty="0"/>
              <a:t> </a:t>
            </a:r>
            <a:r>
              <a:rPr lang="cs-CZ" sz="3200" dirty="0"/>
              <a:t>→ problémové – heuristické metody – „Proč?“ → vlastní řešení problému → „Aha efekt“ = </a:t>
            </a:r>
            <a:br>
              <a:rPr lang="cs-CZ" sz="3200" dirty="0"/>
            </a:br>
            <a:r>
              <a:rPr lang="cs-CZ" sz="3200" dirty="0"/>
              <a:t>řešení praktického nebo teoretického problému</a:t>
            </a:r>
          </a:p>
          <a:p>
            <a:pPr>
              <a:lnSpc>
                <a:spcPts val="4000"/>
              </a:lnSpc>
            </a:pPr>
            <a:r>
              <a:rPr lang="cs-CZ" sz="3200" b="1" dirty="0"/>
              <a:t>výuka </a:t>
            </a:r>
            <a:r>
              <a:rPr lang="cs-CZ" sz="3200" b="1" dirty="0">
                <a:solidFill>
                  <a:srgbClr val="0000DC"/>
                </a:solidFill>
              </a:rPr>
              <a:t>produkční</a:t>
            </a:r>
            <a:r>
              <a:rPr lang="cs-CZ" sz="3200" b="1" dirty="0"/>
              <a:t> </a:t>
            </a:r>
            <a:r>
              <a:rPr lang="cs-CZ" sz="3200" dirty="0"/>
              <a:t>→ tvorba vlastního produktu </a:t>
            </a:r>
            <a:br>
              <a:rPr lang="cs-CZ" sz="3200" dirty="0"/>
            </a:br>
            <a:r>
              <a:rPr lang="cs-CZ" sz="3200" dirty="0"/>
              <a:t>(pracovní, umělecký, nový pohybový prvek, …)</a:t>
            </a:r>
          </a:p>
          <a:p>
            <a:pPr>
              <a:lnSpc>
                <a:spcPts val="4000"/>
              </a:lnSpc>
            </a:pPr>
            <a:r>
              <a:rPr lang="cs-CZ" sz="3200" b="1" dirty="0"/>
              <a:t>výuka </a:t>
            </a:r>
            <a:r>
              <a:rPr lang="cs-CZ" sz="3200" b="1" dirty="0">
                <a:solidFill>
                  <a:srgbClr val="0000DC"/>
                </a:solidFill>
              </a:rPr>
              <a:t>regulativní </a:t>
            </a:r>
            <a:r>
              <a:rPr lang="cs-CZ" sz="3200" dirty="0"/>
              <a:t>→ programované učení – vychází </a:t>
            </a:r>
            <a:br>
              <a:rPr lang="cs-CZ" sz="3200" dirty="0"/>
            </a:br>
            <a:r>
              <a:rPr lang="cs-CZ" sz="3200" dirty="0"/>
              <a:t>z behaviorismu: učení = podnět → reakce → zpětná vazba → pozitivní posilování (původně knihy, dnes hlavně IT)</a:t>
            </a:r>
          </a:p>
        </p:txBody>
      </p:sp>
    </p:spTree>
    <p:extLst>
      <p:ext uri="{BB962C8B-B14F-4D97-AF65-F5344CB8AC3E}">
        <p14:creationId xmlns:p14="http://schemas.microsoft.com/office/powerpoint/2010/main" val="2817230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1757B8-E77A-4929-BBB2-264300CB1F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40DA51-2791-49FE-AC7D-722F3952C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289C3E0-091A-4AB0-98BC-946B1FC72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998805"/>
            <a:ext cx="11599809" cy="5229195"/>
          </a:xfrm>
        </p:spPr>
        <p:txBody>
          <a:bodyPr/>
          <a:lstStyle/>
          <a:p>
            <a:pPr marL="72000" indent="0">
              <a:lnSpc>
                <a:spcPts val="3800"/>
              </a:lnSpc>
              <a:spcBef>
                <a:spcPts val="600"/>
              </a:spcBef>
              <a:buNone/>
            </a:pPr>
            <a:r>
              <a:rPr lang="cs-CZ" sz="3000" b="1" dirty="0"/>
              <a:t>Metody podle </a:t>
            </a:r>
            <a:r>
              <a:rPr lang="cs-CZ" sz="3000" b="1" dirty="0">
                <a:solidFill>
                  <a:srgbClr val="0000DC"/>
                </a:solidFill>
              </a:rPr>
              <a:t>fází výuky </a:t>
            </a:r>
            <a:r>
              <a:rPr lang="cs-CZ" sz="3000" dirty="0"/>
              <a:t>= </a:t>
            </a:r>
            <a:r>
              <a:rPr lang="cs-CZ" sz="3000" b="1" dirty="0"/>
              <a:t>prvky, sekvence výuky </a:t>
            </a:r>
            <a:r>
              <a:rPr lang="cs-CZ" sz="3000" dirty="0"/>
              <a:t>– specifický cíl</a:t>
            </a:r>
          </a:p>
          <a:p>
            <a:pPr>
              <a:lnSpc>
                <a:spcPts val="3800"/>
              </a:lnSpc>
              <a:spcBef>
                <a:spcPts val="600"/>
              </a:spcBef>
            </a:pPr>
            <a:r>
              <a:rPr lang="cs-CZ" sz="3000" b="1" dirty="0"/>
              <a:t>motivační fáze </a:t>
            </a:r>
            <a:r>
              <a:rPr lang="cs-CZ" sz="3000" dirty="0"/>
              <a:t>→ </a:t>
            </a:r>
            <a:r>
              <a:rPr lang="cs-CZ" sz="3000" b="1" dirty="0">
                <a:solidFill>
                  <a:srgbClr val="0000DC"/>
                </a:solidFill>
              </a:rPr>
              <a:t>motivační </a:t>
            </a:r>
            <a:r>
              <a:rPr lang="cs-CZ" sz="3000" b="1" dirty="0"/>
              <a:t>metody </a:t>
            </a:r>
            <a:r>
              <a:rPr lang="cs-CZ" sz="3000" dirty="0"/>
              <a:t>= regulace chování, získání zájmu, aktualizace tématu, …</a:t>
            </a:r>
          </a:p>
          <a:p>
            <a:pPr>
              <a:lnSpc>
                <a:spcPts val="3800"/>
              </a:lnSpc>
              <a:spcBef>
                <a:spcPts val="600"/>
              </a:spcBef>
            </a:pPr>
            <a:r>
              <a:rPr lang="cs-CZ" sz="3000" b="1" dirty="0"/>
              <a:t>expoziční fáze </a:t>
            </a:r>
            <a:r>
              <a:rPr lang="cs-CZ" sz="3000" dirty="0"/>
              <a:t>→ </a:t>
            </a:r>
            <a:r>
              <a:rPr lang="cs-CZ" sz="3000" b="1" dirty="0">
                <a:solidFill>
                  <a:srgbClr val="0000DC"/>
                </a:solidFill>
              </a:rPr>
              <a:t>expoziční </a:t>
            </a:r>
            <a:r>
              <a:rPr lang="cs-CZ" sz="3000" b="1" dirty="0"/>
              <a:t>metody </a:t>
            </a:r>
            <a:r>
              <a:rPr lang="cs-CZ" sz="3000" dirty="0"/>
              <a:t>= zprostředkování učiva, … </a:t>
            </a:r>
          </a:p>
          <a:p>
            <a:pPr>
              <a:lnSpc>
                <a:spcPts val="3800"/>
              </a:lnSpc>
              <a:spcBef>
                <a:spcPts val="600"/>
              </a:spcBef>
            </a:pPr>
            <a:r>
              <a:rPr lang="cs-CZ" sz="3000" b="1" dirty="0"/>
              <a:t>fixační fáze </a:t>
            </a:r>
            <a:r>
              <a:rPr lang="cs-CZ" sz="3000" dirty="0"/>
              <a:t>→ </a:t>
            </a:r>
            <a:r>
              <a:rPr lang="cs-CZ" sz="3000" b="1" dirty="0">
                <a:solidFill>
                  <a:srgbClr val="0000DC"/>
                </a:solidFill>
              </a:rPr>
              <a:t>fixační </a:t>
            </a:r>
            <a:r>
              <a:rPr lang="cs-CZ" sz="3000" b="1" dirty="0"/>
              <a:t>metody </a:t>
            </a:r>
            <a:r>
              <a:rPr lang="cs-CZ" sz="3000" dirty="0"/>
              <a:t>– upevnění a procvičení nových vědomostí, znalostí, dovedností, …</a:t>
            </a:r>
          </a:p>
          <a:p>
            <a:pPr>
              <a:lnSpc>
                <a:spcPts val="3800"/>
              </a:lnSpc>
              <a:spcBef>
                <a:spcPts val="600"/>
              </a:spcBef>
            </a:pPr>
            <a:r>
              <a:rPr lang="cs-CZ" sz="3000" b="1" dirty="0"/>
              <a:t>diagnostická fáze </a:t>
            </a:r>
            <a:r>
              <a:rPr lang="cs-CZ" sz="3000" dirty="0"/>
              <a:t>→ </a:t>
            </a:r>
            <a:r>
              <a:rPr lang="cs-CZ" sz="3000" b="1" dirty="0">
                <a:solidFill>
                  <a:srgbClr val="0000DC"/>
                </a:solidFill>
              </a:rPr>
              <a:t>diagnostické </a:t>
            </a:r>
            <a:r>
              <a:rPr lang="cs-CZ" sz="3000" b="1" dirty="0"/>
              <a:t>metody </a:t>
            </a:r>
            <a:r>
              <a:rPr lang="cs-CZ" sz="3000" dirty="0"/>
              <a:t>= zjišťování, prověřování, hodnocení, testování, … výsledků vzdělávání</a:t>
            </a:r>
          </a:p>
          <a:p>
            <a:pPr>
              <a:lnSpc>
                <a:spcPts val="3800"/>
              </a:lnSpc>
              <a:spcBef>
                <a:spcPts val="600"/>
              </a:spcBef>
            </a:pPr>
            <a:r>
              <a:rPr lang="cs-CZ" sz="3000" b="1" dirty="0"/>
              <a:t>aplikační fáze </a:t>
            </a:r>
            <a:r>
              <a:rPr lang="cs-CZ" sz="3000" dirty="0"/>
              <a:t>→ </a:t>
            </a:r>
            <a:r>
              <a:rPr lang="cs-CZ" sz="3000" b="1" dirty="0">
                <a:solidFill>
                  <a:srgbClr val="0000DC"/>
                </a:solidFill>
              </a:rPr>
              <a:t>aplikační </a:t>
            </a:r>
            <a:r>
              <a:rPr lang="cs-CZ" sz="3000" b="1" dirty="0"/>
              <a:t>metody </a:t>
            </a:r>
            <a:r>
              <a:rPr lang="cs-CZ" sz="3000" dirty="0"/>
              <a:t>= ověření + uplatnění v praxi – řešení úloh, dokončení projektu,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3146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1F49027-6E4D-466B-8BCC-A8516749AF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7F3363-F842-4340-BEC1-08121B34E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2024" y="494212"/>
            <a:ext cx="10167176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A21CA4C-4906-4FA7-B2B1-624B3F5F5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2024" y="1195754"/>
            <a:ext cx="10221175" cy="4942246"/>
          </a:xfrm>
        </p:spPr>
        <p:txBody>
          <a:bodyPr/>
          <a:lstStyle/>
          <a:p>
            <a:pPr marL="72000" indent="0">
              <a:buNone/>
            </a:pPr>
            <a:r>
              <a:rPr lang="cs-CZ" sz="3200" b="1" dirty="0"/>
              <a:t>Metody dle </a:t>
            </a:r>
            <a:r>
              <a:rPr lang="cs-CZ" sz="3200" b="1" dirty="0">
                <a:solidFill>
                  <a:srgbClr val="0000DC"/>
                </a:solidFill>
              </a:rPr>
              <a:t>inovativnosti</a:t>
            </a:r>
            <a:endParaRPr lang="cs-CZ" sz="3200" dirty="0">
              <a:solidFill>
                <a:srgbClr val="0000DC"/>
              </a:solidFill>
            </a:endParaRPr>
          </a:p>
          <a:p>
            <a:r>
              <a:rPr lang="cs-CZ" sz="3200" b="1" dirty="0"/>
              <a:t>tradiční – </a:t>
            </a:r>
            <a:r>
              <a:rPr lang="cs-CZ" sz="3200" b="1" dirty="0">
                <a:solidFill>
                  <a:srgbClr val="0000DC"/>
                </a:solidFill>
              </a:rPr>
              <a:t>klasické</a:t>
            </a:r>
            <a:r>
              <a:rPr lang="cs-CZ" sz="3200" b="1" dirty="0"/>
              <a:t>: </a:t>
            </a:r>
            <a:br>
              <a:rPr lang="cs-CZ" sz="3200" b="1" dirty="0"/>
            </a:br>
            <a:r>
              <a:rPr lang="cs-CZ" sz="3200" dirty="0"/>
              <a:t>- výklad</a:t>
            </a:r>
            <a:br>
              <a:rPr lang="cs-CZ" sz="3200" dirty="0"/>
            </a:br>
            <a:r>
              <a:rPr lang="cs-CZ" sz="3200" dirty="0"/>
              <a:t>- rozhovor</a:t>
            </a:r>
            <a:br>
              <a:rPr lang="cs-CZ" sz="3200" dirty="0"/>
            </a:br>
            <a:r>
              <a:rPr lang="cs-CZ" sz="3200" dirty="0"/>
              <a:t>- práce s textem </a:t>
            </a:r>
            <a:br>
              <a:rPr lang="cs-CZ" sz="3200" dirty="0"/>
            </a:br>
            <a:r>
              <a:rPr lang="cs-CZ" sz="3200" dirty="0"/>
              <a:t>- …</a:t>
            </a:r>
          </a:p>
          <a:p>
            <a:r>
              <a:rPr lang="cs-CZ" sz="3200" b="1" dirty="0"/>
              <a:t>alternativní – </a:t>
            </a:r>
            <a:r>
              <a:rPr lang="cs-CZ" sz="3200" b="1" dirty="0">
                <a:solidFill>
                  <a:srgbClr val="0000DC"/>
                </a:solidFill>
              </a:rPr>
              <a:t>inovativní</a:t>
            </a:r>
            <a:r>
              <a:rPr lang="cs-CZ" sz="3200" b="1" dirty="0"/>
              <a:t>:</a:t>
            </a:r>
            <a:br>
              <a:rPr lang="cs-CZ" sz="3200" b="1" dirty="0"/>
            </a:br>
            <a:r>
              <a:rPr lang="cs-CZ" sz="3200" b="1" dirty="0"/>
              <a:t>- </a:t>
            </a:r>
            <a:r>
              <a:rPr lang="cs-CZ" sz="3200" dirty="0"/>
              <a:t>projektová výuka </a:t>
            </a:r>
            <a:br>
              <a:rPr lang="cs-CZ" sz="3200" dirty="0"/>
            </a:br>
            <a:r>
              <a:rPr lang="cs-CZ" sz="3200" dirty="0"/>
              <a:t>- brainstorming </a:t>
            </a:r>
            <a:br>
              <a:rPr lang="cs-CZ" sz="3200" dirty="0"/>
            </a:br>
            <a:r>
              <a:rPr lang="cs-CZ" sz="3200" dirty="0"/>
              <a:t>- televizní výuka </a:t>
            </a:r>
            <a:br>
              <a:rPr lang="cs-CZ" sz="3200" dirty="0"/>
            </a:br>
            <a:r>
              <a:rPr lang="cs-CZ" sz="3200" dirty="0"/>
              <a:t>-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835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74BC4CC-90CF-463D-B195-5A0584A78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18D741-B91E-4B4F-91B5-7AB2A12D7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D9B6E02-3094-4A6B-8C49-5C4D40A8B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8634"/>
            <a:ext cx="10753200" cy="4453366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sz="3200" b="1" dirty="0"/>
              <a:t>Metody dle </a:t>
            </a:r>
            <a:r>
              <a:rPr lang="cs-CZ" sz="3200" b="1" dirty="0">
                <a:solidFill>
                  <a:srgbClr val="0000DC"/>
                </a:solidFill>
              </a:rPr>
              <a:t>aktivity </a:t>
            </a:r>
            <a:r>
              <a:rPr lang="cs-CZ" sz="3200" b="1" dirty="0" err="1">
                <a:solidFill>
                  <a:srgbClr val="0000DC"/>
                </a:solidFill>
              </a:rPr>
              <a:t>edukanta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(podrobněji viz MAŇÁK, Josef a Vlastimil ŠVEC. </a:t>
            </a:r>
            <a:r>
              <a:rPr lang="cs-CZ" sz="3200" i="1" dirty="0"/>
              <a:t>Výukové metody</a:t>
            </a:r>
            <a:r>
              <a:rPr lang="cs-CZ" sz="3200" dirty="0"/>
              <a:t>. Brno: </a:t>
            </a:r>
            <a:r>
              <a:rPr lang="cs-CZ" sz="3200" dirty="0" err="1"/>
              <a:t>Paido</a:t>
            </a:r>
            <a:r>
              <a:rPr lang="cs-CZ" sz="3200" dirty="0"/>
              <a:t>, 2003)</a:t>
            </a:r>
          </a:p>
          <a:p>
            <a:pPr marL="586350" indent="-514350">
              <a:lnSpc>
                <a:spcPts val="4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Klasické metody:</a:t>
            </a:r>
            <a:br>
              <a:rPr lang="cs-CZ" sz="3200" b="1" dirty="0"/>
            </a:br>
            <a:r>
              <a:rPr lang="cs-CZ" sz="3200" dirty="0"/>
              <a:t>- viz metody slovní + </a:t>
            </a:r>
            <a:br>
              <a:rPr lang="cs-CZ" sz="3200" dirty="0"/>
            </a:br>
            <a:r>
              <a:rPr lang="cs-CZ" sz="3200" dirty="0"/>
              <a:t>- metody názorně-demonstrační +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dirty="0" err="1"/>
              <a:t>dovednostně</a:t>
            </a:r>
            <a:r>
              <a:rPr lang="cs-CZ" sz="3200" dirty="0"/>
              <a:t>-praktické</a:t>
            </a:r>
          </a:p>
        </p:txBody>
      </p:sp>
    </p:spTree>
    <p:extLst>
      <p:ext uri="{BB962C8B-B14F-4D97-AF65-F5344CB8AC3E}">
        <p14:creationId xmlns:p14="http://schemas.microsoft.com/office/powerpoint/2010/main" val="398893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850E91-7227-479E-B4C4-8D96E58CF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C48A576-8FB5-4CDA-9929-B9772C6A5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dle </a:t>
            </a:r>
            <a:r>
              <a:rPr lang="cs-CZ" dirty="0">
                <a:solidFill>
                  <a:srgbClr val="0000DC"/>
                </a:solidFill>
              </a:rPr>
              <a:t>aktivity </a:t>
            </a:r>
            <a:r>
              <a:rPr lang="cs-CZ" dirty="0" err="1">
                <a:solidFill>
                  <a:srgbClr val="0000DC"/>
                </a:solidFill>
              </a:rPr>
              <a:t>edukanta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AB09281-F620-4BFB-95FF-51B7DE1D7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108"/>
            <a:ext cx="10753200" cy="4354892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2. Aktivizující metody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zvýšení aktivity učících se jedinců =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nejen rozvoj vědomostí a dovedností →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současně důraz na motivaci + aktivaci =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hlavní rys současné didaktiky →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snaha o maximální využití ve všech oblastech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5331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0F1A52-078C-4770-8B72-4ECB27D0FC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11AB7C4-5484-4055-AFDE-1D4C2F19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94212"/>
            <a:ext cx="10753200" cy="451576"/>
          </a:xfrm>
        </p:spPr>
        <p:txBody>
          <a:bodyPr/>
          <a:lstStyle/>
          <a:p>
            <a:r>
              <a:rPr lang="cs-CZ" dirty="0"/>
              <a:t>Metody dle </a:t>
            </a:r>
            <a:r>
              <a:rPr lang="cs-CZ" dirty="0">
                <a:solidFill>
                  <a:srgbClr val="0000DC"/>
                </a:solidFill>
              </a:rPr>
              <a:t>aktivity </a:t>
            </a:r>
            <a:r>
              <a:rPr lang="cs-CZ" dirty="0" err="1">
                <a:solidFill>
                  <a:srgbClr val="0000DC"/>
                </a:solidFill>
              </a:rPr>
              <a:t>edukanta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9185505-C268-47ED-AE1D-DC33B05E9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66093"/>
            <a:ext cx="10753200" cy="4871908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2. Aktivizující metody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metody </a:t>
            </a:r>
            <a:r>
              <a:rPr lang="cs-CZ" sz="3200" b="1" dirty="0"/>
              <a:t>diskusní </a:t>
            </a:r>
            <a:r>
              <a:rPr lang="cs-CZ" sz="3200" dirty="0"/>
              <a:t>= aktivita všech zapojených do diskuse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metody </a:t>
            </a:r>
            <a:r>
              <a:rPr lang="cs-CZ" sz="3200" b="1" dirty="0"/>
              <a:t>heuristické</a:t>
            </a:r>
            <a:r>
              <a:rPr lang="cs-CZ" sz="3200" dirty="0"/>
              <a:t>, řešení problémů – </a:t>
            </a:r>
            <a:br>
              <a:rPr lang="cs-CZ" sz="3200" dirty="0"/>
            </a:br>
            <a:r>
              <a:rPr lang="cs-CZ" sz="3200" dirty="0"/>
              <a:t>viz výuka heuristická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metody </a:t>
            </a:r>
            <a:r>
              <a:rPr lang="cs-CZ" sz="3200" b="1" dirty="0"/>
              <a:t>situační </a:t>
            </a:r>
            <a:r>
              <a:rPr lang="cs-CZ" sz="3200" dirty="0"/>
              <a:t>= řešení nastolené (modelové) situace → vlastní studium → diskuse → návrhy řešení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metody </a:t>
            </a:r>
            <a:r>
              <a:rPr lang="cs-CZ" sz="3200" b="1" dirty="0"/>
              <a:t>inscenační </a:t>
            </a:r>
            <a:r>
              <a:rPr lang="cs-CZ" sz="3200" dirty="0"/>
              <a:t>= simulace skutečných událostí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didaktické hry </a:t>
            </a:r>
            <a:r>
              <a:rPr lang="cs-CZ" sz="3200" dirty="0"/>
              <a:t>= radost + potěšení + didaktické cíle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68987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0A0758-3196-4A03-ABE1-1AAD72B6F2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5F30003-3247-408B-915C-CD71531B1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dirty="0"/>
              <a:t>Metody dle </a:t>
            </a:r>
            <a:r>
              <a:rPr lang="cs-CZ" dirty="0">
                <a:solidFill>
                  <a:srgbClr val="0000DC"/>
                </a:solidFill>
              </a:rPr>
              <a:t>aktivity </a:t>
            </a:r>
            <a:r>
              <a:rPr lang="cs-CZ" dirty="0" err="1">
                <a:solidFill>
                  <a:srgbClr val="0000DC"/>
                </a:solidFill>
              </a:rPr>
              <a:t>edukanta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3483E50-33F3-4DEE-B3C0-B3061E450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09822"/>
            <a:ext cx="10753200" cy="5270178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3. Komplexní metody</a:t>
            </a:r>
            <a:endParaRPr lang="cs-CZ" sz="3200" dirty="0">
              <a:solidFill>
                <a:srgbClr val="0000DC"/>
              </a:solidFill>
            </a:endParaRPr>
          </a:p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dirty="0"/>
              <a:t>= </a:t>
            </a:r>
            <a:r>
              <a:rPr lang="cs-CZ" sz="3200" b="1" dirty="0"/>
              <a:t>propojení řady metod + forem, </a:t>
            </a:r>
            <a:r>
              <a:rPr lang="cs-CZ" sz="3200" dirty="0"/>
              <a:t>např.: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projektová výuka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výuka dramatem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otevřené vyučování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učení v životních situacích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televizní výuka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výuka podporovaná počítačem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1912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10BD64-46EB-49BA-966F-9BD2A4B566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F511E7-75EA-41BB-8DBD-1F13F8410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Didaktické metody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E6B7828-ADAE-4F0E-8609-D0C4E8732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3378"/>
            <a:ext cx="10753200" cy="4604622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sz="3200" b="1" dirty="0"/>
              <a:t>Vymezení: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didaktické metody = </a:t>
            </a:r>
            <a:r>
              <a:rPr lang="cs-CZ" sz="3200" b="1" dirty="0">
                <a:solidFill>
                  <a:srgbClr val="0000DC"/>
                </a:solidFill>
              </a:rPr>
              <a:t>klíčová součást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b="1" dirty="0">
                <a:solidFill>
                  <a:srgbClr val="0000DC"/>
                </a:solidFill>
              </a:rPr>
              <a:t>„technologie“ vzdělávání </a:t>
            </a:r>
            <a:r>
              <a:rPr lang="cs-CZ" sz="3200" b="1" dirty="0"/>
              <a:t>(výuky) </a:t>
            </a:r>
            <a:r>
              <a:rPr lang="cs-CZ" sz="3200" dirty="0"/>
              <a:t>=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způsoby + postupy vzdělávání </a:t>
            </a:r>
            <a:r>
              <a:rPr lang="cs-CZ" sz="3200" dirty="0"/>
              <a:t>=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komplex didaktických </a:t>
            </a:r>
            <a:r>
              <a:rPr lang="cs-CZ" sz="3200" b="1" dirty="0">
                <a:solidFill>
                  <a:srgbClr val="0000DC"/>
                </a:solidFill>
              </a:rPr>
              <a:t>metod + forem + prostředků </a:t>
            </a:r>
            <a:r>
              <a:rPr lang="cs-CZ" sz="3200" dirty="0"/>
              <a:t>=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realizace vzdělávacího procesu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vzdělávání </a:t>
            </a:r>
            <a:r>
              <a:rPr lang="cs-CZ" sz="3200" dirty="0"/>
              <a:t>=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dosažení </a:t>
            </a:r>
            <a:r>
              <a:rPr lang="cs-CZ" sz="3200" dirty="0"/>
              <a:t>stanovených didaktických </a:t>
            </a:r>
            <a:r>
              <a:rPr lang="cs-CZ" sz="3200" b="1" dirty="0">
                <a:solidFill>
                  <a:srgbClr val="0000DC"/>
                </a:solidFill>
              </a:rPr>
              <a:t>cílů = vzdělání</a:t>
            </a:r>
          </a:p>
        </p:txBody>
      </p:sp>
    </p:spTree>
    <p:extLst>
      <p:ext uri="{BB962C8B-B14F-4D97-AF65-F5344CB8AC3E}">
        <p14:creationId xmlns:p14="http://schemas.microsoft.com/office/powerpoint/2010/main" val="14456589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0AE643-D92D-4F29-B317-78E52A1B47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D53D01-EAB5-418E-8998-90D4CB78A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Výběr didaktické metody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8924C6A-C0FA-46F7-9C5C-C1013E609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26941"/>
            <a:ext cx="11305606" cy="4651157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sz="3000" b="1" dirty="0"/>
              <a:t>Didaktické metody = </a:t>
            </a:r>
            <a:r>
              <a:rPr lang="cs-CZ" sz="3000" b="1" dirty="0">
                <a:solidFill>
                  <a:srgbClr val="0000DC"/>
                </a:solidFill>
              </a:rPr>
              <a:t>neohraničená nabídka </a:t>
            </a:r>
            <a:r>
              <a:rPr lang="cs-CZ" sz="3000" b="1" dirty="0"/>
              <a:t>→ </a:t>
            </a:r>
          </a:p>
          <a:p>
            <a:pPr>
              <a:lnSpc>
                <a:spcPts val="4000"/>
              </a:lnSpc>
            </a:pPr>
            <a:r>
              <a:rPr lang="cs-CZ" sz="3000" dirty="0"/>
              <a:t>nutný </a:t>
            </a:r>
            <a:r>
              <a:rPr lang="cs-CZ" sz="3000" b="1" dirty="0"/>
              <a:t>adekvátní </a:t>
            </a:r>
            <a:r>
              <a:rPr lang="cs-CZ" sz="3000" b="1" dirty="0">
                <a:solidFill>
                  <a:srgbClr val="0000DC"/>
                </a:solidFill>
              </a:rPr>
              <a:t>výběr</a:t>
            </a:r>
            <a:r>
              <a:rPr lang="cs-CZ" sz="3000" b="1" dirty="0"/>
              <a:t> </a:t>
            </a:r>
            <a:endParaRPr lang="cs-CZ" sz="3000" dirty="0"/>
          </a:p>
          <a:p>
            <a:pPr>
              <a:lnSpc>
                <a:spcPts val="4000"/>
              </a:lnSpc>
            </a:pPr>
            <a:r>
              <a:rPr lang="cs-CZ" sz="3000" b="1" dirty="0"/>
              <a:t>zabránění </a:t>
            </a:r>
            <a:r>
              <a:rPr lang="cs-CZ" sz="3000" b="1" dirty="0">
                <a:solidFill>
                  <a:srgbClr val="0000DC"/>
                </a:solidFill>
              </a:rPr>
              <a:t>stereotypu</a:t>
            </a:r>
            <a:endParaRPr lang="cs-CZ" sz="3000" dirty="0">
              <a:solidFill>
                <a:srgbClr val="0000DC"/>
              </a:solidFill>
            </a:endParaRPr>
          </a:p>
          <a:p>
            <a:pPr>
              <a:lnSpc>
                <a:spcPts val="4000"/>
              </a:lnSpc>
            </a:pPr>
            <a:r>
              <a:rPr lang="cs-CZ" sz="3000" b="1" dirty="0"/>
              <a:t>obrana</a:t>
            </a:r>
            <a:r>
              <a:rPr lang="cs-CZ" sz="3000" dirty="0"/>
              <a:t> </a:t>
            </a:r>
            <a:r>
              <a:rPr lang="cs-CZ" sz="3000" b="1" dirty="0"/>
              <a:t>před </a:t>
            </a:r>
            <a:r>
              <a:rPr lang="cs-CZ" sz="3000" b="1" dirty="0">
                <a:solidFill>
                  <a:srgbClr val="0000DC"/>
                </a:solidFill>
              </a:rPr>
              <a:t>vyhořením</a:t>
            </a:r>
            <a:r>
              <a:rPr lang="cs-CZ" sz="3000" dirty="0"/>
              <a:t> </a:t>
            </a:r>
          </a:p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sz="3000" b="1" dirty="0">
                <a:solidFill>
                  <a:srgbClr val="0000DC"/>
                </a:solidFill>
              </a:rPr>
              <a:t>Kritéria výběru</a:t>
            </a:r>
            <a:r>
              <a:rPr lang="cs-CZ" sz="3000" b="1" dirty="0"/>
              <a:t> didaktické metody:</a:t>
            </a:r>
          </a:p>
          <a:p>
            <a:pPr>
              <a:lnSpc>
                <a:spcPts val="4000"/>
              </a:lnSpc>
            </a:pPr>
            <a:r>
              <a:rPr lang="cs-CZ" sz="3000" b="1" dirty="0">
                <a:solidFill>
                  <a:srgbClr val="0000DC"/>
                </a:solidFill>
              </a:rPr>
              <a:t>cíl </a:t>
            </a:r>
            <a:r>
              <a:rPr lang="cs-CZ" sz="3000" dirty="0"/>
              <a:t>vzdělávání – viz tzv. taxonomie cílů = </a:t>
            </a:r>
            <a:br>
              <a:rPr lang="cs-CZ" sz="3000" dirty="0"/>
            </a:br>
            <a:r>
              <a:rPr lang="cs-CZ" sz="3000" dirty="0"/>
              <a:t>zapamatovat – rozumět – aplikovat – analyzovat</a:t>
            </a:r>
          </a:p>
          <a:p>
            <a:pPr>
              <a:lnSpc>
                <a:spcPts val="4000"/>
              </a:lnSpc>
            </a:pPr>
            <a:r>
              <a:rPr lang="cs-CZ" sz="3000" b="1" dirty="0">
                <a:solidFill>
                  <a:srgbClr val="0000DC"/>
                </a:solidFill>
              </a:rPr>
              <a:t>typ cíle</a:t>
            </a:r>
            <a:r>
              <a:rPr lang="cs-CZ" sz="3000" dirty="0"/>
              <a:t>: </a:t>
            </a:r>
            <a:r>
              <a:rPr lang="cs-CZ" sz="3000" b="1" dirty="0"/>
              <a:t>kognitivní </a:t>
            </a:r>
            <a:r>
              <a:rPr lang="cs-CZ" sz="3000" dirty="0"/>
              <a:t>– viz výše, </a:t>
            </a:r>
            <a:r>
              <a:rPr lang="cs-CZ" sz="3000" b="1" dirty="0"/>
              <a:t>afektivní </a:t>
            </a:r>
            <a:r>
              <a:rPr lang="cs-CZ" sz="3000" dirty="0"/>
              <a:t>– rozvoj vztahů, hodnot, zájmů, </a:t>
            </a:r>
            <a:r>
              <a:rPr lang="cs-CZ" sz="3000" b="1" dirty="0"/>
              <a:t>psychomotorický</a:t>
            </a:r>
            <a:r>
              <a:rPr lang="cs-CZ" sz="3000" dirty="0"/>
              <a:t> (senzomotorický) – rozvoj motorických dovedností (návyků, zručnosti, …) – sport, umění, práce, …</a:t>
            </a:r>
          </a:p>
        </p:txBody>
      </p:sp>
    </p:spTree>
    <p:extLst>
      <p:ext uri="{BB962C8B-B14F-4D97-AF65-F5344CB8AC3E}">
        <p14:creationId xmlns:p14="http://schemas.microsoft.com/office/powerpoint/2010/main" val="27934359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7B12BF1-3915-4F24-8A61-1D89357943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70D49A-F6D7-4AE6-96E5-ABD784E69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901" y="324681"/>
            <a:ext cx="10753200" cy="451576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Kritéria výběru</a:t>
            </a:r>
            <a:r>
              <a:rPr lang="cs-CZ" dirty="0"/>
              <a:t> didaktické metody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C1B9C84-B113-4723-B97F-DF93E87A6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901" y="836908"/>
            <a:ext cx="11729908" cy="6021091"/>
          </a:xfrm>
        </p:spPr>
        <p:txBody>
          <a:bodyPr/>
          <a:lstStyle/>
          <a:p>
            <a:r>
              <a:rPr lang="cs-CZ" sz="3000" b="1" dirty="0">
                <a:solidFill>
                  <a:srgbClr val="0000DC"/>
                </a:solidFill>
              </a:rPr>
              <a:t>obsah </a:t>
            </a:r>
            <a:r>
              <a:rPr lang="cs-CZ" sz="3000" dirty="0"/>
              <a:t>vzdělávání – konkrétní téma</a:t>
            </a:r>
          </a:p>
          <a:p>
            <a:r>
              <a:rPr lang="cs-CZ" sz="3000" dirty="0"/>
              <a:t>převládající </a:t>
            </a:r>
            <a:r>
              <a:rPr lang="cs-CZ" sz="3000" b="1" dirty="0">
                <a:solidFill>
                  <a:srgbClr val="0000DC"/>
                </a:solidFill>
              </a:rPr>
              <a:t>typ učení </a:t>
            </a:r>
            <a:r>
              <a:rPr lang="cs-CZ" sz="3000" dirty="0"/>
              <a:t>← kognitivní, afektivní, sociální, motorické</a:t>
            </a:r>
          </a:p>
          <a:p>
            <a:r>
              <a:rPr lang="cs-CZ" sz="3000" dirty="0"/>
              <a:t>celkový </a:t>
            </a:r>
            <a:r>
              <a:rPr lang="cs-CZ" sz="3000" b="1" dirty="0">
                <a:solidFill>
                  <a:srgbClr val="0000DC"/>
                </a:solidFill>
              </a:rPr>
              <a:t>kontext </a:t>
            </a:r>
            <a:r>
              <a:rPr lang="cs-CZ" sz="3000" dirty="0"/>
              <a:t>vzdělávání</a:t>
            </a:r>
          </a:p>
          <a:p>
            <a:r>
              <a:rPr lang="cs-CZ" sz="3000" b="1" dirty="0" err="1">
                <a:solidFill>
                  <a:srgbClr val="0000DC"/>
                </a:solidFill>
              </a:rPr>
              <a:t>edukátor</a:t>
            </a:r>
            <a:r>
              <a:rPr lang="cs-CZ" sz="3000" dirty="0"/>
              <a:t> = pedagogické kompetence + empirie ← styl výuky</a:t>
            </a:r>
          </a:p>
          <a:p>
            <a:r>
              <a:rPr lang="cs-CZ" sz="3000" dirty="0"/>
              <a:t>specifika </a:t>
            </a:r>
            <a:r>
              <a:rPr lang="cs-CZ" sz="3000" b="1" dirty="0" err="1">
                <a:solidFill>
                  <a:srgbClr val="0000DC"/>
                </a:solidFill>
              </a:rPr>
              <a:t>edukantů</a:t>
            </a:r>
            <a:r>
              <a:rPr lang="cs-CZ" sz="3000" b="1" dirty="0">
                <a:solidFill>
                  <a:srgbClr val="0000DC"/>
                </a:solidFill>
              </a:rPr>
              <a:t> </a:t>
            </a:r>
            <a:r>
              <a:rPr lang="cs-CZ" sz="3000" dirty="0"/>
              <a:t>(osobnost, věk, vzdělanostní úroveň, empirie, motivace, …) ← styl učení</a:t>
            </a:r>
          </a:p>
          <a:p>
            <a:r>
              <a:rPr lang="cs-CZ" sz="3000" dirty="0"/>
              <a:t>dostupné </a:t>
            </a:r>
            <a:r>
              <a:rPr lang="cs-CZ" sz="3000" b="1" dirty="0">
                <a:solidFill>
                  <a:srgbClr val="0000DC"/>
                </a:solidFill>
              </a:rPr>
              <a:t>didaktické prostředky </a:t>
            </a:r>
          </a:p>
          <a:p>
            <a:r>
              <a:rPr lang="cs-CZ" sz="3000" b="1" dirty="0">
                <a:solidFill>
                  <a:srgbClr val="0000DC"/>
                </a:solidFill>
              </a:rPr>
              <a:t>časová dotace</a:t>
            </a:r>
          </a:p>
          <a:p>
            <a:r>
              <a:rPr lang="cs-CZ" sz="3000" b="1" dirty="0">
                <a:solidFill>
                  <a:srgbClr val="0000DC"/>
                </a:solidFill>
              </a:rPr>
              <a:t>čas na přípravu </a:t>
            </a:r>
            <a:r>
              <a:rPr lang="cs-CZ" sz="3000" dirty="0"/>
              <a:t>– tradiční metody (méně času) X aktivizující</a:t>
            </a:r>
          </a:p>
          <a:p>
            <a:r>
              <a:rPr lang="cs-CZ" sz="3000" b="1" dirty="0">
                <a:solidFill>
                  <a:srgbClr val="0000DC"/>
                </a:solidFill>
              </a:rPr>
              <a:t>absolvované koncepce vzdělávání </a:t>
            </a:r>
            <a:r>
              <a:rPr lang="cs-CZ" sz="3000" dirty="0"/>
              <a:t>– např. problém „tradiční“ → alternativní vzdělávání</a:t>
            </a:r>
          </a:p>
          <a:p>
            <a:r>
              <a:rPr lang="cs-CZ" sz="30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1458014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850F00-B1F1-463F-B30B-78B26C13BD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58751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E6DCC9-C152-4FFC-A654-7F510D816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04212"/>
            <a:ext cx="10753200" cy="451576"/>
          </a:xfrm>
        </p:spPr>
        <p:txBody>
          <a:bodyPr/>
          <a:lstStyle/>
          <a:p>
            <a:r>
              <a:rPr lang="cs-CZ" dirty="0"/>
              <a:t>Didaktická metoda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073DBBF-CE2E-485A-BA28-14B9E36BF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5056424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cs-CZ" sz="3200" b="1" dirty="0" err="1"/>
              <a:t>methodos</a:t>
            </a:r>
            <a:r>
              <a:rPr lang="cs-CZ" sz="3200" dirty="0"/>
              <a:t> (řečtina) = cesta směřující k cíli</a:t>
            </a:r>
          </a:p>
          <a:p>
            <a:pPr>
              <a:lnSpc>
                <a:spcPts val="4000"/>
              </a:lnSpc>
            </a:pPr>
            <a:r>
              <a:rPr lang="cs-CZ" sz="3200" b="1" dirty="0">
                <a:solidFill>
                  <a:srgbClr val="0000DC"/>
                </a:solidFill>
              </a:rPr>
              <a:t>didaktická metoda </a:t>
            </a:r>
            <a:r>
              <a:rPr lang="cs-CZ" sz="3200" dirty="0"/>
              <a:t>= koordinovaný + </a:t>
            </a:r>
            <a:br>
              <a:rPr lang="cs-CZ" sz="3200" dirty="0"/>
            </a:br>
            <a:r>
              <a:rPr lang="cs-CZ" sz="3200" b="1" dirty="0"/>
              <a:t>vzájemně propojený systém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vyučovacích činností </a:t>
            </a:r>
            <a:r>
              <a:rPr lang="cs-CZ" sz="3200" b="1" dirty="0" err="1">
                <a:solidFill>
                  <a:srgbClr val="0000DC"/>
                </a:solidFill>
              </a:rPr>
              <a:t>edukátora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+ </a:t>
            </a:r>
            <a:br>
              <a:rPr lang="cs-CZ" sz="3200" dirty="0"/>
            </a:br>
            <a:r>
              <a:rPr lang="cs-CZ" sz="3200" dirty="0"/>
              <a:t>-</a:t>
            </a:r>
            <a:r>
              <a:rPr lang="cs-CZ" sz="3200" b="1" dirty="0">
                <a:solidFill>
                  <a:srgbClr val="0000DC"/>
                </a:solidFill>
              </a:rPr>
              <a:t> pracovních činností </a:t>
            </a:r>
            <a:r>
              <a:rPr lang="cs-CZ" sz="3200" b="1" dirty="0" err="1">
                <a:solidFill>
                  <a:srgbClr val="0000DC"/>
                </a:solidFill>
              </a:rPr>
              <a:t>edukanta</a:t>
            </a:r>
            <a:r>
              <a:rPr lang="cs-CZ" sz="3200" dirty="0"/>
              <a:t> (</a:t>
            </a:r>
            <a:r>
              <a:rPr lang="cs-CZ" sz="3200" dirty="0" err="1"/>
              <a:t>edukantů</a:t>
            </a:r>
            <a:r>
              <a:rPr lang="cs-CZ" sz="3200" dirty="0"/>
              <a:t>, žáků, …), </a:t>
            </a:r>
            <a:br>
              <a:rPr lang="cs-CZ" sz="3200" dirty="0"/>
            </a:br>
            <a:r>
              <a:rPr lang="cs-CZ" sz="3200" dirty="0"/>
              <a:t>který vede ke splnění stanovených didaktických cílů </a:t>
            </a:r>
            <a:br>
              <a:rPr lang="cs-CZ" sz="3200" dirty="0"/>
            </a:br>
            <a:r>
              <a:rPr lang="cs-CZ" sz="3200" dirty="0"/>
              <a:t>(upraveno dle Maňák, Švec, 2003) </a:t>
            </a:r>
          </a:p>
          <a:p>
            <a:pPr>
              <a:lnSpc>
                <a:spcPts val="4000"/>
              </a:lnSpc>
            </a:pPr>
            <a:r>
              <a:rPr lang="cs-CZ" sz="3200" b="1" dirty="0">
                <a:solidFill>
                  <a:srgbClr val="0000DC"/>
                </a:solidFill>
              </a:rPr>
              <a:t>= aktivity </a:t>
            </a:r>
            <a:r>
              <a:rPr lang="cs-CZ" sz="3200" b="1" dirty="0" err="1">
                <a:solidFill>
                  <a:srgbClr val="0000DC"/>
                </a:solidFill>
              </a:rPr>
              <a:t>edukátora</a:t>
            </a:r>
            <a:r>
              <a:rPr lang="cs-CZ" sz="3200" b="1" dirty="0">
                <a:solidFill>
                  <a:srgbClr val="0000DC"/>
                </a:solidFill>
              </a:rPr>
              <a:t> + </a:t>
            </a:r>
            <a:r>
              <a:rPr lang="cs-CZ" sz="3200" b="1" dirty="0" err="1">
                <a:solidFill>
                  <a:srgbClr val="0000DC"/>
                </a:solidFill>
              </a:rPr>
              <a:t>edukanta</a:t>
            </a:r>
            <a:r>
              <a:rPr lang="cs-CZ" sz="3200" b="1" dirty="0">
                <a:solidFill>
                  <a:srgbClr val="0000DC"/>
                </a:solidFill>
              </a:rPr>
              <a:t>/</a:t>
            </a:r>
            <a:r>
              <a:rPr lang="cs-CZ" sz="3200" b="1" dirty="0" err="1">
                <a:solidFill>
                  <a:srgbClr val="0000DC"/>
                </a:solidFill>
              </a:rPr>
              <a:t>edukantů</a:t>
            </a:r>
            <a:endParaRPr lang="cs-CZ" sz="3200" dirty="0"/>
          </a:p>
          <a:p>
            <a:pPr>
              <a:lnSpc>
                <a:spcPts val="4000"/>
              </a:lnSpc>
            </a:pPr>
            <a:r>
              <a:rPr lang="cs-CZ" sz="3200" dirty="0"/>
              <a:t>didaktická metoda = </a:t>
            </a:r>
            <a:r>
              <a:rPr lang="cs-CZ" sz="3200" b="1" dirty="0"/>
              <a:t>způsob dosahování </a:t>
            </a:r>
            <a:r>
              <a:rPr lang="cs-CZ" sz="3200" dirty="0"/>
              <a:t>stanovených výukových cílů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0174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79617B-5142-4E24-AA7B-5F8FFE5B27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246F635-D5C9-40B2-811A-6BCE1D69A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7576"/>
            <a:ext cx="10753200" cy="451576"/>
          </a:xfrm>
        </p:spPr>
        <p:txBody>
          <a:bodyPr/>
          <a:lstStyle/>
          <a:p>
            <a:r>
              <a:rPr lang="cs-CZ" dirty="0"/>
              <a:t>Didaktická metoda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2C44BC-B4F7-450B-B5C5-25B8B3A8B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23889"/>
            <a:ext cx="11265674" cy="4895557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didaktická metoda = regulace + autoregulace učení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/>
              <a:t>regulace </a:t>
            </a:r>
            <a:r>
              <a:rPr lang="cs-CZ" sz="3200" dirty="0"/>
              <a:t>= řízení učení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autoregulace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vlastní řízení učení, sebeřízení učebních aktivit → rozvoj </a:t>
            </a:r>
            <a:r>
              <a:rPr lang="cs-CZ" sz="3200" dirty="0" err="1"/>
              <a:t>metastrategie</a:t>
            </a:r>
            <a:r>
              <a:rPr lang="cs-CZ" sz="3200" dirty="0"/>
              <a:t> = </a:t>
            </a:r>
            <a:br>
              <a:rPr lang="cs-CZ" sz="3200" dirty="0"/>
            </a:br>
            <a:r>
              <a:rPr lang="cs-CZ" sz="3200" dirty="0"/>
              <a:t>sebereflexe učebních činností („Jak se učím?“)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didaktická metoda =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dynamické propojení všech prvků </a:t>
            </a:r>
            <a:r>
              <a:rPr lang="cs-CZ" sz="3200" dirty="0"/>
              <a:t>vzdělávání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úspěšnost vzdělávání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kooperace </a:t>
            </a:r>
            <a:r>
              <a:rPr lang="cs-CZ" sz="3200" dirty="0" err="1"/>
              <a:t>edukátora</a:t>
            </a:r>
            <a:r>
              <a:rPr lang="cs-CZ" sz="3200" dirty="0"/>
              <a:t> + </a:t>
            </a:r>
            <a:r>
              <a:rPr lang="cs-CZ" sz="3200" dirty="0" err="1"/>
              <a:t>edukanta</a:t>
            </a:r>
            <a:r>
              <a:rPr lang="cs-CZ" sz="3200" dirty="0"/>
              <a:t>/</a:t>
            </a:r>
            <a:r>
              <a:rPr lang="cs-CZ" sz="3200" dirty="0" err="1"/>
              <a:t>edukantů</a:t>
            </a:r>
            <a:r>
              <a:rPr lang="cs-CZ" sz="3200" dirty="0"/>
              <a:t> ← význam metod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2049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45639A-4DC4-4E9A-B689-351CED921C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0252D0-98AF-4886-9E02-9F0C7F90D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08218A1-31D4-4F0F-B895-D08C3D32A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47446"/>
            <a:ext cx="10753200" cy="459055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sz="3200" dirty="0"/>
              <a:t>dlouhý a nerovnoměrný – časté </a:t>
            </a:r>
            <a:r>
              <a:rPr lang="cs-CZ" sz="3200" b="1" dirty="0">
                <a:solidFill>
                  <a:srgbClr val="0000DC"/>
                </a:solidFill>
              </a:rPr>
              <a:t>negace + návraty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pravěk: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participace, napodobování </a:t>
            </a:r>
            <a:r>
              <a:rPr lang="cs-CZ" sz="3200" dirty="0"/>
              <a:t>– „kmenové učení“, </a:t>
            </a:r>
            <a:br>
              <a:rPr lang="cs-CZ" sz="3200" dirty="0"/>
            </a:br>
            <a:r>
              <a:rPr lang="cs-CZ" sz="3200" dirty="0"/>
              <a:t>- vyprávění, … </a:t>
            </a:r>
            <a:br>
              <a:rPr lang="cs-CZ" sz="3200" dirty="0"/>
            </a:br>
            <a:r>
              <a:rPr lang="cs-CZ" sz="3200" dirty="0"/>
              <a:t>- zkoušky – praktický charakter – iniciace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starověk – antika: </a:t>
            </a:r>
            <a:br>
              <a:rPr lang="cs-CZ" sz="3200" dirty="0"/>
            </a:br>
            <a:r>
              <a:rPr lang="cs-CZ" sz="3200" dirty="0"/>
              <a:t>- přednáška, </a:t>
            </a:r>
            <a:br>
              <a:rPr lang="cs-CZ" sz="3200" dirty="0"/>
            </a:br>
            <a:r>
              <a:rPr lang="cs-CZ" sz="3200" dirty="0"/>
              <a:t>- dialog, rozhovor – vrchol = </a:t>
            </a:r>
            <a:r>
              <a:rPr lang="cs-CZ" sz="3200" b="1" dirty="0">
                <a:solidFill>
                  <a:srgbClr val="0000DC"/>
                </a:solidFill>
              </a:rPr>
              <a:t>Sokratovský rozhovor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- počátek </a:t>
            </a:r>
            <a:r>
              <a:rPr lang="cs-CZ" sz="3200" b="1" dirty="0">
                <a:solidFill>
                  <a:srgbClr val="0000DC"/>
                </a:solidFill>
              </a:rPr>
              <a:t>heuristických</a:t>
            </a:r>
            <a:r>
              <a:rPr lang="cs-CZ" sz="3200" dirty="0"/>
              <a:t> </a:t>
            </a:r>
            <a:r>
              <a:rPr lang="cs-CZ" sz="3200" b="1" dirty="0"/>
              <a:t>metod </a:t>
            </a:r>
          </a:p>
        </p:txBody>
      </p:sp>
    </p:spTree>
    <p:extLst>
      <p:ext uri="{BB962C8B-B14F-4D97-AF65-F5344CB8AC3E}">
        <p14:creationId xmlns:p14="http://schemas.microsoft.com/office/powerpoint/2010/main" val="1297812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4DB8CF-4CA7-4A5F-B1B0-87CA3CBC5B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25FDB96-4970-4087-B716-FC4C9901B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04212"/>
            <a:ext cx="10753200" cy="451576"/>
          </a:xfrm>
        </p:spPr>
        <p:txBody>
          <a:bodyPr/>
          <a:lstStyle/>
          <a:p>
            <a:r>
              <a:rPr lang="cs-CZ" dirty="0"/>
              <a:t>Vývoj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780C463-C960-4D0C-9AD4-15C9FE96A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24244"/>
            <a:ext cx="11199966" cy="5103755"/>
          </a:xfrm>
        </p:spPr>
        <p:txBody>
          <a:bodyPr/>
          <a:lstStyle/>
          <a:p>
            <a:pPr marL="72000" indent="0">
              <a:buNone/>
            </a:pPr>
            <a:r>
              <a:rPr lang="cs-CZ" sz="3200" b="1" dirty="0"/>
              <a:t>středověk:</a:t>
            </a:r>
            <a:r>
              <a:rPr lang="cs-CZ" sz="3200" dirty="0"/>
              <a:t> </a:t>
            </a:r>
          </a:p>
          <a:p>
            <a:r>
              <a:rPr lang="cs-CZ" sz="3200" b="1" dirty="0">
                <a:solidFill>
                  <a:srgbClr val="0000DC"/>
                </a:solidFill>
              </a:rPr>
              <a:t>memorování</a:t>
            </a:r>
            <a:r>
              <a:rPr lang="cs-CZ" sz="3200" dirty="0"/>
              <a:t> textů – kritika – dnes negace = </a:t>
            </a:r>
            <a:br>
              <a:rPr lang="cs-CZ" sz="3200" dirty="0"/>
            </a:br>
            <a:r>
              <a:rPr lang="cs-CZ" sz="3200" dirty="0"/>
              <a:t>vše je na internetu, ale: </a:t>
            </a:r>
            <a:br>
              <a:rPr lang="cs-CZ" sz="3200" dirty="0"/>
            </a:br>
            <a:r>
              <a:rPr lang="cs-CZ" sz="3200" dirty="0"/>
              <a:t>1. může „padnout“, IT nefunguje (viz 4. 10. 2021 – skoro </a:t>
            </a:r>
            <a:br>
              <a:rPr lang="cs-CZ" sz="3200" dirty="0"/>
            </a:br>
            <a:r>
              <a:rPr lang="cs-CZ" sz="3200" dirty="0"/>
              <a:t>    pro 3 miliardy uživatelů nedostupné sociální sítě)</a:t>
            </a:r>
            <a:br>
              <a:rPr lang="cs-CZ" sz="3200" dirty="0"/>
            </a:br>
            <a:r>
              <a:rPr lang="cs-CZ" sz="3200" dirty="0"/>
              <a:t>2. vědomosti = základ všeho – rozvoj schopností – </a:t>
            </a:r>
            <a:br>
              <a:rPr lang="cs-CZ" sz="3200" dirty="0"/>
            </a:br>
            <a:r>
              <a:rPr lang="cs-CZ" sz="3200" dirty="0"/>
              <a:t>    zpracování nových informací → řešení problémů </a:t>
            </a:r>
            <a:br>
              <a:rPr lang="cs-CZ" sz="3200" dirty="0"/>
            </a:br>
            <a:r>
              <a:rPr lang="cs-CZ" sz="3200" dirty="0"/>
              <a:t>3. rozvoj paměti = funkcí mozku </a:t>
            </a:r>
            <a:br>
              <a:rPr lang="cs-CZ" sz="3200" dirty="0"/>
            </a:br>
            <a:r>
              <a:rPr lang="cs-CZ" sz="3200" dirty="0"/>
              <a:t>4. posilování paměti = prevence Alzheimeru, … </a:t>
            </a:r>
          </a:p>
          <a:p>
            <a:r>
              <a:rPr lang="cs-CZ" sz="3200" dirty="0"/>
              <a:t>univerzity – </a:t>
            </a:r>
            <a:r>
              <a:rPr lang="cs-CZ" sz="3200" b="1" dirty="0" err="1"/>
              <a:t>lectio</a:t>
            </a:r>
            <a:r>
              <a:rPr lang="cs-CZ" sz="3200" dirty="0"/>
              <a:t> + </a:t>
            </a:r>
            <a:r>
              <a:rPr lang="cs-CZ" sz="3200" b="1" dirty="0" err="1"/>
              <a:t>disputatio</a:t>
            </a:r>
            <a:endParaRPr lang="cs-CZ" sz="3200" b="1" dirty="0"/>
          </a:p>
          <a:p>
            <a:pPr>
              <a:spcBef>
                <a:spcPts val="600"/>
              </a:spcBef>
            </a:pPr>
            <a:r>
              <a:rPr lang="cs-CZ" sz="3200" dirty="0"/>
              <a:t>hlavní </a:t>
            </a:r>
            <a:r>
              <a:rPr lang="cs-CZ" sz="3200" b="1" dirty="0">
                <a:solidFill>
                  <a:srgbClr val="0000DC"/>
                </a:solidFill>
              </a:rPr>
              <a:t>zdroj poznání = slovo – text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198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C4EAE1-9A67-4D79-A104-20C476C4AB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C6CC69-D2A7-4864-B044-318BE3F6D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51188"/>
            <a:ext cx="10753200" cy="451576"/>
          </a:xfrm>
        </p:spPr>
        <p:txBody>
          <a:bodyPr/>
          <a:lstStyle/>
          <a:p>
            <a:r>
              <a:rPr lang="cs-CZ" dirty="0"/>
              <a:t>Vývoj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3E1D2FE-AC61-4D9B-8DD7-9F9C82E71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66092"/>
            <a:ext cx="10753200" cy="5317588"/>
          </a:xfrm>
        </p:spPr>
        <p:txBody>
          <a:bodyPr/>
          <a:lstStyle/>
          <a:p>
            <a:pPr marL="72000" indent="0">
              <a:spcBef>
                <a:spcPts val="600"/>
              </a:spcBef>
              <a:buNone/>
            </a:pPr>
            <a:r>
              <a:rPr lang="cs-CZ" sz="3200" b="1" dirty="0"/>
              <a:t>renesance:</a:t>
            </a:r>
          </a:p>
          <a:p>
            <a:pPr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kritika</a:t>
            </a:r>
            <a:r>
              <a:rPr lang="cs-CZ" sz="3200" dirty="0"/>
              <a:t> středověkých didaktických metod → </a:t>
            </a:r>
            <a:r>
              <a:rPr lang="cs-CZ" sz="3200" b="1" dirty="0">
                <a:solidFill>
                  <a:srgbClr val="0000DC"/>
                </a:solidFill>
              </a:rPr>
              <a:t>požadavek</a:t>
            </a:r>
            <a:br>
              <a:rPr lang="cs-CZ" sz="3200" dirty="0"/>
            </a:br>
            <a:r>
              <a:rPr lang="cs-CZ" sz="3200" dirty="0"/>
              <a:t>- překonat pamětní učení →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pozorování</a:t>
            </a:r>
            <a:r>
              <a:rPr lang="cs-CZ" sz="3200" dirty="0"/>
              <a:t> přírody i obrazů = spojení slov a reality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praktické činnosti </a:t>
            </a:r>
            <a:r>
              <a:rPr lang="cs-CZ" sz="3200" dirty="0"/>
              <a:t>– práce, hra, …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= místo </a:t>
            </a:r>
            <a:r>
              <a:rPr lang="cs-CZ" sz="3200" b="1" dirty="0"/>
              <a:t>dogmatické </a:t>
            </a:r>
            <a:r>
              <a:rPr lang="cs-CZ" sz="3200" dirty="0"/>
              <a:t>metody </a:t>
            </a:r>
            <a:r>
              <a:rPr lang="cs-CZ" sz="3200" b="1" dirty="0">
                <a:solidFill>
                  <a:srgbClr val="FF0000"/>
                </a:solidFill>
              </a:rPr>
              <a:t>induktivní metoda </a:t>
            </a:r>
            <a:r>
              <a:rPr lang="cs-CZ" sz="3200" dirty="0"/>
              <a:t>→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didaktická syntéza </a:t>
            </a:r>
            <a:r>
              <a:rPr lang="cs-CZ" sz="3200" dirty="0"/>
              <a:t>= didaktika </a:t>
            </a:r>
            <a:r>
              <a:rPr lang="cs-CZ" sz="3200" b="1" dirty="0">
                <a:solidFill>
                  <a:srgbClr val="0000DC"/>
                </a:solidFill>
              </a:rPr>
              <a:t>Komenského</a:t>
            </a:r>
          </a:p>
          <a:p>
            <a:pPr marL="72000" indent="0"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1774 – povinné vzdělávání u nás </a:t>
            </a:r>
            <a:r>
              <a:rPr lang="cs-CZ" sz="3200" dirty="0"/>
              <a:t>(veřejná škola):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hromadná výuka </a:t>
            </a:r>
            <a:r>
              <a:rPr lang="cs-CZ" sz="3200" dirty="0"/>
              <a:t>+ 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výklad</a:t>
            </a:r>
            <a:r>
              <a:rPr lang="cs-CZ" sz="3200" dirty="0"/>
              <a:t>, rozhovor, společné čtení z učebnice</a:t>
            </a:r>
          </a:p>
        </p:txBody>
      </p:sp>
    </p:spTree>
    <p:extLst>
      <p:ext uri="{BB962C8B-B14F-4D97-AF65-F5344CB8AC3E}">
        <p14:creationId xmlns:p14="http://schemas.microsoft.com/office/powerpoint/2010/main" val="837869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609645-DD26-4BB7-B12D-92AA992340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EDFBD8-6C19-4847-A4DF-30D9FB702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Vývoj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F099BD3-B4A6-4FE1-B25D-41DE6478C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23889"/>
            <a:ext cx="11418147" cy="5059687"/>
          </a:xfrm>
        </p:spPr>
        <p:txBody>
          <a:bodyPr/>
          <a:lstStyle/>
          <a:p>
            <a:pPr marL="72000" indent="0">
              <a:spcBef>
                <a:spcPts val="600"/>
              </a:spcBef>
              <a:buNone/>
            </a:pPr>
            <a:r>
              <a:rPr lang="cs-CZ" sz="3200" b="1" dirty="0"/>
              <a:t>vědecký rozvoj didaktických metod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0000DC"/>
                </a:solidFill>
              </a:rPr>
              <a:t>Herbart</a:t>
            </a:r>
            <a:r>
              <a:rPr lang="cs-CZ" sz="3200" dirty="0"/>
              <a:t> (1776–1841): </a:t>
            </a:r>
            <a:br>
              <a:rPr lang="cs-CZ" sz="3200" dirty="0"/>
            </a:br>
            <a:r>
              <a:rPr lang="cs-CZ" sz="3200" dirty="0"/>
              <a:t>4 </a:t>
            </a:r>
            <a:r>
              <a:rPr lang="cs-CZ" sz="3200" b="1" dirty="0">
                <a:solidFill>
                  <a:srgbClr val="0000DC"/>
                </a:solidFill>
              </a:rPr>
              <a:t>formální stupně </a:t>
            </a:r>
            <a:r>
              <a:rPr lang="cs-CZ" sz="3200" dirty="0"/>
              <a:t>poznávání → vzdělávání: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jasnost</a:t>
            </a:r>
            <a:r>
              <a:rPr lang="cs-CZ" sz="3200" dirty="0"/>
              <a:t> = </a:t>
            </a:r>
            <a:r>
              <a:rPr lang="cs-CZ" sz="3200" b="1" dirty="0"/>
              <a:t>výklad</a:t>
            </a:r>
            <a:r>
              <a:rPr lang="cs-CZ" sz="3200" dirty="0"/>
              <a:t> nového učiva (= žákův klid)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asociace</a:t>
            </a:r>
            <a:r>
              <a:rPr lang="cs-CZ" sz="3200" dirty="0"/>
              <a:t> = zahloubání se do učiva – propojení s dříve známým – </a:t>
            </a:r>
            <a:r>
              <a:rPr lang="cs-CZ" sz="3200" b="1" dirty="0"/>
              <a:t>rozhovor </a:t>
            </a:r>
            <a:r>
              <a:rPr lang="cs-CZ" sz="3200" dirty="0"/>
              <a:t>učitel – žák</a:t>
            </a:r>
            <a:r>
              <a:rPr lang="cs-CZ" sz="3200" b="1" dirty="0"/>
              <a:t> </a:t>
            </a:r>
            <a:endParaRPr lang="cs-CZ" sz="3200" dirty="0"/>
          </a:p>
          <a:p>
            <a:pPr>
              <a:spcBef>
                <a:spcPts val="600"/>
              </a:spcBef>
            </a:pPr>
            <a:r>
              <a:rPr lang="cs-CZ" sz="3200" b="1" dirty="0"/>
              <a:t>systém</a:t>
            </a:r>
            <a:r>
              <a:rPr lang="cs-CZ" sz="3200" dirty="0"/>
              <a:t> = </a:t>
            </a:r>
            <a:r>
              <a:rPr lang="cs-CZ" sz="3200" b="1" dirty="0"/>
              <a:t>promýšlení, vyvozování, propojování,</a:t>
            </a:r>
            <a:r>
              <a:rPr lang="cs-CZ" sz="3200" dirty="0"/>
              <a:t> … = žákova kognitivní aktivita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metoda</a:t>
            </a:r>
            <a:r>
              <a:rPr lang="cs-CZ" sz="3200" dirty="0"/>
              <a:t> = využití poznatků v praxi = žák řeší</a:t>
            </a:r>
            <a:r>
              <a:rPr lang="cs-CZ" sz="3200" b="1" dirty="0"/>
              <a:t> úkoly</a:t>
            </a:r>
            <a:endParaRPr lang="cs-CZ" sz="3200" dirty="0"/>
          </a:p>
          <a:p>
            <a:pPr marL="72000" indent="0">
              <a:spcBef>
                <a:spcPts val="1800"/>
              </a:spcBef>
              <a:buNone/>
            </a:pPr>
            <a:r>
              <a:rPr lang="cs-CZ" sz="3200" dirty="0"/>
              <a:t>velký </a:t>
            </a:r>
            <a:r>
              <a:rPr lang="cs-CZ" sz="3200" b="1" dirty="0"/>
              <a:t>pokrok</a:t>
            </a:r>
            <a:r>
              <a:rPr lang="cs-CZ" sz="3200" dirty="0"/>
              <a:t>, ale </a:t>
            </a:r>
            <a:r>
              <a:rPr lang="cs-CZ" sz="3200" b="1" dirty="0"/>
              <a:t>stále převládání </a:t>
            </a:r>
            <a:r>
              <a:rPr lang="cs-CZ" sz="3200" dirty="0"/>
              <a:t>slov, práce s textem, pamětní učení = </a:t>
            </a:r>
            <a:r>
              <a:rPr lang="cs-CZ" sz="3200" b="1" dirty="0">
                <a:solidFill>
                  <a:srgbClr val="0000DC"/>
                </a:solidFill>
              </a:rPr>
              <a:t>kognitivní procesy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2600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1639666-DBEA-4E7C-95CC-D5BE0D4F96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2408F71-3CCB-456B-93F1-4805353C6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7E8909B-888D-42E5-B272-7E18296B2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108"/>
            <a:ext cx="10753200" cy="466089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reformní pedagogika </a:t>
            </a:r>
            <a:r>
              <a:rPr lang="cs-CZ" sz="3200" dirty="0"/>
              <a:t>(od konce 19. století) = </a:t>
            </a:r>
            <a:br>
              <a:rPr lang="cs-CZ" sz="3200" dirty="0"/>
            </a:br>
            <a:r>
              <a:rPr lang="cs-CZ" sz="3200" dirty="0"/>
              <a:t>posilování </a:t>
            </a:r>
            <a:r>
              <a:rPr lang="cs-CZ" sz="3200" b="1" dirty="0">
                <a:solidFill>
                  <a:srgbClr val="0000DC"/>
                </a:solidFill>
              </a:rPr>
              <a:t>aktivizačních</a:t>
            </a:r>
            <a:r>
              <a:rPr lang="cs-CZ" sz="3200" dirty="0"/>
              <a:t> metod (</a:t>
            </a:r>
            <a:r>
              <a:rPr lang="cs-CZ" sz="3200" b="1" dirty="0">
                <a:solidFill>
                  <a:srgbClr val="0000DC"/>
                </a:solidFill>
              </a:rPr>
              <a:t>aktivní = činný</a:t>
            </a:r>
            <a:r>
              <a:rPr lang="cs-CZ" sz="3200" dirty="0"/>
              <a:t>) →</a:t>
            </a:r>
          </a:p>
          <a:p>
            <a:pPr>
              <a:spcBef>
                <a:spcPts val="1200"/>
              </a:spcBef>
            </a:pPr>
            <a:r>
              <a:rPr lang="cs-CZ" sz="3200" b="1" dirty="0"/>
              <a:t>současné alternativní a inovativní didaktické metody </a:t>
            </a:r>
          </a:p>
          <a:p>
            <a:pPr marL="72000" indent="0">
              <a:spcBef>
                <a:spcPts val="3600"/>
              </a:spcBef>
              <a:buNone/>
            </a:pPr>
            <a:r>
              <a:rPr lang="cs-CZ" sz="3200" b="1" dirty="0"/>
              <a:t>historie přinesla: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řadu </a:t>
            </a:r>
            <a:r>
              <a:rPr lang="cs-CZ" sz="3200" b="1" dirty="0">
                <a:solidFill>
                  <a:srgbClr val="0000DC"/>
                </a:solidFill>
              </a:rPr>
              <a:t>podnětných</a:t>
            </a:r>
            <a:r>
              <a:rPr lang="cs-CZ" sz="3200" dirty="0"/>
              <a:t> „klasických“ </a:t>
            </a:r>
            <a:r>
              <a:rPr lang="cs-CZ" sz="3200" b="1" dirty="0">
                <a:solidFill>
                  <a:srgbClr val="0000DC"/>
                </a:solidFill>
              </a:rPr>
              <a:t>metod</a:t>
            </a:r>
            <a:r>
              <a:rPr lang="cs-CZ" sz="3200" dirty="0"/>
              <a:t> – stálé využití </a:t>
            </a:r>
            <a:br>
              <a:rPr lang="cs-CZ" sz="3200" dirty="0"/>
            </a:br>
            <a:r>
              <a:rPr lang="cs-CZ" sz="3200" dirty="0"/>
              <a:t>(např. sokratovský rozhovor, disputace – diskuse, …)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řadu </a:t>
            </a:r>
            <a:r>
              <a:rPr lang="cs-CZ" sz="3200" b="1" dirty="0">
                <a:solidFill>
                  <a:srgbClr val="0000DC"/>
                </a:solidFill>
              </a:rPr>
              <a:t>kritizovaných</a:t>
            </a:r>
            <a:r>
              <a:rPr lang="cs-CZ" sz="3200" dirty="0"/>
              <a:t> „klasických“ </a:t>
            </a:r>
            <a:r>
              <a:rPr lang="cs-CZ" sz="3200" b="1" dirty="0">
                <a:solidFill>
                  <a:srgbClr val="0000DC"/>
                </a:solidFill>
              </a:rPr>
              <a:t>metod</a:t>
            </a:r>
            <a:r>
              <a:rPr lang="cs-CZ" sz="3200" dirty="0"/>
              <a:t> – přesto přetrvávají (např. frontální výuka, výklad,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80179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132</TotalTime>
  <Words>1363</Words>
  <Application>Microsoft Office PowerPoint</Application>
  <PresentationFormat>Širokoúhlá obrazovka</PresentationFormat>
  <Paragraphs>156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Tahoma</vt:lpstr>
      <vt:lpstr>Wingdings</vt:lpstr>
      <vt:lpstr>Prezentace_MU_CZ</vt:lpstr>
      <vt:lpstr>Didaktické metody</vt:lpstr>
      <vt:lpstr>Didaktické metody</vt:lpstr>
      <vt:lpstr>Didaktická metoda – vymezení </vt:lpstr>
      <vt:lpstr>Didaktická metoda – vymezení </vt:lpstr>
      <vt:lpstr>Vývoj didaktických metod</vt:lpstr>
      <vt:lpstr>Vývoj didaktických metod</vt:lpstr>
      <vt:lpstr>Vývoj didaktických metod</vt:lpstr>
      <vt:lpstr>Vývoj didaktických metod</vt:lpstr>
      <vt:lpstr>Vývoj didaktických metod</vt:lpstr>
      <vt:lpstr>Dělení didaktických metod</vt:lpstr>
      <vt:lpstr>Kritéria dělení didaktických metod </vt:lpstr>
      <vt:lpstr>Kritéria dělení didaktických metod</vt:lpstr>
      <vt:lpstr>Kritéria dělení didaktických metod</vt:lpstr>
      <vt:lpstr>Kritéria dělení didaktických metod</vt:lpstr>
      <vt:lpstr>Kritéria dělení didaktických metod</vt:lpstr>
      <vt:lpstr>Kritéria dělení didaktických metod</vt:lpstr>
      <vt:lpstr>Metody dle aktivity edukanta</vt:lpstr>
      <vt:lpstr>Metody dle aktivity edukanta</vt:lpstr>
      <vt:lpstr>Metody dle aktivity edukanta</vt:lpstr>
      <vt:lpstr>Výběr didaktické metody</vt:lpstr>
      <vt:lpstr>Kritéria výběru didaktické metody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31</cp:revision>
  <cp:lastPrinted>2020-10-26T13:23:39Z</cp:lastPrinted>
  <dcterms:created xsi:type="dcterms:W3CDTF">2020-10-05T06:18:46Z</dcterms:created>
  <dcterms:modified xsi:type="dcterms:W3CDTF">2021-10-06T05:59:11Z</dcterms:modified>
</cp:coreProperties>
</file>