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3" r:id="rId14"/>
    <p:sldId id="268" r:id="rId15"/>
    <p:sldId id="269" r:id="rId16"/>
    <p:sldId id="270" r:id="rId17"/>
    <p:sldId id="271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Kurikulum</a:t>
            </a:r>
            <a:br>
              <a:rPr lang="cs-CZ" dirty="0"/>
            </a:b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E018902-6F4B-48C3-879C-F6D90EEEFF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EC0854F-2A06-4FE8-B5F2-FF2D28747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 err="1"/>
              <a:t>Kurikulární</a:t>
            </a:r>
            <a:r>
              <a:rPr lang="cs-CZ" dirty="0"/>
              <a:t> dokumenty (konstrukty)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71EA683-C7E5-4A45-93C5-7345329C7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32329"/>
            <a:ext cx="11238000" cy="5440336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 err="1">
                <a:solidFill>
                  <a:srgbClr val="0000DC"/>
                </a:solidFill>
              </a:rPr>
              <a:t>Kurikulární</a:t>
            </a:r>
            <a:r>
              <a:rPr lang="cs-CZ" sz="3200" b="1" dirty="0">
                <a:solidFill>
                  <a:srgbClr val="0000DC"/>
                </a:solidFill>
              </a:rPr>
              <a:t> dokumenty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01928"/>
                </a:solidFill>
              </a:rPr>
              <a:t>oficiální texty </a:t>
            </a:r>
            <a:r>
              <a:rPr lang="cs-CZ" sz="3200" dirty="0"/>
              <a:t>vymezující cíle, obsah, průběh, … vzdělávání (Bílé knihy, školské zákony, rámcové vzdělávací programy, vzdělávací programy jednotlivých vzdělávacích institucí, … učebnice, …)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Světový trend = vytvořit: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globální rámec</a:t>
            </a:r>
            <a:r>
              <a:rPr lang="cs-CZ" sz="3200" dirty="0"/>
              <a:t> – např. snahy </a:t>
            </a:r>
            <a:r>
              <a:rPr lang="en-US" sz="3200" dirty="0"/>
              <a:t>UNESCO</a:t>
            </a:r>
            <a:r>
              <a:rPr lang="cs-CZ" sz="3200" dirty="0"/>
              <a:t> – strategická oblast </a:t>
            </a:r>
            <a:r>
              <a:rPr lang="en-US" sz="3200" b="1" i="1" dirty="0"/>
              <a:t>Global Citizenship Education </a:t>
            </a:r>
            <a:endParaRPr lang="en-US" sz="3200" b="1" dirty="0"/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národní rámec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01928"/>
                </a:solidFill>
              </a:rPr>
              <a:t>národní kurikulum </a:t>
            </a:r>
            <a:r>
              <a:rPr lang="cs-CZ" sz="3200" dirty="0"/>
              <a:t>garantované státem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rámcové</a:t>
            </a:r>
            <a:r>
              <a:rPr lang="cs-CZ" sz="3200" b="1" dirty="0"/>
              <a:t> </a:t>
            </a:r>
            <a:r>
              <a:rPr lang="cs-CZ" sz="3200" b="1" dirty="0">
                <a:solidFill>
                  <a:srgbClr val="0000DC"/>
                </a:solidFill>
              </a:rPr>
              <a:t>vzdělávací programy </a:t>
            </a:r>
            <a:r>
              <a:rPr lang="cs-CZ" sz="3200" dirty="0"/>
              <a:t>(pro úrovně vzdělávání)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konkrétní vzdělávací programy </a:t>
            </a:r>
            <a:r>
              <a:rPr lang="cs-CZ" sz="3200" dirty="0"/>
              <a:t>(škol, institucí, svazů,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705524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3FD7E53-67AB-4316-A738-3EED79FD35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BCBD66B-E630-4527-9F45-3C543E184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Národní program rozvoje vzdělávání v ČR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C6D9E98-231F-48EB-8D84-406786EBF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97280"/>
            <a:ext cx="10807200" cy="513072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Národní program rozvoje vzdělávání v ČR = </a:t>
            </a:r>
            <a:r>
              <a:rPr lang="cs-CZ" sz="3200" b="1" dirty="0">
                <a:solidFill>
                  <a:srgbClr val="F01928"/>
                </a:solidFill>
              </a:rPr>
              <a:t>Bílá kniha </a:t>
            </a:r>
            <a:r>
              <a:rPr lang="cs-CZ" sz="3200" dirty="0"/>
              <a:t>(viz msmt.cz → vzdělávání → dokumenty)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1998 – impuls vlády ČR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snaha vytvořit Bílou knihu – analogicky k zahraničí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schválena </a:t>
            </a:r>
            <a:r>
              <a:rPr lang="cs-CZ" sz="3200" b="1" dirty="0"/>
              <a:t>2001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= národní kurikulum </a:t>
            </a:r>
            <a:r>
              <a:rPr lang="cs-CZ" sz="3200" dirty="0"/>
              <a:t>= dokument státní úrovně =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vymezení cílů a obsahů vzdělávání → </a:t>
            </a:r>
            <a:br>
              <a:rPr lang="cs-CZ" sz="3200" dirty="0"/>
            </a:br>
            <a:r>
              <a:rPr lang="cs-CZ" sz="3200" b="1" i="1" dirty="0">
                <a:solidFill>
                  <a:srgbClr val="F01928"/>
                </a:solidFill>
              </a:rPr>
              <a:t>„Jaké vzdělání má populace v zemi dosáhnout?“</a:t>
            </a:r>
            <a:br>
              <a:rPr lang="cs-CZ" sz="3200" dirty="0"/>
            </a:br>
            <a:r>
              <a:rPr lang="cs-CZ" sz="3200" dirty="0"/>
              <a:t>(Průcha, Walterová &amp; Mareš, 2009, 166)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34809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436C4D1-516D-4719-94D1-2D0CCAC5CB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E7D0D4A-1B64-479E-99A2-8AADBEB1B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Bílá kniha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C9145CA-00FE-4E7E-B04A-1E8826370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998806"/>
            <a:ext cx="11207132" cy="548119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otevřený dokument </a:t>
            </a:r>
            <a:r>
              <a:rPr lang="cs-CZ" sz="3200" dirty="0"/>
              <a:t>(→ revize) – záměry do 2005–2010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předmět </a:t>
            </a:r>
            <a:r>
              <a:rPr lang="cs-CZ" sz="3200" b="1" dirty="0"/>
              <a:t>Bílé knihy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„integrující se </a:t>
            </a:r>
            <a:r>
              <a:rPr lang="cs-CZ" sz="3200" b="1" dirty="0">
                <a:solidFill>
                  <a:srgbClr val="F01928"/>
                </a:solidFill>
              </a:rPr>
              <a:t>vzdělávací soustava </a:t>
            </a:r>
            <a:r>
              <a:rPr lang="cs-CZ" sz="3200" dirty="0"/>
              <a:t>ve své sociální, kulturní, politické, hospodářské a environmentální podmíněnosti“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oblasti </a:t>
            </a:r>
            <a:r>
              <a:rPr lang="cs-CZ" sz="3200" b="1" dirty="0"/>
              <a:t>Bílé knihy:</a:t>
            </a:r>
            <a:endParaRPr lang="cs-CZ" sz="3200" dirty="0"/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Východiska a předpoklady </a:t>
            </a:r>
            <a:r>
              <a:rPr lang="cs-CZ" sz="3200" dirty="0"/>
              <a:t>rozvoje vzdělávací soustavy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Předškolní, základní a střední vzdělávání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dirty="0"/>
              <a:t>(regionální školství od 3 do 19 let)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Terciární vzdělávání </a:t>
            </a:r>
            <a:r>
              <a:rPr lang="cs-CZ" sz="3200" dirty="0"/>
              <a:t>(VŠ + </a:t>
            </a:r>
            <a:r>
              <a:rPr lang="cs-CZ" sz="3200" dirty="0" err="1"/>
              <a:t>VOŠ</a:t>
            </a:r>
            <a:r>
              <a:rPr lang="cs-CZ" sz="3200" dirty="0"/>
              <a:t>)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Vzdělávání dospělých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9856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50C44A9-8EB1-417F-A1C1-B1D2005C08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C13A0AD-3B4C-49F4-91BC-7945F88E2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559542"/>
            <a:ext cx="11473200" cy="451576"/>
          </a:xfrm>
        </p:spPr>
        <p:txBody>
          <a:bodyPr/>
          <a:lstStyle/>
          <a:p>
            <a:r>
              <a:rPr lang="cs-CZ" dirty="0"/>
              <a:t>Strategie vzdělávací politiky ČR do roku 2030+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A45F2A0-BDD4-4968-A549-F65DCA4B1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209822"/>
            <a:ext cx="11338560" cy="4895556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dirty="0"/>
              <a:t>koncepční materiál MŠMT – 2020 – </a:t>
            </a:r>
            <a:r>
              <a:rPr lang="cs-CZ" sz="3200" b="1" dirty="0">
                <a:solidFill>
                  <a:srgbClr val="0000DC"/>
                </a:solidFill>
              </a:rPr>
              <a:t>cíle</a:t>
            </a:r>
            <a:r>
              <a:rPr lang="cs-CZ" sz="3200" dirty="0"/>
              <a:t>: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rozvoj </a:t>
            </a:r>
            <a:r>
              <a:rPr lang="cs-CZ" sz="3200" b="1" dirty="0"/>
              <a:t>otevřeného vzdělávacího systému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vzdělávání v </a:t>
            </a:r>
            <a:r>
              <a:rPr lang="cs-CZ" sz="3200" b="1" dirty="0"/>
              <a:t>celoživotní </a:t>
            </a:r>
            <a:r>
              <a:rPr lang="cs-CZ" sz="3200" dirty="0"/>
              <a:t>perspektivě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kompetencemi </a:t>
            </a:r>
            <a:r>
              <a:rPr lang="cs-CZ" sz="3200" dirty="0"/>
              <a:t>vybavený a motivovaný jedinec = kompetence pro </a:t>
            </a:r>
            <a:r>
              <a:rPr lang="cs-CZ" sz="3200" b="1" dirty="0">
                <a:solidFill>
                  <a:srgbClr val="0000DC"/>
                </a:solidFill>
              </a:rPr>
              <a:t>občanský, profesní a osobní život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rozvoj </a:t>
            </a:r>
            <a:r>
              <a:rPr lang="cs-CZ" sz="3200" b="1" dirty="0">
                <a:solidFill>
                  <a:srgbClr val="0000DC"/>
                </a:solidFill>
              </a:rPr>
              <a:t>vlastního potenciálu </a:t>
            </a:r>
            <a:r>
              <a:rPr lang="cs-CZ" sz="3200" dirty="0"/>
              <a:t>ve prospěch sebe, s ohledem na druhé a ve prospěch rozvoje celé společnosti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snížení nerovnosti </a:t>
            </a:r>
            <a:r>
              <a:rPr lang="cs-CZ" sz="3200" dirty="0"/>
              <a:t>v přístupu ke kvalitnímu vzdělávání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digitální vzdělávání</a:t>
            </a:r>
            <a:r>
              <a:rPr lang="cs-CZ" sz="3200" dirty="0"/>
              <a:t>, snižování digitální propasti (</a:t>
            </a:r>
            <a:r>
              <a:rPr lang="cs-CZ" sz="3200" dirty="0" err="1"/>
              <a:t>covid</a:t>
            </a:r>
            <a:r>
              <a:rPr lang="cs-CZ" sz="3200" dirty="0"/>
              <a:t> = +) </a:t>
            </a:r>
          </a:p>
        </p:txBody>
      </p:sp>
    </p:spTree>
    <p:extLst>
      <p:ext uri="{BB962C8B-B14F-4D97-AF65-F5344CB8AC3E}">
        <p14:creationId xmlns:p14="http://schemas.microsoft.com/office/powerpoint/2010/main" val="29596186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AB4EFAD-3133-46CB-9769-4D730DC0BE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099D201-764A-4D40-859B-B7EFACF86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505" y="630000"/>
            <a:ext cx="10898695" cy="451576"/>
          </a:xfrm>
        </p:spPr>
        <p:txBody>
          <a:bodyPr/>
          <a:lstStyle/>
          <a:p>
            <a:r>
              <a:rPr lang="cs-CZ" dirty="0"/>
              <a:t>Školský zákon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8235A04-43FC-4756-985E-E83431C66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505" y="1378634"/>
            <a:ext cx="10898695" cy="484936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Zákon z 24. 9. 2004 o předškolním, základním, středním, vyšším odborném a jiném vzdělávání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účinnost od 1. 1. 2005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aktuální znění od 1. 10. 2020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nyní 49. verze (!)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= rozsáhlý dokument – </a:t>
            </a:r>
            <a:r>
              <a:rPr lang="cs-CZ" sz="3200" b="1" dirty="0">
                <a:solidFill>
                  <a:srgbClr val="F01928"/>
                </a:solidFill>
              </a:rPr>
              <a:t>pedagogické</a:t>
            </a:r>
            <a:r>
              <a:rPr lang="cs-CZ" sz="3200" b="1" dirty="0"/>
              <a:t>, organizační, manažerské i ekonomické aspekty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dostupné z http://www.msmt.cz)</a:t>
            </a:r>
          </a:p>
        </p:txBody>
      </p:sp>
    </p:spTree>
    <p:extLst>
      <p:ext uri="{BB962C8B-B14F-4D97-AF65-F5344CB8AC3E}">
        <p14:creationId xmlns:p14="http://schemas.microsoft.com/office/powerpoint/2010/main" val="14662779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91A5B79-904A-4E15-87F8-30382DC70E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7B6C414-DC86-4E5D-BF8B-52BA26A1B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Školský zákon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8482B1E-1F0C-44AA-BF88-AA0CF7D5C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84738"/>
            <a:ext cx="11530080" cy="5243262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FF0000"/>
                </a:solidFill>
              </a:rPr>
              <a:t>Zásady vzdělávání:</a:t>
            </a:r>
            <a:endParaRPr lang="cs-CZ" sz="3200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cs-CZ" sz="3200" dirty="0"/>
              <a:t>rovný přístup ke vzdělávání 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cs-CZ" sz="3200" dirty="0"/>
              <a:t>zohledňování vzdělávacích potřeb jednotlivce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cs-CZ" sz="3200" dirty="0"/>
              <a:t>vzájemná úcta, respekt, názorová snášenlivost, solidarita, … 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cs-CZ" sz="3200" dirty="0"/>
              <a:t>bezplatné základní a střední vzdělávání ve veřejných školách 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cs-CZ" sz="3200" dirty="0"/>
              <a:t>svobodné šíření poznatků 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cs-CZ" sz="3200" dirty="0"/>
              <a:t>zdokonalování procesu vzdělávání – výsledky vědy </a:t>
            </a:r>
            <a:br>
              <a:rPr lang="cs-CZ" sz="3200" dirty="0"/>
            </a:br>
            <a:r>
              <a:rPr lang="cs-CZ" sz="3200" dirty="0"/>
              <a:t>a výzkumu, moderní pedagogické metody, …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cs-CZ" sz="3200" dirty="0"/>
              <a:t>možnosti vzdělávat se celý život + spoluodpovědnost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57979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21108C8-0AE6-4D35-BDE5-D24C68AE6A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33F8526-5EA4-4BA8-BC8D-C18917A0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572596"/>
            <a:ext cx="10753200" cy="451576"/>
          </a:xfrm>
        </p:spPr>
        <p:txBody>
          <a:bodyPr/>
          <a:lstStyle/>
          <a:p>
            <a:r>
              <a:rPr lang="cs-CZ" dirty="0"/>
              <a:t>Školský zákon – oblasti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6227823-8F1D-4EAB-B9D3-11216F3F88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237957"/>
            <a:ext cx="11059200" cy="4594043"/>
          </a:xfrm>
        </p:spPr>
        <p:txBody>
          <a:bodyPr/>
          <a:lstStyle/>
          <a:p>
            <a:pPr marL="586350" indent="-514350">
              <a:spcBef>
                <a:spcPts val="600"/>
              </a:spcBef>
              <a:buAutoNum type="alphaUcParenR"/>
            </a:pPr>
            <a:r>
              <a:rPr lang="cs-CZ" sz="3200" b="1" dirty="0">
                <a:solidFill>
                  <a:srgbClr val="0000DC"/>
                </a:solidFill>
              </a:rPr>
              <a:t>Předškolní vzdělávání</a:t>
            </a:r>
            <a:r>
              <a:rPr lang="cs-CZ" sz="3200" dirty="0"/>
              <a:t> 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pro děti od 2 do 6 let, od 5 let povinné, mateřské školy</a:t>
            </a:r>
          </a:p>
          <a:p>
            <a:pPr marL="72000" indent="0"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B) Základní vzdělávání </a:t>
            </a:r>
            <a:r>
              <a:rPr lang="cs-CZ" sz="3200" b="1" dirty="0"/>
              <a:t>– </a:t>
            </a:r>
            <a:r>
              <a:rPr lang="cs-CZ" sz="3200" dirty="0"/>
              <a:t>povinná školní docházka 9 roků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plnění povinné školní docházky na ZŠ, popř. SŠ 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individuální vzdělávání (bez pravidelné účasti ve škole) </a:t>
            </a:r>
          </a:p>
          <a:p>
            <a:pPr marL="72000" indent="0"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C) Střední vzdělávání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spcBef>
                <a:spcPts val="600"/>
              </a:spcBef>
            </a:pPr>
            <a:r>
              <a:rPr lang="cs-CZ" sz="3200" b="1" dirty="0"/>
              <a:t>3 stupně – </a:t>
            </a:r>
            <a:r>
              <a:rPr lang="cs-CZ" sz="3200" dirty="0"/>
              <a:t>střední vzdělání, s výučním listem, s maturitou</a:t>
            </a:r>
          </a:p>
          <a:p>
            <a:pPr marL="72000" indent="0"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D) Vyšší odborné vzdělávání 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absolutorium a diplom absolventa vyšší odborné školy – diplomovaný specialista </a:t>
            </a:r>
            <a:r>
              <a:rPr lang="cs-CZ" sz="3200" dirty="0" err="1"/>
              <a:t>DiS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6188790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F0B3DA-88C3-4619-AA5C-DD7F9161CF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7F80EF7-B534-445D-B4D2-3CF9581D6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Školský zákon – oblasti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5EDAADD-CBE1-4271-A135-F9EF6F9F03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48972"/>
            <a:ext cx="10753200" cy="438302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E) Základní umělecké, jazykové a zájmové vzdělávání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základní umělecké školy, jazykové školy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školská zařízení pro zájmové vzdělávání – střediska volného času, školní družiny a školní kluby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F) Další vzdělávání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např. jednotlivé zkoušky (maturita),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odborné kursy, kursy jednotlivých předmětů, </a:t>
            </a:r>
            <a:br>
              <a:rPr lang="cs-CZ" sz="3200" dirty="0"/>
            </a:br>
            <a:r>
              <a:rPr lang="cs-CZ" sz="3200" dirty="0"/>
              <a:t>pomaturitní specializační kursy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91554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89D8D0-E28A-4045-BBAA-E1814A6021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1911008-114C-4681-81C3-636475A5A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572" y="494917"/>
            <a:ext cx="10938628" cy="451576"/>
          </a:xfrm>
        </p:spPr>
        <p:txBody>
          <a:bodyPr/>
          <a:lstStyle/>
          <a:p>
            <a:r>
              <a:rPr lang="cs-CZ" dirty="0"/>
              <a:t>Rámcové vzdělávací programy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8ECC7F5-0D24-4F88-8E68-F1B1F8428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572" y="1195755"/>
            <a:ext cx="11394831" cy="482521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dirty="0"/>
              <a:t>= obecně </a:t>
            </a:r>
            <a:r>
              <a:rPr lang="cs-CZ" sz="3200" b="1" dirty="0">
                <a:solidFill>
                  <a:srgbClr val="0000DC"/>
                </a:solidFill>
              </a:rPr>
              <a:t>závazný rámec pro tvorbu školních vzdělávacích programů </a:t>
            </a:r>
            <a:r>
              <a:rPr lang="cs-CZ" sz="3200" dirty="0"/>
              <a:t>(tzn. </a:t>
            </a:r>
            <a:r>
              <a:rPr lang="cs-CZ" sz="3200" b="1" dirty="0">
                <a:solidFill>
                  <a:srgbClr val="F01928"/>
                </a:solidFill>
              </a:rPr>
              <a:t>státní</a:t>
            </a:r>
            <a:r>
              <a:rPr lang="cs-CZ" sz="3200" b="1" dirty="0"/>
              <a:t> </a:t>
            </a:r>
            <a:r>
              <a:rPr lang="cs-CZ" sz="3200" b="1" dirty="0">
                <a:solidFill>
                  <a:srgbClr val="F01928"/>
                </a:solidFill>
              </a:rPr>
              <a:t>úroveň</a:t>
            </a:r>
            <a:r>
              <a:rPr lang="cs-CZ" sz="3200" dirty="0"/>
              <a:t>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 err="1"/>
              <a:t>RVP</a:t>
            </a:r>
            <a:r>
              <a:rPr lang="cs-CZ" sz="3200" dirty="0"/>
              <a:t> pro předškolní vzdělávání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 err="1"/>
              <a:t>RVP</a:t>
            </a:r>
            <a:r>
              <a:rPr lang="cs-CZ" sz="3200" dirty="0"/>
              <a:t> pro základní vzdělávání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 err="1"/>
              <a:t>RVP</a:t>
            </a:r>
            <a:r>
              <a:rPr lang="cs-CZ" sz="3200" dirty="0"/>
              <a:t> pro gymnázia (+ </a:t>
            </a:r>
            <a:r>
              <a:rPr lang="cs-CZ" sz="3200" dirty="0" err="1"/>
              <a:t>GSP</a:t>
            </a:r>
            <a:r>
              <a:rPr lang="cs-CZ" sz="3200" dirty="0"/>
              <a:t>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 err="1"/>
              <a:t>RVP</a:t>
            </a:r>
            <a:r>
              <a:rPr lang="cs-CZ" sz="3200" dirty="0"/>
              <a:t> pro střední odborné vzdělávání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 err="1"/>
              <a:t>RVP</a:t>
            </a:r>
            <a:r>
              <a:rPr lang="cs-CZ" sz="3200" dirty="0"/>
              <a:t> pro speciální vzdělávání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 err="1"/>
              <a:t>RVP</a:t>
            </a:r>
            <a:r>
              <a:rPr lang="cs-CZ" sz="3200" dirty="0"/>
              <a:t> pro základní umělecké vzdělávání</a:t>
            </a:r>
          </a:p>
        </p:txBody>
      </p:sp>
    </p:spTree>
    <p:extLst>
      <p:ext uri="{BB962C8B-B14F-4D97-AF65-F5344CB8AC3E}">
        <p14:creationId xmlns:p14="http://schemas.microsoft.com/office/powerpoint/2010/main" val="7493981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42FAA93-AFD3-4AE8-BFC5-153AA18C9E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0DA1956-B2A7-4AFB-A51B-028A1A62C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dirty="0"/>
              <a:t>Filozofie RVP pro základní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4EC32E7-DCF7-4F77-A6A3-065223D43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928468"/>
            <a:ext cx="11059200" cy="529953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místo „vzdělávání o životě“ „</a:t>
            </a:r>
            <a:r>
              <a:rPr lang="cs-CZ" sz="3200" b="1" dirty="0">
                <a:solidFill>
                  <a:srgbClr val="0000DC"/>
                </a:solidFill>
              </a:rPr>
              <a:t>vzdělávání pro život</a:t>
            </a:r>
            <a:r>
              <a:rPr lang="cs-CZ" sz="3200" dirty="0"/>
              <a:t>“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nelze naučit vše – lze motivovat → </a:t>
            </a:r>
            <a:r>
              <a:rPr lang="cs-CZ" sz="3200" b="1" dirty="0">
                <a:solidFill>
                  <a:srgbClr val="F01928"/>
                </a:solidFill>
              </a:rPr>
              <a:t>celoživotní učení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nejde usilovat o stejné výsledky u všech žáků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není jediné a nejlepší pojetí vzdělávání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není rozhodující množství poznatků, ale propojenost, smysluplnost, trvalost a využitelnost pro život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přenesení pravomocí a odpovědnosti na učitele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proměna klimatu škol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efektivitu vzdělávání nelze založit na posuzování chyb </a:t>
            </a:r>
            <a:br>
              <a:rPr lang="cs-CZ" sz="3200" dirty="0"/>
            </a:br>
            <a:r>
              <a:rPr lang="cs-CZ" sz="3200" dirty="0"/>
              <a:t>a na přípravě pro zkoušky</a:t>
            </a:r>
          </a:p>
        </p:txBody>
      </p:sp>
    </p:spTree>
    <p:extLst>
      <p:ext uri="{BB962C8B-B14F-4D97-AF65-F5344CB8AC3E}">
        <p14:creationId xmlns:p14="http://schemas.microsoft.com/office/powerpoint/2010/main" val="1085274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014CD14-1BC2-49AC-A448-84C1FD6830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77606E4-0006-40B9-BC60-6A5AC4072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„Návrat“ termínu kurikulum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13C1646-7854-4554-AE25-7D915B70A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139483"/>
            <a:ext cx="11642012" cy="497996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„technologie“ vzdělávání </a:t>
            </a:r>
            <a:r>
              <a:rPr lang="cs-CZ" sz="3200" dirty="0"/>
              <a:t>= didaktické formy a metody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obsah vzdělávání </a:t>
            </a:r>
            <a:r>
              <a:rPr lang="cs-CZ" sz="3200" dirty="0"/>
              <a:t>(a další aspekty)</a:t>
            </a:r>
            <a:r>
              <a:rPr lang="cs-CZ" sz="3200" b="1" dirty="0"/>
              <a:t> = </a:t>
            </a:r>
            <a:r>
              <a:rPr lang="cs-CZ" sz="3200" b="1" dirty="0">
                <a:solidFill>
                  <a:srgbClr val="F01928"/>
                </a:solidFill>
              </a:rPr>
              <a:t>kurikulum</a:t>
            </a:r>
            <a:endParaRPr lang="cs-CZ" sz="3200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kurikulum – </a:t>
            </a:r>
            <a:r>
              <a:rPr lang="cs-CZ" sz="3200" b="1" dirty="0">
                <a:solidFill>
                  <a:srgbClr val="F01928"/>
                </a:solidFill>
              </a:rPr>
              <a:t>vznik termínu </a:t>
            </a:r>
            <a:r>
              <a:rPr lang="cs-CZ" sz="3200" dirty="0"/>
              <a:t>← latina – </a:t>
            </a:r>
            <a:r>
              <a:rPr lang="cs-CZ" sz="3200" i="1" dirty="0"/>
              <a:t>„curriculum“</a:t>
            </a:r>
            <a:r>
              <a:rPr lang="cs-CZ" sz="3200" dirty="0"/>
              <a:t> = </a:t>
            </a:r>
            <a:br>
              <a:rPr lang="cs-CZ" sz="3200" dirty="0"/>
            </a:br>
            <a:r>
              <a:rPr lang="cs-CZ" sz="3200" dirty="0"/>
              <a:t>běh (</a:t>
            </a:r>
            <a:r>
              <a:rPr lang="cs-CZ" sz="3200" i="1" dirty="0"/>
              <a:t>„curriculum vitae“</a:t>
            </a:r>
            <a:r>
              <a:rPr lang="cs-CZ" sz="3200" dirty="0"/>
              <a:t> = běh života, </a:t>
            </a:r>
            <a:r>
              <a:rPr lang="cs-CZ" sz="3200" i="1" dirty="0"/>
              <a:t>„</a:t>
            </a:r>
            <a:r>
              <a:rPr lang="cs-CZ" sz="3200" i="1" dirty="0" err="1"/>
              <a:t>cursus</a:t>
            </a:r>
            <a:r>
              <a:rPr lang="cs-CZ" sz="3200" i="1" dirty="0"/>
              <a:t>“</a:t>
            </a:r>
            <a:r>
              <a:rPr lang="cs-CZ" sz="3200" dirty="0"/>
              <a:t> = průběh)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termín kurikulum v Evropě </a:t>
            </a:r>
            <a:r>
              <a:rPr lang="cs-CZ" sz="3200" b="1" dirty="0"/>
              <a:t>– již v době </a:t>
            </a:r>
            <a:r>
              <a:rPr lang="cs-CZ" sz="3200" dirty="0"/>
              <a:t>J. A. Komenského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postupně </a:t>
            </a:r>
            <a:r>
              <a:rPr lang="cs-CZ" sz="3200" b="1" dirty="0">
                <a:solidFill>
                  <a:srgbClr val="0000DC"/>
                </a:solidFill>
              </a:rPr>
              <a:t>vymizel</a:t>
            </a:r>
            <a:r>
              <a:rPr lang="cs-CZ" sz="3200" dirty="0"/>
              <a:t> </a:t>
            </a:r>
            <a:r>
              <a:rPr lang="cs-CZ" dirty="0"/>
              <a:t>→</a:t>
            </a:r>
            <a:r>
              <a:rPr lang="cs-CZ" sz="3200" dirty="0"/>
              <a:t> nahrazení = učební </a:t>
            </a:r>
            <a:r>
              <a:rPr lang="cs-CZ" sz="3200" b="1" dirty="0">
                <a:solidFill>
                  <a:srgbClr val="0000DC"/>
                </a:solidFill>
              </a:rPr>
              <a:t>plán</a:t>
            </a:r>
            <a:r>
              <a:rPr lang="cs-CZ" sz="3200" dirty="0"/>
              <a:t> + </a:t>
            </a:r>
            <a:r>
              <a:rPr lang="cs-CZ" sz="3200" b="1" dirty="0">
                <a:solidFill>
                  <a:srgbClr val="0000DC"/>
                </a:solidFill>
              </a:rPr>
              <a:t>osnovy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anglosaská terminologie </a:t>
            </a:r>
            <a:r>
              <a:rPr lang="cs-CZ" sz="3200" dirty="0"/>
              <a:t>– stálé využívání pojmu </a:t>
            </a:r>
            <a:r>
              <a:rPr lang="cs-CZ" sz="3200" i="1" dirty="0"/>
              <a:t>curriculum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20. století – </a:t>
            </a:r>
            <a:r>
              <a:rPr lang="cs-CZ" sz="3200" b="1" dirty="0">
                <a:solidFill>
                  <a:srgbClr val="F01928"/>
                </a:solidFill>
              </a:rPr>
              <a:t>návrat kurikula </a:t>
            </a:r>
            <a:r>
              <a:rPr lang="cs-CZ" sz="3200" dirty="0"/>
              <a:t>z angloamerického prostředí </a:t>
            </a:r>
          </a:p>
        </p:txBody>
      </p:sp>
    </p:spTree>
    <p:extLst>
      <p:ext uri="{BB962C8B-B14F-4D97-AF65-F5344CB8AC3E}">
        <p14:creationId xmlns:p14="http://schemas.microsoft.com/office/powerpoint/2010/main" val="19000118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BE98F4-BA2B-42C8-AB70-9FA6026D12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0963A2-92EA-4B22-A908-C9CFA7F00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Kurikulum ve sportovní edukaci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B5CEBAB-5637-40D1-B5AE-1BAB6E9B9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63040"/>
            <a:ext cx="11195335" cy="501696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dirty="0"/>
              <a:t>Např. </a:t>
            </a:r>
            <a:r>
              <a:rPr lang="cs-CZ" sz="3200" b="1" dirty="0"/>
              <a:t>vymezení </a:t>
            </a:r>
            <a:r>
              <a:rPr lang="cs-CZ" sz="3200" b="1" dirty="0">
                <a:solidFill>
                  <a:srgbClr val="0000DC"/>
                </a:solidFill>
              </a:rPr>
              <a:t>trenérského vzdělávání</a:t>
            </a:r>
            <a:r>
              <a:rPr lang="cs-CZ" sz="3200" b="1" dirty="0"/>
              <a:t>: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F0000"/>
                </a:solidFill>
              </a:rPr>
              <a:t>globální</a:t>
            </a:r>
            <a:r>
              <a:rPr lang="cs-CZ" sz="3200" b="1" dirty="0"/>
              <a:t> </a:t>
            </a:r>
            <a:r>
              <a:rPr lang="cs-CZ" sz="3200" b="1" dirty="0">
                <a:solidFill>
                  <a:srgbClr val="FF0000"/>
                </a:solidFill>
              </a:rPr>
              <a:t>úroveň</a:t>
            </a:r>
            <a:r>
              <a:rPr lang="cs-CZ" sz="3200" b="1" dirty="0"/>
              <a:t> </a:t>
            </a:r>
            <a:r>
              <a:rPr lang="cs-CZ" sz="3200" dirty="0"/>
              <a:t>– </a:t>
            </a:r>
            <a:r>
              <a:rPr lang="en-GB" sz="3200" dirty="0"/>
              <a:t>International council coach excellence</a:t>
            </a:r>
            <a:r>
              <a:rPr lang="cs-CZ" sz="3200" dirty="0"/>
              <a:t> (ICCE) – doporučení – </a:t>
            </a:r>
            <a:r>
              <a:rPr lang="cs-CZ" sz="3200" b="1" dirty="0">
                <a:solidFill>
                  <a:srgbClr val="FF0000"/>
                </a:solidFill>
              </a:rPr>
              <a:t>rámec trenérského vzdělávání –</a:t>
            </a:r>
            <a:r>
              <a:rPr lang="en-US" sz="3200" i="1" dirty="0"/>
              <a:t>Sport Coaching Framework ICCE</a:t>
            </a:r>
            <a:r>
              <a:rPr lang="en-US" sz="3200" dirty="0"/>
              <a:t> </a:t>
            </a:r>
            <a:endParaRPr lang="cs-CZ" sz="3200" b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F0000"/>
                </a:solidFill>
              </a:rPr>
              <a:t>úroveň EU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– doporučená kurikula = projekt </a:t>
            </a:r>
            <a:r>
              <a:rPr lang="en-GB" sz="3200" dirty="0"/>
              <a:t>(Aligning </a:t>
            </a:r>
            <a:br>
              <a:rPr lang="cs-CZ" sz="3200" dirty="0"/>
            </a:br>
            <a:r>
              <a:rPr lang="en-GB" sz="3200" dirty="0"/>
              <a:t>a European Higher Education Structure in Sport Science</a:t>
            </a:r>
            <a:r>
              <a:rPr lang="cs-CZ" sz="3200" dirty="0"/>
              <a:t> – </a:t>
            </a:r>
            <a:r>
              <a:rPr lang="en-GB" sz="3200" dirty="0" err="1"/>
              <a:t>AEHESIS</a:t>
            </a:r>
            <a:r>
              <a:rPr lang="en-GB" sz="3200" dirty="0"/>
              <a:t> </a:t>
            </a:r>
            <a:r>
              <a:rPr lang="cs-CZ" sz="3200" dirty="0"/>
              <a:t>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národní úroveň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akreditace sportovních VŠ, akreditace MŠMT, sportovní svazy, …</a:t>
            </a:r>
          </a:p>
        </p:txBody>
      </p:sp>
    </p:spTree>
    <p:extLst>
      <p:ext uri="{BB962C8B-B14F-4D97-AF65-F5344CB8AC3E}">
        <p14:creationId xmlns:p14="http://schemas.microsoft.com/office/powerpoint/2010/main" val="40790664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A7B34CE-B630-429D-B05E-EA718BF0F1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2459C-0004-4553-B276-C4307FAF9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952" y="378000"/>
            <a:ext cx="10647247" cy="451576"/>
          </a:xfrm>
        </p:spPr>
        <p:txBody>
          <a:bodyPr/>
          <a:lstStyle/>
          <a:p>
            <a:r>
              <a:rPr lang="cs-CZ" dirty="0"/>
              <a:t>Školní vzdělávací program (</a:t>
            </a:r>
            <a:r>
              <a:rPr lang="cs-CZ" dirty="0" err="1"/>
              <a:t>ŠVP</a:t>
            </a:r>
            <a:r>
              <a:rPr lang="cs-CZ" dirty="0"/>
              <a:t>)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C934E0F-DB3D-4F92-877D-B31C67FD7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26941"/>
            <a:ext cx="11059200" cy="5064369"/>
          </a:xfrm>
        </p:spPr>
        <p:txBody>
          <a:bodyPr/>
          <a:lstStyle/>
          <a:p>
            <a:pPr marL="72000" indent="0"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Příklad</a:t>
            </a:r>
            <a:r>
              <a:rPr lang="cs-CZ" sz="3200" dirty="0"/>
              <a:t>: Sportovní gymnázium L. Daňka, Brno (1. 9. 2020), gymnázium se sportovní přípravou, čtyřleté studium</a:t>
            </a:r>
          </a:p>
          <a:p>
            <a:pPr marL="72000" indent="0"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Obsah </a:t>
            </a:r>
            <a:r>
              <a:rPr lang="cs-CZ" sz="3200" b="1" dirty="0" err="1">
                <a:solidFill>
                  <a:srgbClr val="0000DC"/>
                </a:solidFill>
              </a:rPr>
              <a:t>ŠVP</a:t>
            </a:r>
            <a:r>
              <a:rPr lang="cs-CZ" sz="3200" b="1" dirty="0">
                <a:solidFill>
                  <a:srgbClr val="0000DC"/>
                </a:solidFill>
              </a:rPr>
              <a:t>:</a:t>
            </a:r>
          </a:p>
          <a:p>
            <a:pPr marL="586350" indent="-514350">
              <a:spcBef>
                <a:spcPts val="600"/>
              </a:spcBef>
              <a:buAutoNum type="arabicPeriod"/>
            </a:pPr>
            <a:r>
              <a:rPr lang="cs-CZ" sz="3200" dirty="0"/>
              <a:t>Charakteristika školy (velikost, sbor, projekty, ...)</a:t>
            </a:r>
          </a:p>
          <a:p>
            <a:pPr marL="586350" indent="-514350">
              <a:spcBef>
                <a:spcPts val="600"/>
              </a:spcBef>
              <a:buAutoNum type="arabicPeriod"/>
            </a:pPr>
            <a:r>
              <a:rPr lang="cs-CZ" sz="3200" dirty="0"/>
              <a:t>Charakteristika </a:t>
            </a:r>
            <a:r>
              <a:rPr lang="cs-CZ" sz="3200" dirty="0" err="1"/>
              <a:t>ŠVP</a:t>
            </a:r>
            <a:r>
              <a:rPr lang="cs-CZ" sz="3200" dirty="0"/>
              <a:t> (zaměření, zabezpečení – podmínky, talentovaní žáci, poradenské služby, začlenění průřezových témat, profil absolventa, …)</a:t>
            </a:r>
          </a:p>
          <a:p>
            <a:pPr marL="586350" indent="-514350">
              <a:spcBef>
                <a:spcPts val="600"/>
              </a:spcBef>
              <a:buAutoNum type="arabicPeriod"/>
            </a:pPr>
            <a:r>
              <a:rPr lang="cs-CZ" sz="3200" dirty="0"/>
              <a:t>Učební plány</a:t>
            </a:r>
          </a:p>
          <a:p>
            <a:pPr marL="586350" indent="-514350">
              <a:spcBef>
                <a:spcPts val="600"/>
              </a:spcBef>
              <a:buAutoNum type="arabicPeriod"/>
            </a:pPr>
            <a:r>
              <a:rPr lang="cs-CZ" sz="3200" dirty="0"/>
              <a:t>Učební osnovy</a:t>
            </a:r>
          </a:p>
          <a:p>
            <a:pPr marL="586350" indent="-514350">
              <a:spcBef>
                <a:spcPts val="600"/>
              </a:spcBef>
              <a:buAutoNum type="arabicPeriod"/>
            </a:pPr>
            <a:r>
              <a:rPr lang="cs-CZ" sz="3200" dirty="0"/>
              <a:t>Hodnocení žáků a </a:t>
            </a:r>
            <a:r>
              <a:rPr lang="cs-CZ" sz="3200" dirty="0" err="1"/>
              <a:t>autoevaluace</a:t>
            </a:r>
            <a:r>
              <a:rPr lang="cs-CZ" sz="3200" dirty="0"/>
              <a:t>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18661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8440565-47ED-4A71-B483-32A600A0EB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41617D7-BA58-49DF-A65F-814A0AD42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Školní vzdělávací program (</a:t>
            </a:r>
            <a:r>
              <a:rPr lang="cs-CZ" dirty="0" err="1"/>
              <a:t>ŠVP</a:t>
            </a:r>
            <a:r>
              <a:rPr lang="cs-CZ" dirty="0"/>
              <a:t>)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5080455-1E25-4020-BE1A-A2CDA3F64A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4905"/>
            <a:ext cx="11181268" cy="439709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Příklad</a:t>
            </a:r>
            <a:r>
              <a:rPr lang="cs-CZ" sz="3200" dirty="0"/>
              <a:t>: Sportovní gymnázium Ludvíka Daňka, Brno 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Obsah </a:t>
            </a:r>
            <a:r>
              <a:rPr lang="cs-CZ" sz="3200" b="1" dirty="0" err="1">
                <a:solidFill>
                  <a:srgbClr val="0000DC"/>
                </a:solidFill>
              </a:rPr>
              <a:t>ŠVP</a:t>
            </a:r>
            <a:r>
              <a:rPr lang="cs-CZ" sz="3200" b="1" dirty="0">
                <a:solidFill>
                  <a:srgbClr val="0000DC"/>
                </a:solidFill>
              </a:rPr>
              <a:t> – </a:t>
            </a:r>
            <a:r>
              <a:rPr lang="cs-CZ" sz="3200" b="1" dirty="0">
                <a:solidFill>
                  <a:srgbClr val="F01928"/>
                </a:solidFill>
              </a:rPr>
              <a:t>profil absolventa:</a:t>
            </a:r>
            <a:endParaRPr lang="cs-CZ" sz="3200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všestranný </a:t>
            </a:r>
            <a:r>
              <a:rPr lang="cs-CZ" sz="3200" b="1" dirty="0">
                <a:solidFill>
                  <a:srgbClr val="0000DC"/>
                </a:solidFill>
              </a:rPr>
              <a:t>harmonický</a:t>
            </a:r>
            <a:r>
              <a:rPr lang="cs-CZ" sz="3200" dirty="0"/>
              <a:t> rozvoj osobnosti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možnost </a:t>
            </a:r>
            <a:r>
              <a:rPr lang="cs-CZ" sz="3200" b="1" dirty="0">
                <a:solidFill>
                  <a:srgbClr val="0000DC"/>
                </a:solidFill>
              </a:rPr>
              <a:t>navázat VŠ studiem </a:t>
            </a:r>
            <a:r>
              <a:rPr lang="cs-CZ" sz="3200" dirty="0"/>
              <a:t>různých oborů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důraz na sportovní přípravu + utváření </a:t>
            </a:r>
            <a:r>
              <a:rPr lang="cs-CZ" sz="3200" b="1" dirty="0">
                <a:solidFill>
                  <a:srgbClr val="0000DC"/>
                </a:solidFill>
              </a:rPr>
              <a:t>pozitivního vztahu ke vzdělávání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zodpovědnost, samostatnost a pozitivní </a:t>
            </a:r>
            <a:r>
              <a:rPr lang="cs-CZ" sz="3200" b="1" dirty="0">
                <a:solidFill>
                  <a:srgbClr val="0000DC"/>
                </a:solidFill>
              </a:rPr>
              <a:t>morální vlastnosti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19731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3ECCBC3-C9F8-4BA9-87C4-3B5E51EDCA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275C67-9D3D-4C9A-ADF5-5357992A3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999" y="378000"/>
            <a:ext cx="11599809" cy="451576"/>
          </a:xfrm>
        </p:spPr>
        <p:txBody>
          <a:bodyPr/>
          <a:lstStyle/>
          <a:p>
            <a:r>
              <a:rPr lang="cs-CZ" sz="3600" dirty="0"/>
              <a:t>Učební plán – gymnázium se sportovní přípravou </a:t>
            </a:r>
            <a:endParaRPr 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9B43FE9-D8AE-4A5D-9BAA-9556C9B28572}"/>
              </a:ext>
            </a:extLst>
          </p:cNvPr>
          <p:cNvSpPr/>
          <p:nvPr/>
        </p:nvSpPr>
        <p:spPr>
          <a:xfrm>
            <a:off x="413999" y="982177"/>
            <a:ext cx="11599808" cy="48167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800" b="1" dirty="0">
                <a:solidFill>
                  <a:srgbClr val="0000DC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Vzdělávací oblasti </a:t>
            </a:r>
            <a:endParaRPr lang="cs-CZ" sz="2800" b="1" dirty="0">
              <a:solidFill>
                <a:srgbClr val="0000D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800" b="1" dirty="0">
                <a:solidFill>
                  <a:srgbClr val="0000DC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Vzdělávací obory</a:t>
            </a:r>
            <a:r>
              <a:rPr lang="cs-CZ" sz="2800" dirty="0">
                <a:solidFill>
                  <a:srgbClr val="0000DC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		I. roč.		II. roč.	III. roč. 	IV. roč. 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cs-CZ" sz="2800" b="1" dirty="0">
                <a:latin typeface="Arial" panose="020B0604020202020204" pitchFamily="34" charset="0"/>
                <a:ea typeface="Times New Roman" panose="02020603050405020304" pitchFamily="18" charset="0"/>
              </a:rPr>
              <a:t>Jazyk a jazyková komunikace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Český jazyk a literatura 	4 		4 		4 		4 	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Anglický jazyk 			4 		3 		4		4	 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Německý jazyk 			3 		3 		3 		3 	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cs-CZ" sz="2800" b="1" dirty="0">
                <a:latin typeface="Arial" panose="020B0604020202020204" pitchFamily="34" charset="0"/>
                <a:ea typeface="Times New Roman" panose="02020603050405020304" pitchFamily="18" charset="0"/>
              </a:rPr>
              <a:t>Matematika a její aplikace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Matematika 			5 		4 		3 		4 		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8434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224872-5E6D-455E-AD97-612BF5380A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8" name="Nadpis 3">
            <a:extLst>
              <a:ext uri="{FF2B5EF4-FFF2-40B4-BE49-F238E27FC236}">
                <a16:creationId xmlns:a16="http://schemas.microsoft.com/office/drawing/2014/main" id="{5C0DB505-B427-48CE-91D8-9275647C0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999" y="378000"/>
            <a:ext cx="11599809" cy="451576"/>
          </a:xfrm>
        </p:spPr>
        <p:txBody>
          <a:bodyPr/>
          <a:lstStyle/>
          <a:p>
            <a:r>
              <a:rPr lang="cs-CZ" sz="3600" dirty="0"/>
              <a:t>Učební plán – gymnázium se sportovní přípravou </a:t>
            </a:r>
            <a:endParaRPr lang="cs-CZ" dirty="0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3A880666-9FC4-45CC-BFC5-298438DA865B}"/>
              </a:ext>
            </a:extLst>
          </p:cNvPr>
          <p:cNvSpPr/>
          <p:nvPr/>
        </p:nvSpPr>
        <p:spPr>
          <a:xfrm>
            <a:off x="413999" y="1152576"/>
            <a:ext cx="11388795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b="1" dirty="0">
                <a:solidFill>
                  <a:srgbClr val="0000DC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Vzdělávací oblasti </a:t>
            </a:r>
            <a:endParaRPr lang="cs-CZ" sz="2800" b="1" dirty="0">
              <a:solidFill>
                <a:srgbClr val="0000D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b="1" dirty="0">
                <a:solidFill>
                  <a:srgbClr val="0000DC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Vzdělávací obory</a:t>
            </a:r>
            <a:r>
              <a:rPr lang="cs-CZ" sz="2800" dirty="0">
                <a:solidFill>
                  <a:srgbClr val="0000DC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		I. roč.		II. roč.	III. roč. 	IV. roč.</a:t>
            </a:r>
            <a:endParaRPr lang="cs-CZ" sz="28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b="1" dirty="0">
                <a:latin typeface="Arial" panose="020B0604020202020204" pitchFamily="34" charset="0"/>
                <a:ea typeface="Times New Roman" panose="02020603050405020304" pitchFamily="18" charset="0"/>
              </a:rPr>
              <a:t>Člověk a příroda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Fyzika				2	   	2		2		-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…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b="1" dirty="0">
                <a:latin typeface="Arial" panose="020B0604020202020204" pitchFamily="34" charset="0"/>
                <a:ea typeface="Times New Roman" panose="02020603050405020304" pitchFamily="18" charset="0"/>
              </a:rPr>
              <a:t>Člověk, sport a zdraví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Sportovní trénink 		16 		17 		17 		18  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Teorie sportovního tréninku 	- 		2 		-		-	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Výchova ke zdraví		průběžná integrace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1083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3874D-7642-4F7F-A436-EF27362C54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4C6722A-7EF6-4895-A46A-DF4428BA6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99" y="1058956"/>
            <a:ext cx="11445066" cy="413999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Učební osnovy =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/>
              <a:t>obecná charakteristika </a:t>
            </a:r>
            <a:r>
              <a:rPr lang="cs-CZ" sz="3200" dirty="0"/>
              <a:t>(vzdělávacího oboru, předmětu, …)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podrobný </a:t>
            </a:r>
            <a:r>
              <a:rPr lang="cs-CZ" sz="3200" b="1" dirty="0"/>
              <a:t>tabelární přehled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/>
              <a:t>+ očekávané </a:t>
            </a:r>
            <a:r>
              <a:rPr lang="cs-CZ" sz="3200" b="1" dirty="0">
                <a:solidFill>
                  <a:srgbClr val="FF0000"/>
                </a:solidFill>
              </a:rPr>
              <a:t>výstupy</a:t>
            </a:r>
            <a:r>
              <a:rPr lang="cs-CZ" sz="3200" b="1" dirty="0"/>
              <a:t>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/>
              <a:t>+ </a:t>
            </a:r>
            <a:r>
              <a:rPr lang="cs-CZ" sz="3200" b="1" dirty="0">
                <a:solidFill>
                  <a:srgbClr val="FF0000"/>
                </a:solidFill>
              </a:rPr>
              <a:t>učivo</a:t>
            </a:r>
            <a:r>
              <a:rPr lang="cs-CZ" sz="3200" b="1" dirty="0"/>
              <a:t>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/>
              <a:t>+ </a:t>
            </a:r>
            <a:r>
              <a:rPr lang="cs-CZ" sz="3200" b="1" dirty="0">
                <a:solidFill>
                  <a:srgbClr val="FF0000"/>
                </a:solidFill>
              </a:rPr>
              <a:t>průřezová témata</a:t>
            </a:r>
            <a:r>
              <a:rPr lang="cs-CZ" sz="3200" dirty="0">
                <a:solidFill>
                  <a:srgbClr val="FF0000"/>
                </a:solidFill>
              </a:rPr>
              <a:t>/</a:t>
            </a:r>
            <a:r>
              <a:rPr lang="cs-CZ" sz="3200" b="1" dirty="0">
                <a:solidFill>
                  <a:srgbClr val="FF0000"/>
                </a:solidFill>
              </a:rPr>
              <a:t>mezipředmětové vztahy</a:t>
            </a:r>
            <a:r>
              <a:rPr lang="cs-CZ" sz="3200" dirty="0"/>
              <a:t> </a:t>
            </a:r>
          </a:p>
        </p:txBody>
      </p:sp>
      <p:sp>
        <p:nvSpPr>
          <p:cNvPr id="6" name="Nadpis 3">
            <a:extLst>
              <a:ext uri="{FF2B5EF4-FFF2-40B4-BE49-F238E27FC236}">
                <a16:creationId xmlns:a16="http://schemas.microsoft.com/office/drawing/2014/main" id="{D5AA36A4-5251-4171-9F27-FFB72C4ED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999" y="378000"/>
            <a:ext cx="11599809" cy="451576"/>
          </a:xfrm>
        </p:spPr>
        <p:txBody>
          <a:bodyPr/>
          <a:lstStyle/>
          <a:p>
            <a:r>
              <a:rPr lang="cs-CZ" sz="3600" dirty="0"/>
              <a:t>Učební osnovy – gymnázium se sportovní přípravou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87685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401FDF9-54D1-4A48-AD0C-4D349237D1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4D5501B-DD22-4C54-8703-B71D0AA2B9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968645"/>
            <a:ext cx="11571674" cy="4863356"/>
          </a:xfrm>
        </p:spPr>
        <p:txBody>
          <a:bodyPr/>
          <a:lstStyle/>
          <a:p>
            <a:pPr marL="72000" indent="0">
              <a:spcBef>
                <a:spcPts val="600"/>
              </a:spcBef>
              <a:buNone/>
            </a:pPr>
            <a:r>
              <a:rPr lang="cs-CZ" b="1" dirty="0"/>
              <a:t>Příklad – </a:t>
            </a:r>
            <a:r>
              <a:rPr lang="cs-CZ" b="1" dirty="0">
                <a:solidFill>
                  <a:srgbClr val="0000DC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Teorie sportovního tréninku</a:t>
            </a:r>
            <a:r>
              <a:rPr lang="cs-CZ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</a:rPr>
              <a:t>(úvod)</a:t>
            </a:r>
            <a:endParaRPr lang="cs-CZ" dirty="0"/>
          </a:p>
          <a:p>
            <a:pPr marL="72000" indent="0">
              <a:spcBef>
                <a:spcPts val="6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Výstupy</a:t>
            </a:r>
            <a:r>
              <a:rPr lang="cs-CZ" b="1" dirty="0"/>
              <a:t>:</a:t>
            </a:r>
            <a:endParaRPr lang="cs-CZ" dirty="0"/>
          </a:p>
          <a:p>
            <a:pPr>
              <a:spcBef>
                <a:spcPts val="600"/>
              </a:spcBef>
            </a:pPr>
            <a:r>
              <a:rPr lang="cs-CZ" dirty="0"/>
              <a:t>aktivně naplňuje olympijské myšlenky jako projev obecné kulturnosti</a:t>
            </a:r>
          </a:p>
          <a:p>
            <a:pPr>
              <a:spcBef>
                <a:spcPts val="600"/>
              </a:spcBef>
            </a:pPr>
            <a:r>
              <a:rPr lang="cs-CZ" dirty="0"/>
              <a:t>uplatňuje princip fair play</a:t>
            </a:r>
          </a:p>
          <a:p>
            <a:pPr marL="72000" indent="0">
              <a:spcBef>
                <a:spcPts val="6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Učivo</a:t>
            </a:r>
            <a:r>
              <a:rPr lang="cs-CZ" b="1" dirty="0"/>
              <a:t>:</a:t>
            </a:r>
            <a:endParaRPr lang="cs-CZ" dirty="0"/>
          </a:p>
          <a:p>
            <a:pPr>
              <a:spcBef>
                <a:spcPts val="600"/>
              </a:spcBef>
            </a:pPr>
            <a:r>
              <a:rPr lang="cs-CZ" dirty="0"/>
              <a:t>historie Olympijských her – starověké, novodobé – P. de </a:t>
            </a:r>
            <a:r>
              <a:rPr lang="cs-CZ" dirty="0" err="1"/>
              <a:t>Coubertin</a:t>
            </a:r>
            <a:r>
              <a:rPr lang="cs-CZ" dirty="0"/>
              <a:t>, olympijská charta a symboly, novodobých LOH a ZOH, naše úspěchy</a:t>
            </a:r>
          </a:p>
          <a:p>
            <a:pPr>
              <a:spcBef>
                <a:spcPts val="600"/>
              </a:spcBef>
            </a:pPr>
            <a:r>
              <a:rPr lang="cs-CZ" dirty="0"/>
              <a:t>princip fair play</a:t>
            </a:r>
          </a:p>
          <a:p>
            <a:pPr marL="72000" indent="0">
              <a:spcBef>
                <a:spcPts val="6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Průřezová témata</a:t>
            </a:r>
            <a:r>
              <a:rPr lang="cs-CZ" b="1" dirty="0"/>
              <a:t>: </a:t>
            </a:r>
            <a:r>
              <a:rPr lang="cs-CZ" dirty="0"/>
              <a:t>sociokulturní rozdíly</a:t>
            </a:r>
          </a:p>
          <a:p>
            <a:pPr marL="72000" indent="0">
              <a:spcBef>
                <a:spcPts val="6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Mezipředmětové vztahy:</a:t>
            </a:r>
            <a:r>
              <a:rPr lang="cs-CZ" b="1" dirty="0"/>
              <a:t> </a:t>
            </a:r>
            <a:r>
              <a:rPr lang="cs-CZ" dirty="0"/>
              <a:t>dějepis</a:t>
            </a:r>
          </a:p>
          <a:p>
            <a:endParaRPr lang="cs-CZ" dirty="0"/>
          </a:p>
        </p:txBody>
      </p:sp>
      <p:sp>
        <p:nvSpPr>
          <p:cNvPr id="6" name="Nadpis 3">
            <a:extLst>
              <a:ext uri="{FF2B5EF4-FFF2-40B4-BE49-F238E27FC236}">
                <a16:creationId xmlns:a16="http://schemas.microsoft.com/office/drawing/2014/main" id="{D1C82907-38AD-4AF7-9E1A-E22B3E1E8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1571674" cy="450850"/>
          </a:xfrm>
        </p:spPr>
        <p:txBody>
          <a:bodyPr/>
          <a:lstStyle/>
          <a:p>
            <a:r>
              <a:rPr lang="cs-CZ" sz="3600" dirty="0"/>
              <a:t>Učební osnovy – gymnázium se sportovní přípravou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3675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B208BE-7A15-425E-BDBC-9A9843C534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16195C6-D2BF-43BC-8382-04000158C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74424"/>
            <a:ext cx="10753200" cy="451576"/>
          </a:xfrm>
        </p:spPr>
        <p:txBody>
          <a:bodyPr/>
          <a:lstStyle/>
          <a:p>
            <a:r>
              <a:rPr lang="cs-CZ" dirty="0"/>
              <a:t>„Návrat“ termínu kurikulum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EA5DCF5-B52C-45FE-8D12-86310A3134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294228"/>
            <a:ext cx="11473809" cy="481115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Základ vzdělávání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školní vzdělávání </a:t>
            </a:r>
            <a:r>
              <a:rPr lang="cs-CZ" sz="3200" dirty="0"/>
              <a:t>→ </a:t>
            </a:r>
            <a:r>
              <a:rPr lang="cs-CZ" sz="3200" b="1" dirty="0"/>
              <a:t>vyučování </a:t>
            </a:r>
            <a:r>
              <a:rPr lang="cs-CZ" sz="3200" dirty="0"/>
              <a:t>→ tradičně vymezeno didaktickými dokumenty: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studijní profil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formulace obecných cílů výuky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učební plán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stanovení vyučovacích předmětů, jejich zařazení do ročníků, hodinové dotace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učební osnovy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konkretizace obsahu vyučovacích předmětů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dirty="0"/>
              <a:t>→ tradiční dokumenty postihovaly </a:t>
            </a:r>
            <a:r>
              <a:rPr lang="cs-CZ" sz="3200" b="1" dirty="0">
                <a:solidFill>
                  <a:srgbClr val="FF0000"/>
                </a:solidFill>
              </a:rPr>
              <a:t>pouze některé aspekty </a:t>
            </a:r>
            <a:r>
              <a:rPr lang="cs-CZ" sz="3200" dirty="0"/>
              <a:t>→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„nový“ </a:t>
            </a:r>
            <a:r>
              <a:rPr lang="cs-CZ" sz="3200" dirty="0"/>
              <a:t>(od 90. let 20. století) </a:t>
            </a:r>
            <a:r>
              <a:rPr lang="cs-CZ" sz="3200" b="1" dirty="0"/>
              <a:t>termín </a:t>
            </a:r>
            <a:r>
              <a:rPr lang="cs-CZ" sz="3200" b="1" dirty="0">
                <a:solidFill>
                  <a:srgbClr val="FF0000"/>
                </a:solidFill>
              </a:rPr>
              <a:t>kurikulum</a:t>
            </a:r>
            <a:endParaRPr lang="cs-CZ" sz="3200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921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EF57654-E71F-41B9-A902-FA4BF92428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F7A1587-EDCE-45A3-A0EA-DABB1A39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Kurikulum – vymezení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0D9B0DC-4B91-4966-9FD7-A0502CA1E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83212"/>
            <a:ext cx="11445674" cy="493776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A. Široké vymezení kurikula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řešení otázek </a:t>
            </a:r>
            <a:r>
              <a:rPr lang="cs-CZ" sz="3200" b="1" dirty="0">
                <a:solidFill>
                  <a:srgbClr val="0000DC"/>
                </a:solidFill>
              </a:rPr>
              <a:t>proč, koho, </a:t>
            </a:r>
            <a:r>
              <a:rPr lang="cs-CZ" sz="3200" b="1" dirty="0">
                <a:solidFill>
                  <a:srgbClr val="FF0000"/>
                </a:solidFill>
              </a:rPr>
              <a:t>v čem</a:t>
            </a:r>
            <a:r>
              <a:rPr lang="cs-CZ" sz="3200" b="1" dirty="0">
                <a:solidFill>
                  <a:srgbClr val="0000DC"/>
                </a:solidFill>
              </a:rPr>
              <a:t>, jak, kdy, za jakých podmínek a s jakými očekávanými efekty vzdělávat </a:t>
            </a:r>
            <a:r>
              <a:rPr lang="cs-CZ" sz="3200" dirty="0"/>
              <a:t>(Walterová, 1994)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→ </a:t>
            </a:r>
            <a:r>
              <a:rPr lang="cs-CZ" sz="3200" b="1" dirty="0">
                <a:solidFill>
                  <a:srgbClr val="FF0000"/>
                </a:solidFill>
              </a:rPr>
              <a:t>komplexní řešení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b="1" dirty="0"/>
              <a:t>cílů, obsahů, metod, organizace </a:t>
            </a:r>
            <a:br>
              <a:rPr lang="cs-CZ" sz="3200" b="1" dirty="0"/>
            </a:br>
            <a:r>
              <a:rPr lang="cs-CZ" sz="3200" b="1" dirty="0"/>
              <a:t>a hodnocení </a:t>
            </a:r>
            <a:r>
              <a:rPr lang="cs-CZ" sz="3200" b="1" dirty="0">
                <a:solidFill>
                  <a:srgbClr val="FF0000"/>
                </a:solidFill>
              </a:rPr>
              <a:t>vzdělávání</a:t>
            </a:r>
            <a:r>
              <a:rPr lang="cs-CZ" sz="3200" b="1" dirty="0"/>
              <a:t> </a:t>
            </a:r>
            <a:r>
              <a:rPr lang="cs-CZ" sz="3200" dirty="0"/>
              <a:t>(</a:t>
            </a:r>
            <a:r>
              <a:rPr lang="cs-CZ" sz="3200" b="1" dirty="0"/>
              <a:t>školního</a:t>
            </a:r>
            <a:r>
              <a:rPr lang="cs-CZ" sz="3200" dirty="0"/>
              <a:t>, VŠ, trenérského, …) 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/>
              <a:t>B. Užší vymezení kurikula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FF0000"/>
                </a:solidFill>
              </a:rPr>
              <a:t>program </a:t>
            </a:r>
            <a:r>
              <a:rPr lang="cs-CZ" sz="3200" dirty="0"/>
              <a:t>– především </a:t>
            </a:r>
            <a:r>
              <a:rPr lang="cs-CZ" sz="3200" b="1" dirty="0">
                <a:solidFill>
                  <a:srgbClr val="F01928"/>
                </a:solidFill>
              </a:rPr>
              <a:t>cíl</a:t>
            </a:r>
            <a:r>
              <a:rPr lang="cs-CZ" sz="3200" dirty="0">
                <a:solidFill>
                  <a:srgbClr val="F01928"/>
                </a:solidFill>
              </a:rPr>
              <a:t> a </a:t>
            </a:r>
            <a:r>
              <a:rPr lang="cs-CZ" sz="3200" b="1" dirty="0">
                <a:solidFill>
                  <a:srgbClr val="F01928"/>
                </a:solidFill>
              </a:rPr>
              <a:t>obsah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– </a:t>
            </a:r>
            <a:r>
              <a:rPr lang="cs-CZ" sz="3200" b="1" dirty="0">
                <a:solidFill>
                  <a:srgbClr val="FF0000"/>
                </a:solidFill>
              </a:rPr>
              <a:t>vzdělávání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(např. školního, podnikového, trenérského, 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8848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3B4FE82-AC10-4E1C-A69E-03D666E0D3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E066902-B235-45E6-A29E-4225C3F6A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dirty="0"/>
              <a:t>Kurikulum – vymezení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7BC4F8A-125C-4AA3-A0AC-2029339424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12874"/>
            <a:ext cx="11571674" cy="521512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kurikulum</a:t>
            </a:r>
            <a:r>
              <a:rPr lang="cs-CZ" sz="3200" dirty="0"/>
              <a:t> = obsah vzdělání (</a:t>
            </a:r>
            <a:r>
              <a:rPr lang="cs-CZ" sz="3200" b="1" dirty="0"/>
              <a:t>učivo</a:t>
            </a:r>
            <a:r>
              <a:rPr lang="cs-CZ" sz="3200" dirty="0"/>
              <a:t>) + proces jeho osvojování → </a:t>
            </a:r>
            <a:r>
              <a:rPr lang="cs-CZ" sz="3200" b="1" dirty="0">
                <a:solidFill>
                  <a:srgbClr val="FF0000"/>
                </a:solidFill>
              </a:rPr>
              <a:t>veškerá zkušenost učícího se </a:t>
            </a:r>
            <a:r>
              <a:rPr lang="cs-CZ" sz="3200" dirty="0"/>
              <a:t>(žáka, studenta, klienta, …) získaná vzdělávacím (Maňák, Janík, Švec, 2008) 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F0000"/>
                </a:solidFill>
              </a:rPr>
              <a:t>jádro </a:t>
            </a:r>
            <a:r>
              <a:rPr lang="cs-CZ" sz="3200" b="1" dirty="0"/>
              <a:t>kurikula</a:t>
            </a:r>
            <a:r>
              <a:rPr lang="cs-CZ" sz="3200" dirty="0"/>
              <a:t> = vymezení </a:t>
            </a:r>
            <a:r>
              <a:rPr lang="cs-CZ" sz="3200" b="1" dirty="0">
                <a:solidFill>
                  <a:srgbClr val="FF0000"/>
                </a:solidFill>
              </a:rPr>
              <a:t>obsahu vzdělávání </a:t>
            </a:r>
            <a:r>
              <a:rPr lang="cs-CZ" sz="3200" dirty="0"/>
              <a:t>→ </a:t>
            </a:r>
            <a:r>
              <a:rPr lang="cs-CZ" sz="3200" b="1" dirty="0">
                <a:solidFill>
                  <a:srgbClr val="FF0000"/>
                </a:solidFill>
              </a:rPr>
              <a:t>učivo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učivo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F0000"/>
                </a:solidFill>
              </a:rPr>
              <a:t>transformace kultury do obsahu vzdělávání </a:t>
            </a:r>
            <a:br>
              <a:rPr lang="cs-CZ" sz="3200" dirty="0"/>
            </a:br>
            <a:r>
              <a:rPr lang="cs-CZ" sz="3200" dirty="0"/>
              <a:t>(školního, vysokoškolského, podnikového, trenérského, …):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tradiční chápání </a:t>
            </a:r>
            <a:r>
              <a:rPr lang="cs-CZ" sz="3200" dirty="0"/>
              <a:t>= souhrn poznatků, které se mají předat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širší pojetí </a:t>
            </a:r>
            <a:r>
              <a:rPr lang="cs-CZ" sz="3200" dirty="0"/>
              <a:t>= souhrn vědomostí a dovedností, </a:t>
            </a:r>
            <a:br>
              <a:rPr lang="cs-CZ" sz="3200" dirty="0"/>
            </a:br>
            <a:r>
              <a:rPr lang="cs-CZ" sz="3200" dirty="0"/>
              <a:t>  které si má </a:t>
            </a:r>
            <a:r>
              <a:rPr lang="cs-CZ" sz="3200" dirty="0" err="1"/>
              <a:t>edukant</a:t>
            </a:r>
            <a:r>
              <a:rPr lang="cs-CZ" sz="3200" dirty="0"/>
              <a:t> osvojit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současné pojetí </a:t>
            </a:r>
            <a:r>
              <a:rPr lang="cs-CZ" sz="3200" dirty="0"/>
              <a:t>= veškerá empirie získaná ve vzdělávání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2872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0880948-F8BA-48DE-86C2-86102FB75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E645795-97D4-4F79-A58D-1D5E2CF04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Formální a neformální kurikulum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72CCC7F-DF58-43E5-9073-23DF8F0E7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75583"/>
            <a:ext cx="10753200" cy="443132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A. </a:t>
            </a:r>
            <a:r>
              <a:rPr lang="cs-CZ" sz="3200" b="1" dirty="0">
                <a:solidFill>
                  <a:srgbClr val="0000DC"/>
                </a:solidFill>
              </a:rPr>
              <a:t>formální </a:t>
            </a:r>
            <a:r>
              <a:rPr lang="cs-CZ" sz="3200" b="1" dirty="0"/>
              <a:t>kurikulum</a:t>
            </a:r>
            <a:r>
              <a:rPr lang="cs-CZ" sz="3200" dirty="0"/>
              <a:t> (= „</a:t>
            </a:r>
            <a:r>
              <a:rPr lang="cs-CZ" sz="3200" b="1" dirty="0">
                <a:solidFill>
                  <a:srgbClr val="F01928"/>
                </a:solidFill>
              </a:rPr>
              <a:t>psané</a:t>
            </a:r>
            <a:r>
              <a:rPr lang="cs-CZ" sz="3200" dirty="0"/>
              <a:t>“, oficiální dokument):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cíle a obsah vzdělávání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prostředky a organizace vzdělávání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realizace, kontrola a hodnocení vzdělávání 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B. </a:t>
            </a:r>
            <a:r>
              <a:rPr lang="cs-CZ" sz="3200" b="1" dirty="0">
                <a:solidFill>
                  <a:srgbClr val="0000DC"/>
                </a:solidFill>
              </a:rPr>
              <a:t>neformální </a:t>
            </a:r>
            <a:r>
              <a:rPr lang="cs-CZ" sz="3200" b="1" dirty="0"/>
              <a:t>kurikulum </a:t>
            </a:r>
            <a:r>
              <a:rPr lang="cs-CZ" sz="3200" dirty="0"/>
              <a:t>(„</a:t>
            </a:r>
            <a:r>
              <a:rPr lang="cs-CZ" sz="3200" b="1" dirty="0">
                <a:solidFill>
                  <a:srgbClr val="F01928"/>
                </a:solidFill>
              </a:rPr>
              <a:t>nepsané</a:t>
            </a:r>
            <a:r>
              <a:rPr lang="cs-CZ" sz="3200" dirty="0"/>
              <a:t>“):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mimotřídní, mimoškolní, neoficiální, … aktivity organizované vzdělávací institucí (školou, VŠ, 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358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D0ECC48-BD97-433D-A5AC-F1D2984493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E495576-8D80-4507-BA34-569109C72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3 roviny kurikula 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EA88CDA-3DA3-4BB2-A501-75328324C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84738"/>
            <a:ext cx="11445674" cy="5243262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/>
              <a:t>1. </a:t>
            </a:r>
            <a:r>
              <a:rPr lang="cs-CZ" sz="3200" b="1" dirty="0">
                <a:solidFill>
                  <a:srgbClr val="0000DC"/>
                </a:solidFill>
              </a:rPr>
              <a:t>zamýšlené </a:t>
            </a:r>
            <a:r>
              <a:rPr lang="cs-CZ" sz="3200" b="1" dirty="0"/>
              <a:t>(plánované) kurikulum</a:t>
            </a:r>
            <a:r>
              <a:rPr lang="cs-CZ" sz="3200" dirty="0"/>
              <a:t> = </a:t>
            </a:r>
            <a:r>
              <a:rPr lang="cs-CZ" sz="3200" b="1" i="1" dirty="0">
                <a:solidFill>
                  <a:srgbClr val="F01928"/>
                </a:solidFill>
              </a:rPr>
              <a:t>„Co je plánováno?“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vytvořeno orgány odpovědnými dané vzdělávání 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vymezuje cíle a obsah konkrétního vzdělávání 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2. </a:t>
            </a:r>
            <a:r>
              <a:rPr lang="cs-CZ" sz="3200" b="1" dirty="0">
                <a:solidFill>
                  <a:srgbClr val="0000DC"/>
                </a:solidFill>
              </a:rPr>
              <a:t>realizované</a:t>
            </a:r>
            <a:r>
              <a:rPr lang="cs-CZ" sz="3200" b="1" dirty="0"/>
              <a:t> kurikulum </a:t>
            </a:r>
            <a:r>
              <a:rPr lang="cs-CZ" sz="3200" dirty="0"/>
              <a:t>= </a:t>
            </a:r>
            <a:r>
              <a:rPr lang="cs-CZ" sz="3200" b="1" i="1" dirty="0">
                <a:solidFill>
                  <a:srgbClr val="F01928"/>
                </a:solidFill>
              </a:rPr>
              <a:t>„Co je vyučováno?“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realizace zamýšleného kurikula ve vzdělávací instituci →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= skutečně předané učivo učícím se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3. </a:t>
            </a:r>
            <a:r>
              <a:rPr lang="cs-CZ" sz="3200" b="1" dirty="0">
                <a:solidFill>
                  <a:srgbClr val="0000DC"/>
                </a:solidFill>
              </a:rPr>
              <a:t>dosažené</a:t>
            </a:r>
            <a:r>
              <a:rPr lang="cs-CZ" sz="3200" b="1" dirty="0"/>
              <a:t> kurikulum</a:t>
            </a:r>
            <a:r>
              <a:rPr lang="cs-CZ" sz="3200" dirty="0"/>
              <a:t> (</a:t>
            </a:r>
            <a:r>
              <a:rPr lang="cs-CZ" sz="3200" b="1" dirty="0"/>
              <a:t>osvojené</a:t>
            </a:r>
            <a:r>
              <a:rPr lang="cs-CZ" sz="3200" dirty="0"/>
              <a:t> </a:t>
            </a:r>
            <a:r>
              <a:rPr lang="cs-CZ" sz="3200" dirty="0" err="1"/>
              <a:t>edukanty</a:t>
            </a:r>
            <a:r>
              <a:rPr lang="cs-CZ" sz="3200" dirty="0"/>
              <a:t>) = </a:t>
            </a:r>
            <a:br>
              <a:rPr lang="cs-CZ" sz="3200" dirty="0"/>
            </a:br>
            <a:r>
              <a:rPr lang="cs-CZ" sz="3200" b="1" i="1" dirty="0">
                <a:solidFill>
                  <a:srgbClr val="F01928"/>
                </a:solidFill>
              </a:rPr>
              <a:t>„Jakou zkušenost si žáci odnesou?“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osvojené vědomosti a dovednosti, rozvoj schopností a zájmů, … v průběhu daného vzdělávání (Janík et al., 2010)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0971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5719EB-2ED6-483F-B1E2-F363013AC7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D808B32-9298-40D8-ADD4-B100F50EB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2593"/>
            <a:ext cx="10753200" cy="451576"/>
          </a:xfrm>
        </p:spPr>
        <p:txBody>
          <a:bodyPr/>
          <a:lstStyle/>
          <a:p>
            <a:r>
              <a:rPr lang="cs-CZ" dirty="0"/>
              <a:t>Skryté kurikulum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694CD4B-4E5B-4431-BA01-569016648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12874"/>
            <a:ext cx="11333132" cy="5215126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sz="3200" b="1" dirty="0"/>
              <a:t>vzdělávací proces</a:t>
            </a:r>
            <a:r>
              <a:rPr lang="cs-CZ" sz="3200" dirty="0"/>
              <a:t> = </a:t>
            </a:r>
            <a:r>
              <a:rPr lang="cs-CZ" sz="3200" b="1" dirty="0">
                <a:solidFill>
                  <a:srgbClr val="0000DC"/>
                </a:solidFill>
              </a:rPr>
              <a:t>formální</a:t>
            </a:r>
            <a:r>
              <a:rPr lang="cs-CZ" sz="3200" dirty="0"/>
              <a:t> i </a:t>
            </a:r>
            <a:r>
              <a:rPr lang="cs-CZ" sz="3200" b="1" dirty="0">
                <a:solidFill>
                  <a:srgbClr val="F01928"/>
                </a:solidFill>
              </a:rPr>
              <a:t>skryté</a:t>
            </a:r>
            <a:r>
              <a:rPr lang="cs-CZ" sz="3200" dirty="0"/>
              <a:t> </a:t>
            </a:r>
            <a:r>
              <a:rPr lang="cs-CZ" sz="3200" b="1" dirty="0"/>
              <a:t>aspekty</a:t>
            </a:r>
            <a:r>
              <a:rPr lang="cs-CZ" sz="3200" dirty="0"/>
              <a:t> → </a:t>
            </a:r>
            <a:br>
              <a:rPr lang="cs-CZ" sz="3200" dirty="0"/>
            </a:br>
            <a:r>
              <a:rPr lang="cs-CZ" sz="3200" b="1" dirty="0">
                <a:solidFill>
                  <a:srgbClr val="0000DC"/>
                </a:solidFill>
              </a:rPr>
              <a:t>formální</a:t>
            </a:r>
            <a:r>
              <a:rPr lang="cs-CZ" sz="3200" b="1" dirty="0"/>
              <a:t> vzdělávání + také </a:t>
            </a:r>
            <a:r>
              <a:rPr lang="cs-CZ" sz="3200" b="1" dirty="0">
                <a:solidFill>
                  <a:srgbClr val="F01928"/>
                </a:solidFill>
              </a:rPr>
              <a:t>informální</a:t>
            </a:r>
            <a:r>
              <a:rPr lang="cs-CZ" sz="3200" b="1" dirty="0"/>
              <a:t> učení </a:t>
            </a:r>
            <a:r>
              <a:rPr lang="cs-CZ" sz="3200" dirty="0"/>
              <a:t>→</a:t>
            </a:r>
            <a:endParaRPr lang="cs-CZ" sz="3200" b="1" dirty="0"/>
          </a:p>
          <a:p>
            <a:pPr>
              <a:spcBef>
                <a:spcPts val="1200"/>
              </a:spcBef>
            </a:pPr>
            <a:r>
              <a:rPr lang="cs-CZ" sz="3200" b="1" dirty="0"/>
              <a:t>otevřená hranice </a:t>
            </a:r>
            <a:r>
              <a:rPr lang="cs-CZ" sz="3200" dirty="0"/>
              <a:t>mezi formálním a skrytým kurikulem → </a:t>
            </a:r>
            <a:br>
              <a:rPr lang="cs-CZ" sz="3200" dirty="0"/>
            </a:br>
            <a:r>
              <a:rPr lang="cs-CZ" sz="3200" b="1" dirty="0">
                <a:solidFill>
                  <a:srgbClr val="0000DC"/>
                </a:solidFill>
              </a:rPr>
              <a:t>v edukační realitě se obojí překrývá </a:t>
            </a:r>
            <a:r>
              <a:rPr lang="cs-CZ" sz="3200" dirty="0"/>
              <a:t>(Lojdová, 2015)</a:t>
            </a:r>
          </a:p>
          <a:p>
            <a:pPr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skryté kurikulum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01928"/>
                </a:solidFill>
              </a:rPr>
              <a:t>vše</a:t>
            </a:r>
            <a:r>
              <a:rPr lang="cs-CZ" sz="3200" dirty="0"/>
              <a:t>, co se </a:t>
            </a:r>
            <a:r>
              <a:rPr lang="cs-CZ" sz="3200" dirty="0" err="1"/>
              <a:t>edukanti</a:t>
            </a:r>
            <a:r>
              <a:rPr lang="cs-CZ" sz="3200" dirty="0"/>
              <a:t> </a:t>
            </a:r>
            <a:r>
              <a:rPr lang="cs-CZ" sz="3200" b="1" dirty="0">
                <a:solidFill>
                  <a:srgbClr val="F01928"/>
                </a:solidFill>
              </a:rPr>
              <a:t>nezáměrně učí</a:t>
            </a:r>
          </a:p>
          <a:p>
            <a:pPr>
              <a:spcBef>
                <a:spcPts val="1200"/>
              </a:spcBef>
            </a:pPr>
            <a:r>
              <a:rPr lang="cs-CZ" sz="3200" b="1" dirty="0"/>
              <a:t>= </a:t>
            </a:r>
            <a:r>
              <a:rPr lang="cs-CZ" sz="3200" b="1" dirty="0">
                <a:solidFill>
                  <a:srgbClr val="F01928"/>
                </a:solidFill>
              </a:rPr>
              <a:t>vlivy reálného života </a:t>
            </a:r>
            <a:r>
              <a:rPr lang="cs-CZ" sz="3200" dirty="0"/>
              <a:t>vzdělávací instituce = např. klima, mezilidské vztahy (kladné i záporné), neoficiální pravidla, ceremoniály, rituály, … = hodnoty, názory, postoje </a:t>
            </a:r>
          </a:p>
          <a:p>
            <a:pPr>
              <a:spcBef>
                <a:spcPts val="1200"/>
              </a:spcBef>
            </a:pPr>
            <a:r>
              <a:rPr lang="cs-CZ" sz="3200" dirty="0"/>
              <a:t>= především </a:t>
            </a:r>
            <a:r>
              <a:rPr lang="cs-CZ" sz="3200" b="1" dirty="0">
                <a:solidFill>
                  <a:srgbClr val="F01928"/>
                </a:solidFill>
              </a:rPr>
              <a:t>působení prostředí </a:t>
            </a:r>
            <a:r>
              <a:rPr lang="cs-CZ" sz="3200" dirty="0"/>
              <a:t>(</a:t>
            </a:r>
            <a:r>
              <a:rPr lang="cs-CZ" sz="3200" b="1" dirty="0"/>
              <a:t>informální učení</a:t>
            </a:r>
            <a:r>
              <a:rPr lang="cs-CZ" sz="3200" dirty="0"/>
              <a:t>) </a:t>
            </a:r>
            <a:r>
              <a:rPr lang="cs-CZ" sz="3200" b="1" dirty="0">
                <a:solidFill>
                  <a:srgbClr val="F01928"/>
                </a:solidFill>
              </a:rPr>
              <a:t>vzdělávací instituce </a:t>
            </a:r>
            <a:r>
              <a:rPr lang="cs-CZ" sz="3200" dirty="0"/>
              <a:t>(Maňák, 2007)</a:t>
            </a:r>
          </a:p>
        </p:txBody>
      </p:sp>
    </p:spTree>
    <p:extLst>
      <p:ext uri="{BB962C8B-B14F-4D97-AF65-F5344CB8AC3E}">
        <p14:creationId xmlns:p14="http://schemas.microsoft.com/office/powerpoint/2010/main" val="2461200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7B29C1-2EAA-4C8A-90D8-152A680885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B236E7A-4F4D-4987-8CF1-56C7E2D57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494212"/>
            <a:ext cx="10753200" cy="451576"/>
          </a:xfrm>
        </p:spPr>
        <p:txBody>
          <a:bodyPr/>
          <a:lstStyle/>
          <a:p>
            <a:r>
              <a:rPr lang="cs-CZ" dirty="0"/>
              <a:t>Dimenze kurikula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2E07065-DA54-408B-8E05-D9C901240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125415"/>
            <a:ext cx="11670148" cy="501258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Kurikulum</a:t>
            </a:r>
            <a:r>
              <a:rPr lang="cs-CZ" sz="3200" dirty="0"/>
              <a:t> = souhrn jevů, které se vážou k </a:t>
            </a:r>
            <a:r>
              <a:rPr lang="cs-CZ" sz="3200" b="1" dirty="0">
                <a:solidFill>
                  <a:srgbClr val="0000DC"/>
                </a:solidFill>
              </a:rPr>
              <a:t>obsahu vzdělávání </a:t>
            </a:r>
            <a:r>
              <a:rPr lang="cs-CZ" sz="3200" dirty="0"/>
              <a:t>(</a:t>
            </a:r>
            <a:r>
              <a:rPr lang="cs-CZ" sz="3200" dirty="0" err="1"/>
              <a:t>PEN</a:t>
            </a:r>
            <a:r>
              <a:rPr lang="cs-CZ" sz="3200" dirty="0"/>
              <a:t>, 2009) → složitá struktura → různé </a:t>
            </a:r>
            <a:r>
              <a:rPr lang="cs-CZ" sz="3200" b="1" dirty="0">
                <a:solidFill>
                  <a:srgbClr val="F01928"/>
                </a:solidFill>
              </a:rPr>
              <a:t>dimenze kurikula: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ideová </a:t>
            </a:r>
            <a:r>
              <a:rPr lang="cs-CZ" sz="3200" dirty="0"/>
              <a:t>=  „</a:t>
            </a:r>
            <a:r>
              <a:rPr lang="cs-CZ" sz="3200" b="1" dirty="0">
                <a:solidFill>
                  <a:srgbClr val="F01928"/>
                </a:solidFill>
              </a:rPr>
              <a:t>filozofie</a:t>
            </a:r>
            <a:r>
              <a:rPr lang="cs-CZ" sz="3200" dirty="0"/>
              <a:t>“ daného vzdělávání, jeho zaměření, cíle, hodnoty (humanismus, rozvoj potenciálu, … , fair play, …)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obsahová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hlavní dimenze, orientace na </a:t>
            </a:r>
            <a:r>
              <a:rPr lang="cs-CZ" sz="3200" b="1" dirty="0"/>
              <a:t>kompetence </a:t>
            </a:r>
            <a:r>
              <a:rPr lang="cs-CZ" sz="3200" dirty="0"/>
              <a:t>(trenérské vzdělávání </a:t>
            </a:r>
            <a:r>
              <a:rPr lang="cs-CZ" sz="3200" b="1" dirty="0">
                <a:solidFill>
                  <a:srgbClr val="F01928"/>
                </a:solidFill>
              </a:rPr>
              <a:t>= transformace vědění </a:t>
            </a:r>
            <a:r>
              <a:rPr lang="cs-CZ" sz="3200" dirty="0"/>
              <a:t>věd o sportu)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organizační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podmínky + okolnosti (vzdělávací systém – typy škol, … viz organizace trenérského vzdělávání, …)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metodická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didaktické formy + metody + prostředky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613977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392</TotalTime>
  <Words>1896</Words>
  <Application>Microsoft Office PowerPoint</Application>
  <PresentationFormat>Širokoúhlá obrazovka</PresentationFormat>
  <Paragraphs>217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Tahoma</vt:lpstr>
      <vt:lpstr>Times New Roman</vt:lpstr>
      <vt:lpstr>Wingdings</vt:lpstr>
      <vt:lpstr>Prezentace_MU_CZ</vt:lpstr>
      <vt:lpstr>Kurikulum </vt:lpstr>
      <vt:lpstr>„Návrat“ termínu kurikulum</vt:lpstr>
      <vt:lpstr>„Návrat“ termínu kurikulum</vt:lpstr>
      <vt:lpstr>Kurikulum – vymezení </vt:lpstr>
      <vt:lpstr>Kurikulum – vymezení </vt:lpstr>
      <vt:lpstr>Formální a neformální kurikulum </vt:lpstr>
      <vt:lpstr>3 roviny kurikula  </vt:lpstr>
      <vt:lpstr>Skryté kurikulum </vt:lpstr>
      <vt:lpstr>Dimenze kurikula </vt:lpstr>
      <vt:lpstr>Kurikulární dokumenty (konstrukty) </vt:lpstr>
      <vt:lpstr>Národní program rozvoje vzdělávání v ČR </vt:lpstr>
      <vt:lpstr>Bílá kniha</vt:lpstr>
      <vt:lpstr>Strategie vzdělávací politiky ČR do roku 2030+</vt:lpstr>
      <vt:lpstr>Školský zákon</vt:lpstr>
      <vt:lpstr>Školský zákon</vt:lpstr>
      <vt:lpstr>Školský zákon – oblasti vzdělávání</vt:lpstr>
      <vt:lpstr>Školský zákon – oblasti vzdělávání</vt:lpstr>
      <vt:lpstr>Rámcové vzdělávací programy</vt:lpstr>
      <vt:lpstr>Filozofie RVP pro základní vzdělávání</vt:lpstr>
      <vt:lpstr>Kurikulum ve sportovní edukaci </vt:lpstr>
      <vt:lpstr>Školní vzdělávací program (ŠVP) </vt:lpstr>
      <vt:lpstr>Školní vzdělávací program (ŠVP)</vt:lpstr>
      <vt:lpstr>Učební plán – gymnázium se sportovní přípravou </vt:lpstr>
      <vt:lpstr>Učební plán – gymnázium se sportovní přípravou </vt:lpstr>
      <vt:lpstr>Učební osnovy – gymnázium se sportovní přípravou </vt:lpstr>
      <vt:lpstr>Učební osnovy – gymnázium se sportovní přípravou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44</cp:revision>
  <cp:lastPrinted>2020-11-24T14:24:01Z</cp:lastPrinted>
  <dcterms:created xsi:type="dcterms:W3CDTF">2020-10-05T06:18:46Z</dcterms:created>
  <dcterms:modified xsi:type="dcterms:W3CDTF">2020-11-25T06:33:24Z</dcterms:modified>
</cp:coreProperties>
</file>