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57" r:id="rId4"/>
    <p:sldId id="258" r:id="rId5"/>
    <p:sldId id="259" r:id="rId6"/>
    <p:sldId id="306" r:id="rId7"/>
    <p:sldId id="296" r:id="rId8"/>
    <p:sldId id="297" r:id="rId9"/>
    <p:sldId id="282" r:id="rId10"/>
    <p:sldId id="294" r:id="rId11"/>
    <p:sldId id="289" r:id="rId12"/>
    <p:sldId id="298" r:id="rId13"/>
    <p:sldId id="261" r:id="rId14"/>
    <p:sldId id="295" r:id="rId15"/>
    <p:sldId id="299" r:id="rId16"/>
    <p:sldId id="300" r:id="rId17"/>
    <p:sldId id="262" r:id="rId18"/>
    <p:sldId id="263" r:id="rId19"/>
    <p:sldId id="301" r:id="rId20"/>
    <p:sldId id="302" r:id="rId21"/>
    <p:sldId id="303" r:id="rId22"/>
    <p:sldId id="265" r:id="rId23"/>
    <p:sldId id="266" r:id="rId24"/>
    <p:sldId id="268" r:id="rId25"/>
    <p:sldId id="274" r:id="rId26"/>
    <p:sldId id="278" r:id="rId27"/>
    <p:sldId id="304" r:id="rId28"/>
    <p:sldId id="305" r:id="rId29"/>
    <p:sldId id="275" r:id="rId30"/>
    <p:sldId id="276" r:id="rId31"/>
    <p:sldId id="277" r:id="rId32"/>
    <p:sldId id="285" r:id="rId33"/>
    <p:sldId id="290" r:id="rId34"/>
    <p:sldId id="287" r:id="rId35"/>
    <p:sldId id="279" r:id="rId36"/>
    <p:sldId id="280" r:id="rId37"/>
    <p:sldId id="288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9AD45-41A8-4E13-A310-DCDAFB1F3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72E711C-AFE9-414B-8E08-B0E134A0E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BC67C7-B78A-4370-B181-1CD763E0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48D7D1-1021-4BAD-AD51-A0CAB196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EA69BF-9B7A-47B7-9813-8AA3AE88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77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8F05A7-98BF-437E-A01A-141620602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B24417-A7F5-4646-A3DB-178F248D9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F6A009-219A-43F2-8C13-38F9E6B1F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A28A03-E736-4F22-B98D-C811A3DD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1EF026-B4CA-4166-A399-704499F5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34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5C962BD-5BF7-4D99-8A78-AF97CADCF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40DC9-22DF-49BF-872F-13485D29E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77E67B-26BF-4DAD-8A92-7F4AC7F5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341855-B463-447C-8C7C-EE31F07B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7BFA5D-F2C0-4CEB-B4CB-CDCAA116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91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039CD-C43E-4E34-9834-578C09E24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954DBC-3A4C-4611-914B-FC5C605ED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8826BB-62F0-4785-B45A-8EFA230D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151BEC-2263-45C5-85F8-6E9FAD79F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9FACEF-47E8-4BCA-ACE6-B7EF75E4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0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6FBB0-4414-4F88-A14F-C286FE954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4F0045-D447-4A44-83A3-F9C24A23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A85D3B-624A-41A3-878A-DD155D2F9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E28B55-0B62-4889-8D2E-DC69C367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B14322-AEF7-4AE4-96B3-3EDCC6D0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53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186B7-DEBB-406C-A284-742DF294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A032FD-EF98-4410-AB11-A10B1947F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F3C5DB-F6CA-49FB-BC61-1E6B1D39F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2DD240-5945-4280-B7AB-5CA5D7F5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2ACCCD-7861-4053-B282-2362AE47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D9569F0-3974-4210-BC7D-6FB15B4C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26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61D1B-7547-4E7D-8270-0FA3260D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3F6EF8-DA85-4F33-95C3-0B3BC4B67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9ABA66C-D02F-4B7E-98A5-26995526C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791EE1-7977-4E06-8A69-6EBBDB2D8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005D66E-FE2B-45D0-9454-5DCDDB3A17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DE18D73-20BA-49AD-884B-A84B4BBED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81E4A76-05D5-43AC-9270-0E5C7931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BEC73E8-3E11-479A-B7DD-525EF0A2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38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B1B1BB-8E10-4809-8247-0E2B5BF2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DDBAA44-8467-48F6-A835-D9B79D2B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265DBE-BAC4-4408-8392-11AED22A4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103C84-6BD3-43FA-B8E9-6AB32DC7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03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3F93922-0A2A-404A-AA6A-F032ADF0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AEF693-7C89-4FD7-9ABC-647C06FC3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C230BD-83EC-42E7-9EA2-30DE7BF0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15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5DD21-1060-48D1-8A3A-9DC6A9D2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10B471-4AE9-4B2B-BA8A-322888FD9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208A603-A282-41BD-8DE3-604203E0F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13EDA6-BA03-4F51-81D7-6A92654B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F6F84C-BF80-45B4-AF89-BDB3A61F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2F58AA-DD2A-4DB5-AB34-E9CB899F4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206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343604-B42D-4ECD-97DB-783980CBF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DF2A80A-95C2-4893-A6F6-57D31F3A9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19F13C-6E95-4336-AFCD-F9E65DB11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DF4CDB-77F0-466A-B4FD-5599A3A8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4D35A9-07EA-496F-8C64-61891512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7FCFDC-1BE0-4E66-BFC8-7C10D53D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90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904E70-9395-4866-8C56-BABBE2EB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4AD6C2-F18E-4468-A07A-C98C71069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00E9BD-B892-45E5-89AA-978E6BE3A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62A6D-973E-4914-9787-04DC67EC1DDD}" type="datetimeFigureOut">
              <a:rPr lang="cs-CZ" smtClean="0"/>
              <a:t>2. 11. 2020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AA72F9-51E5-49F8-B4F6-CE71FFC61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8D77FD-A980-4FAD-8F3B-0A90ABAD6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45DAA-2A10-4F37-8B20-873292E033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66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66EED-96DA-4361-8F1A-FCF95F6460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Angiologie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821D3A-A2A5-4601-A02C-CB2449EF5D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Iva Tomášková</a:t>
            </a:r>
          </a:p>
        </p:txBody>
      </p:sp>
    </p:spTree>
    <p:extLst>
      <p:ext uri="{BB962C8B-B14F-4D97-AF65-F5344CB8AC3E}">
        <p14:creationId xmlns:p14="http://schemas.microsoft.com/office/powerpoint/2010/main" val="43868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115412-4D27-4499-89C9-B53A68043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cs-CZ" sz="4400">
                <a:solidFill>
                  <a:srgbClr val="FFFFFF"/>
                </a:solidFill>
              </a:rPr>
              <a:t>Dopplerův jev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B99617-0762-4580-B2BE-58C04886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640082"/>
            <a:ext cx="6848715" cy="2484884"/>
          </a:xfrm>
        </p:spPr>
        <p:txBody>
          <a:bodyPr anchor="ctr">
            <a:normAutofit/>
          </a:bodyPr>
          <a:lstStyle/>
          <a:p>
            <a:r>
              <a:rPr lang="cs-CZ" sz="2000"/>
              <a:t>jestliže se ultrazvukové vlnění odráží od objektu (erytrocyty v krvi) jeho frekvence se změní.</a:t>
            </a:r>
          </a:p>
          <a:p>
            <a:endParaRPr lang="cs-CZ" sz="2000"/>
          </a:p>
          <a:p>
            <a:endParaRPr lang="cs-CZ" sz="2000"/>
          </a:p>
        </p:txBody>
      </p:sp>
      <p:pic>
        <p:nvPicPr>
          <p:cNvPr id="5" name="Obrázek 4" descr="Obsah obrázku objekt, interiér&#10;&#10;Popis vygenerován s vysokou mírou spolehlivosti">
            <a:extLst>
              <a:ext uri="{FF2B5EF4-FFF2-40B4-BE49-F238E27FC236}">
                <a16:creationId xmlns:a16="http://schemas.microsoft.com/office/drawing/2014/main" id="{2D818C9E-683F-4A24-B126-9C1AA13CB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52" y="3446698"/>
            <a:ext cx="6032325" cy="24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1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6CCB19F-23EF-41CD-B952-A4165BD38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9" b="66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6F0D3-139E-4F7B-B73B-0544165E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Triplexní sonografické vyšetření</a:t>
            </a:r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47F344D-BCC8-4CC9-9D14-80CB1D463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01" y="1825625"/>
            <a:ext cx="5801198" cy="4351338"/>
          </a:xfrm>
        </p:spPr>
      </p:pic>
    </p:spTree>
    <p:extLst>
      <p:ext uri="{BB962C8B-B14F-4D97-AF65-F5344CB8AC3E}">
        <p14:creationId xmlns:p14="http://schemas.microsoft.com/office/powerpoint/2010/main" val="113987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24D239-3851-4137-9CA1-C7B94BAB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accent1"/>
                </a:solidFill>
              </a:rPr>
              <a:t>Nejčastější případy diagnostiky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9EFA37-64FD-4788-9435-CB846D636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/>
              <a:t>Otok dolní či horní končetiny k vyloučení trombózy</a:t>
            </a:r>
          </a:p>
          <a:p>
            <a:r>
              <a:rPr lang="cs-CZ" sz="2400"/>
              <a:t>Stavy po úrazech, imobilizace</a:t>
            </a:r>
          </a:p>
          <a:p>
            <a:r>
              <a:rPr lang="cs-CZ" sz="2400"/>
              <a:t>Bolesti dolních, horních končetin</a:t>
            </a:r>
          </a:p>
          <a:p>
            <a:r>
              <a:rPr lang="cs-CZ" sz="2400"/>
              <a:t>Vertigo (vyšetření karotid)</a:t>
            </a:r>
          </a:p>
          <a:p>
            <a:r>
              <a:rPr lang="cs-CZ" sz="2400"/>
              <a:t>Ztráta sluchu ( vyšetření karotid)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197528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7C27A-46A5-4B8E-8B3F-503E8EB2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accent1"/>
                </a:solidFill>
              </a:rPr>
              <a:t>Poslouchejme pacienta</a:t>
            </a: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8FD2D4B4-C3FD-4353-B1F0-A5B39F275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/>
              <a:t>Na co zaměřit sonografické vyšetření nám řekne nejlépe pacient</a:t>
            </a:r>
          </a:p>
          <a:p>
            <a:r>
              <a:rPr lang="cs-CZ" sz="2400"/>
              <a:t>Otok?</a:t>
            </a:r>
          </a:p>
          <a:p>
            <a:r>
              <a:rPr lang="cs-CZ" sz="2400"/>
              <a:t>Bolest dolní končetiny v klidu? Při námaze?</a:t>
            </a:r>
          </a:p>
          <a:p>
            <a:r>
              <a:rPr lang="cs-CZ" sz="2400"/>
              <a:t>Charakter bolesti?</a:t>
            </a:r>
          </a:p>
          <a:p>
            <a:r>
              <a:rPr lang="cs-CZ" sz="2400"/>
              <a:t>Vertigo?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50891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8CEA1-A6DC-446D-BA46-9ABB26840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Trombóza dolní končetiny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88C6120-A124-4584-9840-FEA102558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7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3389A-BEC0-4193-9481-1EFE864F9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Příčný řez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3209768B-E167-40CD-8907-558BCA480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34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58F07-4584-4C9F-84AB-1C52A823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Volně průchodná </a:t>
            </a:r>
            <a:r>
              <a:rPr lang="cs-CZ" dirty="0" err="1"/>
              <a:t>vena</a:t>
            </a:r>
            <a:r>
              <a:rPr lang="cs-CZ" dirty="0"/>
              <a:t> </a:t>
            </a:r>
            <a:r>
              <a:rPr lang="cs-CZ" dirty="0" err="1"/>
              <a:t>femoralis</a:t>
            </a:r>
            <a:r>
              <a:rPr lang="cs-CZ" dirty="0"/>
              <a:t> </a:t>
            </a:r>
            <a:r>
              <a:rPr lang="cs-CZ" dirty="0" err="1"/>
              <a:t>superficialis</a:t>
            </a:r>
            <a:endParaRPr lang="cs-CZ" dirty="0"/>
          </a:p>
        </p:txBody>
      </p:sp>
      <p:pic>
        <p:nvPicPr>
          <p:cNvPr id="4" name="VID_20181009_130801">
            <a:hlinkClick r:id="" action="ppaction://media"/>
            <a:extLst>
              <a:ext uri="{FF2B5EF4-FFF2-40B4-BE49-F238E27FC236}">
                <a16:creationId xmlns:a16="http://schemas.microsoft.com/office/drawing/2014/main" id="{203D41C8-6A0C-492B-9FF7-1DFFFCD757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108958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3880D9-B433-433F-83FC-47CAC3DF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Lymfedém- rozšíření epifasciálního prostoru, lakuny volné tekutiny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782FD95-8DB4-43B8-BEBA-1EE81C7A7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0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0180E1-58DC-4D6E-8326-C9826C16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interiér, zelená, vsedě, stůl&#10;&#10;Popis byl vytvořen automaticky">
            <a:extLst>
              <a:ext uri="{FF2B5EF4-FFF2-40B4-BE49-F238E27FC236}">
                <a16:creationId xmlns:a16="http://schemas.microsoft.com/office/drawing/2014/main" id="{E671E9B9-42CF-4B03-A02D-19C73EF89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1825625"/>
            <a:ext cx="7104888" cy="4667250"/>
          </a:xfrm>
        </p:spPr>
      </p:pic>
    </p:spTree>
    <p:extLst>
      <p:ext uri="{BB962C8B-B14F-4D97-AF65-F5344CB8AC3E}">
        <p14:creationId xmlns:p14="http://schemas.microsoft.com/office/powerpoint/2010/main" val="411997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CD892E-5E20-44B3-B860-83AB07E4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Stentgraft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AE8E7A-B7A1-4EFB-B160-954CAAFD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Jedná se o speciální kombinaci stentu a cévní protézy, které se využívá například u tepenných aneurysmat, u disekce aorty</a:t>
            </a:r>
            <a:r>
              <a:rPr lang="cs-CZ" b="1" dirty="0"/>
              <a:t> </a:t>
            </a:r>
            <a:r>
              <a:rPr lang="cs-CZ" dirty="0"/>
              <a:t>a u tepenné</a:t>
            </a:r>
            <a:r>
              <a:rPr lang="cs-CZ" b="1" dirty="0"/>
              <a:t> </a:t>
            </a:r>
            <a:r>
              <a:rPr lang="cs-CZ" dirty="0"/>
              <a:t>ruptury. </a:t>
            </a:r>
            <a:r>
              <a:rPr lang="cs-CZ" dirty="0" err="1"/>
              <a:t>Stengraft</a:t>
            </a:r>
            <a:r>
              <a:rPr lang="cs-CZ" dirty="0"/>
              <a:t> je do místa použití zaveden </a:t>
            </a:r>
            <a:r>
              <a:rPr lang="cs-CZ" dirty="0" err="1"/>
              <a:t>endovaskulárně</a:t>
            </a:r>
            <a:r>
              <a:rPr lang="cs-CZ" dirty="0"/>
              <a:t> vnitřkem cévy (tj. není třeba chirurgický zákrok), překryje oblast aneurysmatu (nebo překryje krvácející otvor cévní ruptury) a vytvoří v podstatě nové lumen. </a:t>
            </a:r>
          </a:p>
        </p:txBody>
      </p:sp>
    </p:spTree>
    <p:extLst>
      <p:ext uri="{BB962C8B-B14F-4D97-AF65-F5344CB8AC3E}">
        <p14:creationId xmlns:p14="http://schemas.microsoft.com/office/powerpoint/2010/main" val="2880102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A92168-51BF-42B8-82F8-30EC356FC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interiér, muž, stůl&#10;&#10;Popis byl vytvořen automaticky">
            <a:extLst>
              <a:ext uri="{FF2B5EF4-FFF2-40B4-BE49-F238E27FC236}">
                <a16:creationId xmlns:a16="http://schemas.microsoft.com/office/drawing/2014/main" id="{057F3552-6933-49D7-9771-91ADDA95D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1990216"/>
            <a:ext cx="7150608" cy="4639183"/>
          </a:xfrm>
        </p:spPr>
      </p:pic>
    </p:spTree>
    <p:extLst>
      <p:ext uri="{BB962C8B-B14F-4D97-AF65-F5344CB8AC3E}">
        <p14:creationId xmlns:p14="http://schemas.microsoft.com/office/powerpoint/2010/main" val="1854774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35734-8BEB-4A94-B050-EBD36BEDA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lipedém</a:t>
            </a:r>
            <a:endParaRPr lang="cs-CZ" dirty="0"/>
          </a:p>
        </p:txBody>
      </p:sp>
      <p:pic>
        <p:nvPicPr>
          <p:cNvPr id="5" name="Zástupný obsah 4" descr="Obsah obrázku monitor, televizor, obrazovka, voda&#10;&#10;Popis byl vytvořen automaticky">
            <a:extLst>
              <a:ext uri="{FF2B5EF4-FFF2-40B4-BE49-F238E27FC236}">
                <a16:creationId xmlns:a16="http://schemas.microsoft.com/office/drawing/2014/main" id="{FC2127CF-14AE-4E34-ACD8-DC53C20B7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1825625"/>
            <a:ext cx="7030932" cy="4667250"/>
          </a:xfrm>
        </p:spPr>
      </p:pic>
    </p:spTree>
    <p:extLst>
      <p:ext uri="{BB962C8B-B14F-4D97-AF65-F5344CB8AC3E}">
        <p14:creationId xmlns:p14="http://schemas.microsoft.com/office/powerpoint/2010/main" val="1333780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724F5-AEB3-485E-9F21-69C4491A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accent1"/>
                </a:solidFill>
              </a:rPr>
              <a:t>Diferenciální diagnostika otoku končetiny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70C32B-8A42-471F-8C2D-740C28967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/>
              <a:t>Sono žil – průchodnost</a:t>
            </a:r>
          </a:p>
          <a:p>
            <a:r>
              <a:rPr lang="cs-CZ" sz="2400"/>
              <a:t>D- dimery</a:t>
            </a:r>
          </a:p>
          <a:p>
            <a:r>
              <a:rPr lang="cs-CZ" sz="2400"/>
              <a:t>Pozitivita D- dimerů není jednoznačně důkaz trombózy     pooperační stavy, starší nemocní, onkologičtí pac.</a:t>
            </a:r>
          </a:p>
          <a:p>
            <a:r>
              <a:rPr lang="cs-CZ" sz="2400"/>
              <a:t>Otok končetiny není vždy trombóza žil, ale je nutné ji vyloučit</a:t>
            </a:r>
          </a:p>
        </p:txBody>
      </p:sp>
    </p:spTree>
    <p:extLst>
      <p:ext uri="{BB962C8B-B14F-4D97-AF65-F5344CB8AC3E}">
        <p14:creationId xmlns:p14="http://schemas.microsoft.com/office/powerpoint/2010/main" val="1511116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D2623-20B4-40F6-A44A-FB0FC306C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accent1"/>
                </a:solidFill>
              </a:rPr>
              <a:t>Tepenné onemocnění končetin - příklady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1CE798-F660-4423-9211-A6129F6B1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/>
              <a:t>ICHDK – na podkladě aterosklerózy nepředpokládáme u mladých sportovců</a:t>
            </a:r>
          </a:p>
          <a:p>
            <a:r>
              <a:rPr lang="cs-CZ" sz="2400"/>
              <a:t>Embolie do tepenného řečiště, spolehlivě detekujeme sonem</a:t>
            </a:r>
          </a:p>
          <a:p>
            <a:r>
              <a:rPr lang="cs-CZ" sz="2400"/>
              <a:t>Entrapment syndrom</a:t>
            </a:r>
          </a:p>
          <a:p>
            <a:r>
              <a:rPr lang="cs-CZ" sz="2400"/>
              <a:t>Endofibróza iliické tepny u vrcholových cyklistů</a:t>
            </a:r>
          </a:p>
          <a:p>
            <a:pPr marL="0" indent="0">
              <a:buNone/>
            </a:pP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419457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70982-61D8-4F82-85AE-2E01FF2C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Sono tepen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4B5C27B-1D9F-47D5-B64C-CF4BB7BB3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71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C8ED8-7741-49B6-BF27-FAFCC4F30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Tužkový doppler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80012CD-F32C-45FE-8F91-248B2808E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46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C3406-581A-45A2-90E9-94D2FBFB7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 dirty="0">
                <a:solidFill>
                  <a:schemeClr val="accent1"/>
                </a:solidFill>
              </a:rPr>
              <a:t>ABI – </a:t>
            </a:r>
            <a:r>
              <a:rPr lang="cs-CZ" sz="4400" dirty="0" err="1">
                <a:solidFill>
                  <a:schemeClr val="accent1"/>
                </a:solidFill>
              </a:rPr>
              <a:t>ancle</a:t>
            </a:r>
            <a:r>
              <a:rPr lang="cs-CZ" sz="4400" dirty="0">
                <a:solidFill>
                  <a:schemeClr val="accent1"/>
                </a:solidFill>
              </a:rPr>
              <a:t>- </a:t>
            </a:r>
            <a:r>
              <a:rPr lang="cs-CZ" sz="4400" dirty="0" err="1">
                <a:solidFill>
                  <a:schemeClr val="accent1"/>
                </a:solidFill>
              </a:rPr>
              <a:t>brachial</a:t>
            </a:r>
            <a:r>
              <a:rPr lang="cs-CZ" sz="4400" dirty="0">
                <a:solidFill>
                  <a:schemeClr val="accent1"/>
                </a:solidFill>
              </a:rPr>
              <a:t>  index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B3B5A3-153B-406B-AF47-EE70639AF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Patologické </a:t>
            </a:r>
          </a:p>
          <a:p>
            <a:r>
              <a:rPr lang="cs-CZ" sz="2400" dirty="0"/>
              <a:t>jsou hodnoty ABI menší než 0,9 (vypočítáváme </a:t>
            </a:r>
          </a:p>
          <a:p>
            <a:pPr marL="0" indent="0">
              <a:buNone/>
            </a:pPr>
            <a:r>
              <a:rPr lang="cs-CZ" sz="2400" dirty="0"/>
              <a:t>je pomocí zlomku, kdy v čitateli je systolický tlak na periferní tepně a </a:t>
            </a:r>
          </a:p>
          <a:p>
            <a:pPr marL="0" indent="0">
              <a:buNone/>
            </a:pPr>
            <a:r>
              <a:rPr lang="cs-CZ" sz="2400" dirty="0"/>
              <a:t>ve jmenovateli systolický tlak na brachiální tepně. </a:t>
            </a:r>
          </a:p>
          <a:p>
            <a:pPr marL="0" indent="0">
              <a:buNone/>
            </a:pPr>
            <a:r>
              <a:rPr lang="cs-CZ" sz="2400" dirty="0"/>
              <a:t>Tedy pokud je tlak na tepně DK nižší než systolický na paži signalizuje to problém v tepenném řečišti</a:t>
            </a:r>
          </a:p>
          <a:p>
            <a:pPr marL="0" indent="0">
              <a:buNone/>
            </a:pPr>
            <a:r>
              <a:rPr lang="cs-CZ" sz="2400" dirty="0"/>
              <a:t>Vysoký tlak a periferii značí vyšší cévní rezistenci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54713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AB4C42-0C1E-4981-8ECE-CB1920DC2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VID_20181023_140228">
            <a:hlinkClick r:id="" action="ppaction://media"/>
            <a:extLst>
              <a:ext uri="{FF2B5EF4-FFF2-40B4-BE49-F238E27FC236}">
                <a16:creationId xmlns:a16="http://schemas.microsoft.com/office/drawing/2014/main" id="{D8F1DCB7-7695-4010-ACE0-E24B61ECBB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91035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6DC11-586F-491E-B01D-061EA8ED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oda, muž, vlna, vsedě&#10;&#10;Popis byl vytvořen automaticky">
            <a:extLst>
              <a:ext uri="{FF2B5EF4-FFF2-40B4-BE49-F238E27FC236}">
                <a16:creationId xmlns:a16="http://schemas.microsoft.com/office/drawing/2014/main" id="{78A0116C-C636-42C2-BFED-D709262BC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17032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66E4D-77BC-4C23-BFF6-3C777684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accent1"/>
                </a:solidFill>
              </a:rPr>
              <a:t>Entrapment syndrom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F6622-8ED9-49EB-B5FD-F1FB0A1EB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/>
              <a:t>Vzácnou příčinou ischemie dolních končetin</a:t>
            </a:r>
          </a:p>
          <a:p>
            <a:r>
              <a:rPr lang="cs-CZ" sz="2400"/>
              <a:t> Je způsoben abnormálním vztahem podkolenní tepny a okolních svalově-šlachových struktur (anatomický entrapment)</a:t>
            </a:r>
          </a:p>
          <a:p>
            <a:r>
              <a:rPr lang="cs-CZ" sz="2400"/>
              <a:t> Funkční entrapment je charakterizován normálními anatomickými poměry podkolenní jamky. Jeho přesná incidence není známa, zpravidla postihuje mladé jedince, častěji muže, a klinicky se obvykle manifestuje lýtkovými klaudikacemi, křečemi, chladem končetiny, paresteziemi. </a:t>
            </a:r>
          </a:p>
        </p:txBody>
      </p:sp>
    </p:spTree>
    <p:extLst>
      <p:ext uri="{BB962C8B-B14F-4D97-AF65-F5344CB8AC3E}">
        <p14:creationId xmlns:p14="http://schemas.microsoft.com/office/powerpoint/2010/main" val="3503804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8DEC5-A1F6-44DD-9122-13688369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Zavedení stentů do aneurysmatu</a:t>
            </a:r>
          </a:p>
        </p:txBody>
      </p:sp>
      <p:pic>
        <p:nvPicPr>
          <p:cNvPr id="5" name="Zástupný obsah 4" descr="Obsah obrázku vsedě&#10;&#10;Popis byl vytvořen automaticky">
            <a:extLst>
              <a:ext uri="{FF2B5EF4-FFF2-40B4-BE49-F238E27FC236}">
                <a16:creationId xmlns:a16="http://schemas.microsoft.com/office/drawing/2014/main" id="{5C3588D7-E49D-4A39-AAFA-6ACD1FEA3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2009774"/>
            <a:ext cx="5848350" cy="4333875"/>
          </a:xfrm>
        </p:spPr>
      </p:pic>
    </p:spTree>
    <p:extLst>
      <p:ext uri="{BB962C8B-B14F-4D97-AF65-F5344CB8AC3E}">
        <p14:creationId xmlns:p14="http://schemas.microsoft.com/office/powerpoint/2010/main" val="185101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16106FA-D983-492A-828F-2FB0E6D71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29" y="1176793"/>
            <a:ext cx="4354849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64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3CCF7-CCB7-41D6-B392-84B125CA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latin typeface="+mj-lt"/>
                <a:ea typeface="+mj-ea"/>
                <a:cs typeface="+mj-cs"/>
              </a:rPr>
              <a:t>Endofibróza iliické tepny u vrcholových cyklistů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5F242A3-B2CD-495B-8874-042E9BD73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5ECB2F23-DC28-49CE-8C83-3B8D13DD1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5" y="2552700"/>
            <a:ext cx="4953000" cy="32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25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E717E6-FC36-44FC-9147-ADF46AE3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accent1"/>
                </a:solidFill>
              </a:rPr>
              <a:t>příznaky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513779-DEE8-4BA0-9C77-6724E3EE4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/>
              <a:t>Hlavním příznakem je jednostranná klaudikace DK vyvolaná maximálním úsilím u mladého sportovce  </a:t>
            </a:r>
          </a:p>
          <a:p>
            <a:r>
              <a:rPr lang="cs-CZ" sz="2400"/>
              <a:t>Fyzikální vyšetření je často v klidu bezvýznamné</a:t>
            </a:r>
          </a:p>
          <a:p>
            <a:r>
              <a:rPr lang="cs-CZ" sz="2400"/>
              <a:t>Doppler je často normální – musíme myslet na tuto dg</a:t>
            </a:r>
          </a:p>
          <a:p>
            <a:r>
              <a:rPr lang="cs-CZ" sz="2400"/>
              <a:t>Angio CT, MR</a:t>
            </a:r>
            <a:br>
              <a:rPr lang="cs-CZ" sz="2400"/>
            </a:br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905360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30CC60-F5E9-4B21-9A3E-D30BAF24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accent1"/>
                </a:solidFill>
              </a:rPr>
              <a:t>Cévní nález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AE107C-042F-4A60-9307-FA879813F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/>
              <a:t>Typickým nálezem je hladká nebo nepravidelná excentrická stenóza, která začíná od iliakální bifurkace distálně na AIE.</a:t>
            </a:r>
            <a:br>
              <a:rPr lang="cs-CZ" sz="2400"/>
            </a:br>
            <a:br>
              <a:rPr lang="cs-CZ" sz="2400"/>
            </a:br>
            <a:br>
              <a:rPr lang="cs-CZ" sz="2400"/>
            </a:br>
            <a:r>
              <a:rPr lang="cs-CZ" sz="2400"/>
              <a:t>Konzervativní léčba často nezbavuje pacienta symptomy a touha pacienta pokračovat v intenzivním sportu často vede k invazivním postupům </a:t>
            </a:r>
          </a:p>
        </p:txBody>
      </p:sp>
    </p:spTree>
    <p:extLst>
      <p:ext uri="{BB962C8B-B14F-4D97-AF65-F5344CB8AC3E}">
        <p14:creationId xmlns:p14="http://schemas.microsoft.com/office/powerpoint/2010/main" val="3563090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0A9827-2603-4969-A60A-92843B1B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CT angio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5297E-9442-4B10-A9B0-9115583E3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47" name="Zástupný symbol pro obsah 4">
            <a:extLst>
              <a:ext uri="{FF2B5EF4-FFF2-40B4-BE49-F238E27FC236}">
                <a16:creationId xmlns:a16="http://schemas.microsoft.com/office/drawing/2014/main" id="{8C1E33F8-B533-4ACA-89DF-E44A9C462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27551" b="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17751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47E52-78B1-4EEE-8288-353C7349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accent1"/>
                </a:solidFill>
              </a:rPr>
              <a:t>Klaudikace i otok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D2A439-7351-417E-B117-DE6876673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/>
              <a:t>Sonem lze prokázat útlak</a:t>
            </a:r>
          </a:p>
          <a:p>
            <a:r>
              <a:rPr lang="cs-CZ" sz="2400"/>
              <a:t>Hematomem</a:t>
            </a:r>
          </a:p>
          <a:p>
            <a:r>
              <a:rPr lang="cs-CZ" sz="2400"/>
              <a:t>Nádorem</a:t>
            </a:r>
          </a:p>
          <a:p>
            <a:r>
              <a:rPr lang="cs-CZ" sz="2400"/>
              <a:t>Aneurysma tepny, žíly</a:t>
            </a:r>
          </a:p>
          <a:p>
            <a:r>
              <a:rPr lang="cs-CZ" sz="2400"/>
              <a:t>Další podrobnější vyšetření CT angiografie, MR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819130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646516-1554-4353-8F79-91D42F2B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100">
                <a:solidFill>
                  <a:schemeClr val="accent1"/>
                </a:solidFill>
              </a:rPr>
              <a:t>Ultrasonografie - význam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7AC7E9-2C0A-4522-96B3-92D9F4681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endParaRPr lang="cs-CZ" sz="2400"/>
          </a:p>
          <a:p>
            <a:r>
              <a:rPr lang="cs-CZ" sz="2400"/>
              <a:t>Nebolestivé vyšetření, které buď zcela určí diagnózu nebo určí správný směr dalšího vyšetření</a:t>
            </a:r>
          </a:p>
          <a:p>
            <a:pPr marL="0" indent="0">
              <a:buNone/>
            </a:pP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98259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45E14-5033-4440-AE9E-8CD58081F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Děkuji za pozornost</a:t>
            </a:r>
          </a:p>
        </p:txBody>
      </p:sp>
      <p:pic>
        <p:nvPicPr>
          <p:cNvPr id="23" name="Zástupný symbol pro obsah 4">
            <a:extLst>
              <a:ext uri="{FF2B5EF4-FFF2-40B4-BE49-F238E27FC236}">
                <a16:creationId xmlns:a16="http://schemas.microsoft.com/office/drawing/2014/main" id="{DF10FB5C-1A16-4AAE-9DBD-4379A5447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 r="-1" b="361"/>
          <a:stretch/>
        </p:blipFill>
        <p:spPr>
          <a:xfrm>
            <a:off x="6443041" y="492573"/>
            <a:ext cx="397510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7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CD1360-818D-4380-88C9-1EB53EAB9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Vodič pro stenty</a:t>
            </a:r>
          </a:p>
        </p:txBody>
      </p:sp>
      <p:pic>
        <p:nvPicPr>
          <p:cNvPr id="5" name="Zástupný obsah 4" descr="Obsah obrázku interiér, stůl, lyžování, vsedě&#10;&#10;Popis byl vytvořen automaticky">
            <a:extLst>
              <a:ext uri="{FF2B5EF4-FFF2-40B4-BE49-F238E27FC236}">
                <a16:creationId xmlns:a16="http://schemas.microsoft.com/office/drawing/2014/main" id="{28F114A4-6EB1-4393-855A-6B8498B82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53" y="1825625"/>
            <a:ext cx="5511694" cy="4351338"/>
          </a:xfrm>
        </p:spPr>
      </p:pic>
    </p:spTree>
    <p:extLst>
      <p:ext uri="{BB962C8B-B14F-4D97-AF65-F5344CB8AC3E}">
        <p14:creationId xmlns:p14="http://schemas.microsoft.com/office/powerpoint/2010/main" val="3014076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D7CBA-D3C0-45B7-9F3A-08C7D7D17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stentgraft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852616D-E5F5-4DB2-A2C8-A2E5F531E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039144"/>
            <a:ext cx="2857500" cy="3924300"/>
          </a:xfrm>
        </p:spPr>
      </p:pic>
    </p:spTree>
    <p:extLst>
      <p:ext uri="{BB962C8B-B14F-4D97-AF65-F5344CB8AC3E}">
        <p14:creationId xmlns:p14="http://schemas.microsoft.com/office/powerpoint/2010/main" val="63722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B5E2A4-5525-425C-A3E0-0F1036B2F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Ultrazvukové vyšetření v </a:t>
            </a:r>
            <a:r>
              <a:rPr lang="cs-CZ" dirty="0" err="1"/>
              <a:t>angiologii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C4F63B-EA96-4D28-A1D7-E9290C8AF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72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590194F1-2F9E-4AF4-90F9-0B923FCEC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60"/>
          <a:stretch/>
        </p:blipFill>
        <p:spPr>
          <a:xfrm>
            <a:off x="5689080" y="492573"/>
            <a:ext cx="5483029" cy="5880796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89EA7284-0A22-46F1-A763-FD074071C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785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A51DC-C461-41EB-816F-BBEC3C95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accent1"/>
                </a:solidFill>
              </a:rPr>
              <a:t>Ultrazvuk cév, zlatý standart vyšetření cév končetin a karotid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DB597F-9887-44CA-8E59-0C9CEC1DF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cs-CZ" sz="2000"/>
          </a:p>
          <a:p>
            <a:r>
              <a:rPr lang="cs-CZ" sz="2000"/>
              <a:t>Používá se lineární sonda v běžné praxi rozmezí 3-10 MHz</a:t>
            </a:r>
          </a:p>
          <a:p>
            <a:r>
              <a:rPr lang="cs-CZ" sz="2000"/>
              <a:t>Pro vyšetření krevního toku se využívá Dopplerův efekt    </a:t>
            </a:r>
          </a:p>
          <a:p>
            <a:pPr marL="0" indent="0">
              <a:buNone/>
            </a:pPr>
            <a:r>
              <a:rPr lang="cs-CZ" sz="2000"/>
              <a:t>( modrá tok od sondy, červená k sondě)</a:t>
            </a:r>
          </a:p>
          <a:p>
            <a:r>
              <a:rPr lang="cs-CZ" sz="2000" b="1"/>
              <a:t>Duplexní metody</a:t>
            </a:r>
          </a:p>
          <a:p>
            <a:r>
              <a:rPr lang="cs-CZ" sz="2000"/>
              <a:t>Duplexní systémy jsou založeny na kombinaci dvojrozměrného dynamického zobrazení (B mód) s impulsním dopplerovským měřením průtoku</a:t>
            </a:r>
          </a:p>
          <a:p>
            <a:r>
              <a:rPr lang="cs-CZ" sz="2000" b="1"/>
              <a:t>Triplexní metody</a:t>
            </a:r>
          </a:p>
          <a:p>
            <a:r>
              <a:rPr lang="cs-CZ" sz="2000"/>
              <a:t>Založeny na kombinaci B módu se spektrální křivkou a barevným dopplerovým zobrazením</a:t>
            </a:r>
          </a:p>
          <a:p>
            <a:r>
              <a:rPr lang="cs-CZ" sz="2000"/>
              <a:t>Důležité je správné nastavení přístroje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290063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BAE59C-52BA-42E5-B51D-AFAC6B0EB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accent1"/>
                </a:solidFill>
              </a:rPr>
              <a:t>Dopplerův efekt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1AC177-5E7C-42D6-92DB-5CA99A5BD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/>
              <a:t>Pomocí tzv. Dopplerova efektu je na obrazovce sonografu možné sledovat i </a:t>
            </a:r>
            <a:r>
              <a:rPr lang="cs-CZ" sz="2400" b="1"/>
              <a:t>rychlost a směr proudění krve</a:t>
            </a:r>
            <a:r>
              <a:rPr lang="cs-CZ" sz="24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761110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595</Words>
  <Application>Microsoft Office PowerPoint</Application>
  <PresentationFormat>Širokoúhlá obrazovka</PresentationFormat>
  <Paragraphs>83</Paragraphs>
  <Slides>37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Angiologie</vt:lpstr>
      <vt:lpstr>Stentgraft</vt:lpstr>
      <vt:lpstr>Zavedení stentů do aneurysmatu</vt:lpstr>
      <vt:lpstr>Vodič pro stenty</vt:lpstr>
      <vt:lpstr>stentgraft</vt:lpstr>
      <vt:lpstr>Ultrazvukové vyšetření v angiologii</vt:lpstr>
      <vt:lpstr>Prezentace aplikace PowerPoint</vt:lpstr>
      <vt:lpstr>Ultrazvuk cév, zlatý standart vyšetření cév končetin a karotid</vt:lpstr>
      <vt:lpstr>Dopplerův efekt</vt:lpstr>
      <vt:lpstr>Dopplerův jev</vt:lpstr>
      <vt:lpstr>Prezentace aplikace PowerPoint</vt:lpstr>
      <vt:lpstr>Triplexní sonografické vyšetření</vt:lpstr>
      <vt:lpstr>Nejčastější případy diagnostiky</vt:lpstr>
      <vt:lpstr>Poslouchejme pacienta</vt:lpstr>
      <vt:lpstr>Trombóza dolní končetiny</vt:lpstr>
      <vt:lpstr>Příčný řez</vt:lpstr>
      <vt:lpstr>Volně průchodná vena femoralis superficialis</vt:lpstr>
      <vt:lpstr>Lymfedém- rozšíření epifasciálního prostoru, lakuny volné tekutiny</vt:lpstr>
      <vt:lpstr>Prezentace aplikace PowerPoint</vt:lpstr>
      <vt:lpstr>Prezentace aplikace PowerPoint</vt:lpstr>
      <vt:lpstr>lipedém</vt:lpstr>
      <vt:lpstr>Diferenciální diagnostika otoku končetiny</vt:lpstr>
      <vt:lpstr>Tepenné onemocnění končetin - příklady</vt:lpstr>
      <vt:lpstr>Sono tepen</vt:lpstr>
      <vt:lpstr>Tužkový doppler</vt:lpstr>
      <vt:lpstr>ABI – ancle- brachial  index</vt:lpstr>
      <vt:lpstr>Prezentace aplikace PowerPoint</vt:lpstr>
      <vt:lpstr>Prezentace aplikace PowerPoint</vt:lpstr>
      <vt:lpstr>Entrapment syndrom</vt:lpstr>
      <vt:lpstr>Prezentace aplikace PowerPoint</vt:lpstr>
      <vt:lpstr>Endofibróza iliické tepny u vrcholových cyklistů</vt:lpstr>
      <vt:lpstr>příznaky</vt:lpstr>
      <vt:lpstr>Cévní nález</vt:lpstr>
      <vt:lpstr>CT angio</vt:lpstr>
      <vt:lpstr>Klaudikace i otok</vt:lpstr>
      <vt:lpstr>Ultrasonografie - význam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Angiologie</dc:title>
  <dc:creator>Iva Tomášková</dc:creator>
  <cp:lastModifiedBy>Iva Tomášková</cp:lastModifiedBy>
  <cp:revision>2</cp:revision>
  <dcterms:created xsi:type="dcterms:W3CDTF">2020-10-31T12:57:22Z</dcterms:created>
  <dcterms:modified xsi:type="dcterms:W3CDTF">2020-11-02T13:31:20Z</dcterms:modified>
</cp:coreProperties>
</file>