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F6F82-DD8B-4A25-927A-DC5CA82BF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400F32-80BA-4004-A080-3748F160C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8970F-DC29-47A7-A627-D68D9DF9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43AB01-F52E-4865-AAFD-1043AE365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77A9E2-17FC-4CBD-B49D-D1A0C666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81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4570D-5315-436C-9E83-839A466A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9BB205-ADA4-413A-8B34-79C9015A0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4CA8AD-1951-407A-BAAD-A28A7625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2E82A8-9AB6-45CC-8B4B-4C479F089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81B3B3-0C95-47E3-AFFC-EA4CE9D5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46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64EC934-4616-4438-B279-1777E6F7A7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F14664-068D-48A8-9AE3-F36AF9098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6E6342-8F7D-4336-88A5-E69D9CB3F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80B188-AC90-4FA9-8B8C-B521773C8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9AE371-3B42-487B-B749-D62114171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73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A2F23-6099-40F8-845B-ED3DC4F1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AE6DCC-4E12-4C66-86E3-48166EE9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746DA2-AD6F-4FFD-8970-0D5CEB3E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FF088C-E6CB-4C2D-8427-2624C11DF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19778E-234E-4595-BF55-826134176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75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FFB84-F802-4342-94F8-5DD4EF33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B2531A-9446-431A-A588-E2B9C786C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575FCB-023B-456B-A8F1-7C0FE997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0632EF-69CA-4534-81F3-3141E9BAE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07019F-F1EF-44B2-A5D5-044CC41E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07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F9DEF-6C89-4C92-A973-872144BD0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41CB78-776C-4523-A641-602C189D5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3D1204-43BC-4FFC-B894-03002F2A7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69E681-1E10-4E9D-9384-A2AEA0E54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61BB39-4874-4CDD-8399-B0484309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1E826F-0274-47F3-91D4-A20F653C1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78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B8F85-F63C-4668-8747-BF903619A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D87BCA-A6D6-4A5B-A74C-C03594FB8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AD67C4-18BC-44E8-A82C-B94DE7B36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F0FC4C-BD3B-44A0-B8F6-DD902EA05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AAA3C9-9EE2-4C89-85B1-CD2FB878F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BC781C-C1BB-4410-9A4F-AB7ED17E0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3A52C14-405F-458F-8753-BEA2C315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0872BE-1B22-430D-964B-122CA63F1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6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AA5AA-DB53-4C64-8EE2-4ECCC43D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A3DB029-3DCB-4215-A5B0-7202F6CF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31404D-C912-463C-8DBF-4EC778D4B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BA3D68-CACA-42EB-AD52-AF2979D74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68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6323A12-803A-47AD-A35B-327DAD8EF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9FC857-27B3-4CF8-97C1-5DB85580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239C8F3-08F2-41FB-B282-7C052DD1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70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80BA0-85DF-4742-878C-56D3E5181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AED08-F944-4F48-ACDE-B8C22E6D4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60FAF2-3B80-4881-A318-535918B95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BDD562-119D-4C8E-923B-A5EE4182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225ECF-5391-4EDE-B64A-E67E901E9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808F43-B5F5-4C02-A98D-B4EEFFC3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04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50F09-748A-4E80-9DC2-F055D5643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FF0BBC2-7196-4630-90B6-728C0C266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6CBBCC-E71C-4959-AC17-FB2BFB887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762799-D389-4072-A607-7B080DC71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47D556-8F57-4F9A-B8D8-EB835A5DF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B6F4E4-6C78-4704-A800-F1BBC5E8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80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C807B28-3A22-4E9A-87D6-C0145331C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608927-F8F4-4ABA-A83F-8344AD434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A980E0-F8D8-4368-80F8-0317E31F3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1903E-61C6-4155-A108-641A1211E2AA}" type="datetimeFigureOut">
              <a:rPr lang="cs-CZ" smtClean="0"/>
              <a:t>18. 10. 2021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149C2E-19CB-4EB9-BCD8-170E8642A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2E34BC-6BE4-48F8-8F28-73DECCC7D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86D2B-9001-4241-8869-3865BD23A3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4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34F05-9297-4AC5-ABA7-FCA30AE0F2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Historie antikoncepce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B0B097-0B3D-41BC-820C-C44EE08CF1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31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77009-AA12-47C9-8462-EE03A1EA3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Kondom – první antikoncepční ochrana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CFB63-1387-4066-AB2A-F0CA3A0F9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Nejstarší známé kondomy byly nalezeny na jednom z anglických hradů a pocházejí zhruba z roku 1640. Byly vyrobeny z rybích a zvířecích střev a používaly se spíše k ochraně před pohlavně přenosnými nemocemi než jako metoda ochrany před otěhotněním.</a:t>
            </a:r>
          </a:p>
          <a:p>
            <a:r>
              <a:rPr lang="cs-CZ" dirty="0"/>
              <a:t>Od roku 1734 se k ochraně před otěhotněním používaly kondomy vyrobené z jehněčích střev a od roku 1844 se datuje masová výroba gumových kondomů, které se recyklovaly pro pozdější použití. </a:t>
            </a:r>
          </a:p>
          <a:p>
            <a:r>
              <a:rPr lang="cs-CZ" dirty="0"/>
              <a:t>Od 30. let 20. století došlo k vylepšení výrobních procesů latexu natolik, že umožňovaly výrobu tenkých a levných kondomů.</a:t>
            </a:r>
          </a:p>
        </p:txBody>
      </p:sp>
    </p:spTree>
    <p:extLst>
      <p:ext uri="{BB962C8B-B14F-4D97-AF65-F5344CB8AC3E}">
        <p14:creationId xmlns:p14="http://schemas.microsoft.com/office/powerpoint/2010/main" val="246418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C00D5-55DC-4D4C-995F-C275F354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antikoncepce 1. polovina 19. století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203018-019C-4FF4-9360-A96AE497F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injekce pro výplach pochvy </a:t>
            </a:r>
          </a:p>
          <a:p>
            <a:r>
              <a:rPr lang="cs-CZ" dirty="0"/>
              <a:t>vaginální houbičky </a:t>
            </a:r>
          </a:p>
          <a:p>
            <a:r>
              <a:rPr lang="cs-CZ" dirty="0"/>
              <a:t>poševní pesary</a:t>
            </a:r>
          </a:p>
          <a:p>
            <a:r>
              <a:rPr lang="cs-CZ" dirty="0"/>
              <a:t>cervikální kloboučky (klobouček nasazovaný přímo na děložní čípek)</a:t>
            </a:r>
          </a:p>
        </p:txBody>
      </p:sp>
    </p:spTree>
    <p:extLst>
      <p:ext uri="{BB962C8B-B14F-4D97-AF65-F5344CB8AC3E}">
        <p14:creationId xmlns:p14="http://schemas.microsoft.com/office/powerpoint/2010/main" val="207727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3B76A-0B1C-4C88-95FF-8F723EFD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antikoncepční pilulky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712400-5971-4571-8072-376DBFD99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600 př. n. l. řečtí kolonizátoři objevili v severní Africe (dnešní Libyi) rostlinu </a:t>
            </a:r>
            <a:r>
              <a:rPr lang="cs-CZ" dirty="0" err="1"/>
              <a:t>Silphion</a:t>
            </a:r>
            <a:r>
              <a:rPr lang="cs-CZ" dirty="0"/>
              <a:t>, která je všeobecně považována za první perorální antikoncepci. Antikoncepční pilulka tak, jak ji známe dnes, byla předmětem vize Margaret </a:t>
            </a:r>
            <a:r>
              <a:rPr lang="cs-CZ" dirty="0" err="1"/>
              <a:t>Sangerové</a:t>
            </a:r>
            <a:r>
              <a:rPr lang="cs-CZ" dirty="0"/>
              <a:t>, ženy, které zemřela maminka následkem porodu 11 dětí.</a:t>
            </a:r>
          </a:p>
          <a:p>
            <a:endParaRPr lang="cs-CZ" dirty="0"/>
          </a:p>
          <a:p>
            <a:r>
              <a:rPr lang="cs-CZ" dirty="0"/>
              <a:t>První antikoncepční pilulka byla schválena roku 1960 v USA</a:t>
            </a:r>
          </a:p>
          <a:p>
            <a:r>
              <a:rPr lang="cs-CZ" dirty="0"/>
              <a:t>V roce 1965 byla v Československu registrována pilulka pod názvem </a:t>
            </a:r>
            <a:r>
              <a:rPr lang="cs-CZ" dirty="0" err="1"/>
              <a:t>Antigest</a:t>
            </a:r>
            <a:r>
              <a:rPr lang="cs-CZ" dirty="0"/>
              <a:t>, jako první v celém východním bloku. V roce 1967 NDR registrovalo pilulku </a:t>
            </a:r>
            <a:r>
              <a:rPr lang="cs-CZ" dirty="0" err="1"/>
              <a:t>Ovosiston</a:t>
            </a:r>
            <a:r>
              <a:rPr lang="cs-CZ" dirty="0"/>
              <a:t>. Zprvu bylo možné tyto preparáty předepisovat jen vdaným ženám.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8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796A3-9EB7-4EAC-8D81-4004AFC7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dalších antikoncepčních metod na konci 20. století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601F31-A6B1-4A70-B99E-FAC1D9B8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roku 1990 nitroděložní hormonální tělíska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roku 1992 první injekce s několikaměsíčním antikoncepčním účinkem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roku 1998 „pilulka po“ k použití do 72 hodin po sexuálním styku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mezi lety 2000–2002 antikoncepční náplasti a vaginální kroužky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41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34B4B-82AA-4FEE-83C6-1978D1C5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Hormonální antikoncepce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73915-826C-45DB-8733-2940A8304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vlastnosti moderní antikoncepce, kterými jsou jednoznačně – šetrnost, bezpečnost a spolehlivost</a:t>
            </a:r>
          </a:p>
          <a:p>
            <a:endParaRPr lang="cs-CZ" dirty="0"/>
          </a:p>
          <a:p>
            <a:r>
              <a:rPr lang="cs-CZ" dirty="0"/>
              <a:t>Existují dva typy antikoncepce užívané ústně - kombinovaná orální kontracepce obsahující </a:t>
            </a:r>
            <a:r>
              <a:rPr lang="cs-CZ" dirty="0" err="1"/>
              <a:t>ethinylestradiol</a:t>
            </a:r>
            <a:r>
              <a:rPr lang="cs-CZ" dirty="0"/>
              <a:t> a jeden z mnoha gestagenů nebo tablety obsahující pouze gestagen </a:t>
            </a:r>
          </a:p>
          <a:p>
            <a:r>
              <a:rPr lang="cs-CZ" dirty="0"/>
              <a:t>Jsou-li užívány během těhotenství, nezvyšují riziko potratu ani nezpůsobují vrozené vady</a:t>
            </a:r>
          </a:p>
        </p:txBody>
      </p:sp>
    </p:spTree>
    <p:extLst>
      <p:ext uri="{BB962C8B-B14F-4D97-AF65-F5344CB8AC3E}">
        <p14:creationId xmlns:p14="http://schemas.microsoft.com/office/powerpoint/2010/main" val="196533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8B34A-BAB6-4FA4-A32C-F4CFF903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Kombinované preparáty HAK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5264C9-66A8-4165-875F-A3C05FF99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Kombinované preparáty působí několika mechanismy  </a:t>
            </a:r>
          </a:p>
          <a:p>
            <a:r>
              <a:rPr lang="cs-CZ" b="1" dirty="0"/>
              <a:t>Primárním </a:t>
            </a:r>
            <a:r>
              <a:rPr lang="cs-CZ" dirty="0"/>
              <a:t>je inhibice ovulace </a:t>
            </a:r>
          </a:p>
          <a:p>
            <a:r>
              <a:rPr lang="cs-CZ" b="1" dirty="0"/>
              <a:t>Sekundární</a:t>
            </a:r>
            <a:r>
              <a:rPr lang="cs-CZ" dirty="0"/>
              <a:t> účinky lze rozdělit na </a:t>
            </a:r>
            <a:r>
              <a:rPr lang="cs-CZ" i="1" dirty="0" err="1"/>
              <a:t>preimplantační</a:t>
            </a:r>
            <a:r>
              <a:rPr lang="cs-CZ" dirty="0"/>
              <a:t> (zahušťují hlen, zpomalují motilitu vejcovodů a řasinkového epitelu v nich), </a:t>
            </a:r>
            <a:r>
              <a:rPr lang="cs-CZ" i="1" dirty="0" err="1"/>
              <a:t>periimplantační</a:t>
            </a:r>
            <a:r>
              <a:rPr lang="cs-CZ" dirty="0"/>
              <a:t> (ovlivněním endometria brání nidaci) a </a:t>
            </a:r>
            <a:r>
              <a:rPr lang="cs-CZ" i="1" dirty="0" err="1"/>
              <a:t>postimplantační</a:t>
            </a:r>
            <a:r>
              <a:rPr lang="cs-CZ" dirty="0"/>
              <a:t> (nezabrání samotné nidaci, ale udržení těhotenství). </a:t>
            </a:r>
            <a:r>
              <a:rPr lang="cs-CZ" dirty="0" err="1"/>
              <a:t>Periimplantační</a:t>
            </a:r>
            <a:r>
              <a:rPr lang="cs-CZ" dirty="0"/>
              <a:t> a </a:t>
            </a:r>
            <a:r>
              <a:rPr lang="cs-CZ" dirty="0" err="1"/>
              <a:t>postimplantační</a:t>
            </a:r>
            <a:r>
              <a:rPr lang="cs-CZ" dirty="0"/>
              <a:t> sekundární účinky jsou </a:t>
            </a:r>
            <a:r>
              <a:rPr lang="cs-CZ" dirty="0" err="1"/>
              <a:t>postfertilizační</a:t>
            </a:r>
            <a:r>
              <a:rPr lang="cs-CZ" dirty="0"/>
              <a:t>, tj. </a:t>
            </a:r>
            <a:r>
              <a:rPr lang="cs-CZ" b="1" dirty="0"/>
              <a:t>abortivní (způsobující potrat)</a:t>
            </a:r>
            <a:r>
              <a:rPr lang="cs-CZ" dirty="0"/>
              <a:t> – dochází při nich k </a:t>
            </a:r>
            <a:r>
              <a:rPr lang="cs-CZ" b="1" dirty="0"/>
              <a:t>odumření oplodněného vajíčka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3375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2705A-476A-48D7-B8DE-1B815B8B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HAK jeho jiné 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047E36-9644-4636-8C51-B1C7CBD3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Hormonální antikoncepce potlačením cyklického růstu a zrání folikulů brání tvorbě ovariálních cyst, proto se nasazuje u syndromu </a:t>
            </a:r>
            <a:r>
              <a:rPr lang="cs-CZ" dirty="0" err="1"/>
              <a:t>polycystických</a:t>
            </a:r>
            <a:r>
              <a:rPr lang="cs-CZ" dirty="0"/>
              <a:t> vaječníků. </a:t>
            </a:r>
          </a:p>
          <a:p>
            <a:r>
              <a:rPr lang="cs-CZ" dirty="0"/>
              <a:t>Další indikací je endometrióza, neboť se potlačí plnění krví </a:t>
            </a:r>
            <a:r>
              <a:rPr lang="cs-CZ" dirty="0" err="1"/>
              <a:t>endometriomů</a:t>
            </a:r>
            <a:r>
              <a:rPr lang="cs-CZ" dirty="0"/>
              <a:t> a vzniku </a:t>
            </a:r>
            <a:r>
              <a:rPr lang="cs-CZ" dirty="0" err="1"/>
              <a:t>tzv.čokoládových</a:t>
            </a:r>
            <a:r>
              <a:rPr lang="cs-CZ" dirty="0"/>
              <a:t> cyst.</a:t>
            </a:r>
          </a:p>
        </p:txBody>
      </p:sp>
    </p:spTree>
    <p:extLst>
      <p:ext uri="{BB962C8B-B14F-4D97-AF65-F5344CB8AC3E}">
        <p14:creationId xmlns:p14="http://schemas.microsoft.com/office/powerpoint/2010/main" val="2323618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0E2D9-9251-4369-A468-36EC78CE8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Kontraindikace HAK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99F8DA-6F35-4C31-99F4-07CF7F70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Hormonální antikoncepce se nesmí předepsat ženám, které někdy prodělaly hlubokou žilní trombózu nebo mají potvrzenou některou z mutací zvyšující srážlivost krve </a:t>
            </a:r>
          </a:p>
          <a:p>
            <a:r>
              <a:rPr lang="cs-CZ" dirty="0"/>
              <a:t> ženám s nádory prsu, vaječníků, dělohy, pokud jsou tyto nádory svým růstem závislé na hormonech. </a:t>
            </a:r>
          </a:p>
          <a:p>
            <a:r>
              <a:rPr lang="cs-CZ" dirty="0"/>
              <a:t>Hormonální antikoncepci dále nemají dostat ženy s nekorigovaným vysokým tlakem, labilní cukrovkou, ženy obézní, zejména jsou-li navíc starší 35 let a jsou těžké kuřačky. U těchto žen je předpis jistě možný, ale doporučují se přípravky s co nejnižším obsahem estrogenů a bedlivá lékařská kontrola. </a:t>
            </a:r>
          </a:p>
          <a:p>
            <a:r>
              <a:rPr lang="cs-CZ" dirty="0"/>
              <a:t>Dále není vhodná pro ženy trpící těžkou migrénou a některými jaterními poruchami. U žen léčených některými antiepileptiky nebo antibiotiky může naopak dojít k poruše působení pilulek zvýšeným odbouráváním </a:t>
            </a:r>
            <a:r>
              <a:rPr lang="cs-CZ"/>
              <a:t>v játrech </a:t>
            </a:r>
            <a:r>
              <a:rPr lang="cs-CZ" dirty="0"/>
              <a:t>pak je nutno dávky adekvátně zvýšit. </a:t>
            </a:r>
          </a:p>
        </p:txBody>
      </p:sp>
    </p:spTree>
    <p:extLst>
      <p:ext uri="{BB962C8B-B14F-4D97-AF65-F5344CB8AC3E}">
        <p14:creationId xmlns:p14="http://schemas.microsoft.com/office/powerpoint/2010/main" val="20454275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574</Words>
  <Application>Microsoft Office PowerPoint</Application>
  <PresentationFormat>Širokoúhlá obrazovka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Historie antikoncepce</vt:lpstr>
      <vt:lpstr>Kondom – první antikoncepční ochrana</vt:lpstr>
      <vt:lpstr>Výběr antikoncepce 1. polovina 19. století</vt:lpstr>
      <vt:lpstr>Vývoj antikoncepční pilulky</vt:lpstr>
      <vt:lpstr>Vývoj dalších antikoncepčních metod na konci 20. století</vt:lpstr>
      <vt:lpstr>Hormonální antikoncepce</vt:lpstr>
      <vt:lpstr>Kombinované preparáty HAK</vt:lpstr>
      <vt:lpstr>HAK jeho jiné využití</vt:lpstr>
      <vt:lpstr>Kontraindikace HAK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antikoncepce</dc:title>
  <dc:creator>Iva Tomášková</dc:creator>
  <cp:lastModifiedBy>Iva Tomášková</cp:lastModifiedBy>
  <cp:revision>1</cp:revision>
  <dcterms:created xsi:type="dcterms:W3CDTF">2021-10-18T11:16:13Z</dcterms:created>
  <dcterms:modified xsi:type="dcterms:W3CDTF">2021-10-18T11:38:31Z</dcterms:modified>
</cp:coreProperties>
</file>