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5"/>
  </p:notesMasterIdLst>
  <p:handoutMasterIdLst>
    <p:handoutMasterId r:id="rId26"/>
  </p:handoutMasterIdLst>
  <p:sldIdLst>
    <p:sldId id="256" r:id="rId2"/>
    <p:sldId id="257" r:id="rId3"/>
    <p:sldId id="262" r:id="rId4"/>
    <p:sldId id="258" r:id="rId5"/>
    <p:sldId id="259" r:id="rId6"/>
    <p:sldId id="260" r:id="rId7"/>
    <p:sldId id="263" r:id="rId8"/>
    <p:sldId id="264" r:id="rId9"/>
    <p:sldId id="265" r:id="rId10"/>
    <p:sldId id="266" r:id="rId11"/>
    <p:sldId id="271" r:id="rId12"/>
    <p:sldId id="267" r:id="rId13"/>
    <p:sldId id="268" r:id="rId14"/>
    <p:sldId id="269" r:id="rId15"/>
    <p:sldId id="270" r:id="rId16"/>
    <p:sldId id="26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0000DC"/>
    <a:srgbClr val="5AC8AF"/>
    <a:srgbClr val="9100DC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78" autoAdjust="0"/>
    <p:restoredTop sz="96259" autoAdjust="0"/>
  </p:normalViewPr>
  <p:slideViewPr>
    <p:cSldViewPr snapToGrid="0">
      <p:cViewPr varScale="1">
        <p:scale>
          <a:sx n="123" d="100"/>
          <a:sy n="123" d="100"/>
        </p:scale>
        <p:origin x="108" y="270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6" d="100"/>
          <a:sy n="56" d="100"/>
        </p:scale>
        <p:origin x="1800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noProof="0"/>
              <a:t>Kliknutím lze upravit styl.</a:t>
            </a:r>
            <a:endParaRPr lang="cs-CZ" noProof="0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, text –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 algn="l">
              <a:lnSpc>
                <a:spcPts val="1100"/>
              </a:lnSpc>
              <a:defRPr sz="1100" b="1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>
            <a:lvl1pPr algn="l"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pic>
        <p:nvPicPr>
          <p:cNvPr id="14" name="Obrázek 8">
            <a:extLst>
              <a:ext uri="{FF2B5EF4-FFF2-40B4-BE49-F238E27FC236}">
                <a16:creationId xmlns:a16="http://schemas.microsoft.com/office/drawing/2014/main" id="{01347CA9-B0B6-4B43-8E34-677378B3B0B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8">
            <a:extLst>
              <a:ext uri="{FF2B5EF4-FFF2-40B4-BE49-F238E27FC236}">
                <a16:creationId xmlns:a16="http://schemas.microsoft.com/office/drawing/2014/main" id="{68277596-EA23-DF44-929A-9B0D78A6994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noProof="0" smtClean="0"/>
              <a:pPr/>
              <a:t>‹#›</a:t>
            </a:fld>
            <a:endParaRPr lang="cs-CZ" altLang="cs-CZ" noProof="0" dirty="0"/>
          </a:p>
        </p:txBody>
      </p:sp>
      <p:sp>
        <p:nvSpPr>
          <p:cNvPr id="11" name="Nadpis 6">
            <a:extLst>
              <a:ext uri="{FF2B5EF4-FFF2-40B4-BE49-F238E27FC236}">
                <a16:creationId xmlns:a16="http://schemas.microsoft.com/office/drawing/2014/main" id="{210CF170-3CE8-4094-B136-F821606CD8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rgbClr val="0000DC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2" name="Podnadpis 2">
            <a:extLst>
              <a:ext uri="{FF2B5EF4-FFF2-40B4-BE49-F238E27FC236}">
                <a16:creationId xmlns:a16="http://schemas.microsoft.com/office/drawing/2014/main" id="{F805DFF4-9876-466D-A663-D549EEF819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rgbClr val="0000DC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9" name="Zástupný symbol pro obrázek 7">
            <a:extLst>
              <a:ext uri="{FF2B5EF4-FFF2-40B4-BE49-F238E27FC236}">
                <a16:creationId xmlns:a16="http://schemas.microsoft.com/office/drawing/2014/main" id="{80C21443-92BF-4BF1-9C61-FDB664DC7964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zápatí 1">
            <a:extLst>
              <a:ext uri="{FF2B5EF4-FFF2-40B4-BE49-F238E27FC236}">
                <a16:creationId xmlns:a16="http://schemas.microsoft.com/office/drawing/2014/main" id="{24438A88-1921-4DF2-9F65-459AAE83D167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8" name="Obrázek 5">
            <a:extLst>
              <a:ext uri="{FF2B5EF4-FFF2-40B4-BE49-F238E27FC236}">
                <a16:creationId xmlns:a16="http://schemas.microsoft.com/office/drawing/2014/main" id="{B88FA9D0-954F-4C4B-8BD6-8BB1AE21234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000"/>
            <a:ext cx="2019358" cy="106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81272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32A24F60-2216-D24D-8AF4-EDE82D1B96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ozdělovník (alternativní) 2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5246518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5246518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noProof="0"/>
              <a:t>Kliknutím můžete upravit styl předlohy.</a:t>
            </a:r>
            <a:endParaRPr lang="cs-CZ" noProof="0" dirty="0"/>
          </a:p>
        </p:txBody>
      </p:sp>
      <p:sp>
        <p:nvSpPr>
          <p:cNvPr id="10" name="Zástupný symbol pro obrázek 7">
            <a:extLst>
              <a:ext uri="{FF2B5EF4-FFF2-40B4-BE49-F238E27FC236}">
                <a16:creationId xmlns:a16="http://schemas.microsoft.com/office/drawing/2014/main" id="{05C2E24A-1A94-4B14-B9BB-CA01DE5DD20D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6096000" y="0"/>
            <a:ext cx="6096000" cy="6857999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2" name="Zástupný symbol pro zápatí 2">
            <a:extLst>
              <a:ext uri="{FF2B5EF4-FFF2-40B4-BE49-F238E27FC236}">
                <a16:creationId xmlns:a16="http://schemas.microsoft.com/office/drawing/2014/main" id="{CC921DFF-8B97-473C-919A-06F55168BDFE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492502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pic>
        <p:nvPicPr>
          <p:cNvPr id="11" name="Obrázek 5">
            <a:extLst>
              <a:ext uri="{FF2B5EF4-FFF2-40B4-BE49-F238E27FC236}">
                <a16:creationId xmlns:a16="http://schemas.microsoft.com/office/drawing/2014/main" id="{83B273DC-8AF2-7346-98F7-0EC8B0DA01E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413999" y="414440"/>
            <a:ext cx="2019358" cy="10647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9924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 obrázkem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46E80635-6C5C-49F3-8F11-AD16586CD07D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000" y="6040795"/>
            <a:ext cx="8555976" cy="510831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bg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pic>
        <p:nvPicPr>
          <p:cNvPr id="5" name="Obrázek 8">
            <a:extLst>
              <a:ext uri="{FF2B5EF4-FFF2-40B4-BE49-F238E27FC236}">
                <a16:creationId xmlns:a16="http://schemas.microsoft.com/office/drawing/2014/main" id="{B0AF483F-06C1-0C43-8A12-6F19D11713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247"/>
            <a:ext cx="1132477" cy="5971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PORT slide">
    <p:bg>
      <p:bgPr>
        <a:solidFill>
          <a:srgbClr val="5AC8A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Grafický objekt 5">
            <a:extLst>
              <a:ext uri="{FF2B5EF4-FFF2-40B4-BE49-F238E27FC236}">
                <a16:creationId xmlns:a16="http://schemas.microsoft.com/office/drawing/2014/main" id="{B05C908F-B8F4-4FC8-A2D7-35366122770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412678" y="2014200"/>
            <a:ext cx="5366645" cy="282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>
            <a:extLst>
              <a:ext uri="{FF2B5EF4-FFF2-40B4-BE49-F238E27FC236}">
                <a16:creationId xmlns:a16="http://schemas.microsoft.com/office/drawing/2014/main" id="{C4DCCB8A-E23F-49B6-A0BE-D9E395C4E7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50956" y="2298933"/>
            <a:ext cx="8725020" cy="22601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83F24B06-B2DE-4D1F-B580-6248E87C08F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390E4E2C-8A81-45F0-A5ED-59F1EE588AF9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.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10" name="Zástupný symbol pro obsah 2">
            <a:extLst>
              <a:ext uri="{FF2B5EF4-FFF2-40B4-BE49-F238E27FC236}">
                <a16:creationId xmlns:a16="http://schemas.microsoft.com/office/drawing/2014/main" id="{5CA9AC87-D3DE-408C-9471-D419F474834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5998D61E-B532-6143-8F43-1D653FBA95C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1D440DD4-5185-4C05-8E91-80CB3DC67394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9" name="Zástupný symbol pro obsah 2">
            <a:extLst>
              <a:ext uri="{FF2B5EF4-FFF2-40B4-BE49-F238E27FC236}">
                <a16:creationId xmlns:a16="http://schemas.microsoft.com/office/drawing/2014/main" id="{91531ABC-E456-4507-A022-87C2E3C7A2AA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1" name="Obrázek 8">
            <a:extLst>
              <a:ext uri="{FF2B5EF4-FFF2-40B4-BE49-F238E27FC236}">
                <a16:creationId xmlns:a16="http://schemas.microsoft.com/office/drawing/2014/main" id="{697990F2-D034-7443-84B0-98643CCCD9C4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sp>
        <p:nvSpPr>
          <p:cNvPr id="11" name="Zástupný symbol pro obsah 2">
            <a:extLst>
              <a:ext uri="{FF2B5EF4-FFF2-40B4-BE49-F238E27FC236}">
                <a16:creationId xmlns:a16="http://schemas.microsoft.com/office/drawing/2014/main" id="{D7707F6E-62D9-4ACE-A33C-A5E15E5CDF7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72000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sp>
        <p:nvSpPr>
          <p:cNvPr id="13" name="Zástupný symbol pro obsah 2">
            <a:extLst>
              <a:ext uri="{FF2B5EF4-FFF2-40B4-BE49-F238E27FC236}">
                <a16:creationId xmlns:a16="http://schemas.microsoft.com/office/drawing/2014/main" id="{911B9D34-B8F8-4804-B959-27E40687C897}"/>
              </a:ext>
            </a:extLst>
          </p:cNvPr>
          <p:cNvSpPr>
            <a:spLocks noGrp="1"/>
          </p:cNvSpPr>
          <p:nvPr>
            <p:ph idx="30" hasCustomPrompt="1"/>
          </p:nvPr>
        </p:nvSpPr>
        <p:spPr>
          <a:xfrm>
            <a:off x="6251280" y="1701505"/>
            <a:ext cx="5219998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  <a:p>
            <a:pPr lvl="1"/>
            <a:r>
              <a:rPr lang="cs-CZ" noProof="0" dirty="0"/>
              <a:t>Druhá úroveň</a:t>
            </a:r>
            <a:endParaRPr lang="en-GB" noProof="0" dirty="0"/>
          </a:p>
          <a:p>
            <a:pPr lvl="2"/>
            <a:r>
              <a:rPr lang="cs-CZ" noProof="0" dirty="0"/>
              <a:t>Třetí úroveň</a:t>
            </a:r>
            <a:endParaRPr lang="en-GB" noProof="0" dirty="0"/>
          </a:p>
        </p:txBody>
      </p:sp>
      <p:pic>
        <p:nvPicPr>
          <p:cNvPr id="12" name="Obrázek 8">
            <a:extLst>
              <a:ext uri="{FF2B5EF4-FFF2-40B4-BE49-F238E27FC236}">
                <a16:creationId xmlns:a16="http://schemas.microsoft.com/office/drawing/2014/main" id="{13B8C9E6-BD21-D147-8A0C-DF4FEB48235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s text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C8DF9A9-CF6E-49C8-A8BC-74FDF24B8C3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dirty="0"/>
              <a:t>Kliknutím vložíte nadpis</a:t>
            </a:r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1E1D20B9-1A33-484F-AB08-D95E85A9CB29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7A2EACA-93F7-4696-A84F-C07E4801CB5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obsah 2">
            <a:extLst>
              <a:ext uri="{FF2B5EF4-FFF2-40B4-BE49-F238E27FC236}">
                <a16:creationId xmlns:a16="http://schemas.microsoft.com/office/drawing/2014/main" id="{45EA606A-B012-497D-A062-93B4C5E7BD37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7347735" y="2596845"/>
            <a:ext cx="4125465" cy="3208441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endParaRPr lang="en-GB" noProof="0" dirty="0"/>
          </a:p>
        </p:txBody>
      </p:sp>
      <p:sp>
        <p:nvSpPr>
          <p:cNvPr id="8" name="Zástupný symbol pro obrázek 7">
            <a:extLst>
              <a:ext uri="{FF2B5EF4-FFF2-40B4-BE49-F238E27FC236}">
                <a16:creationId xmlns:a16="http://schemas.microsoft.com/office/drawing/2014/main" id="{55454331-9726-47EA-9406-7071E2CA33DF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729509" y="1665288"/>
            <a:ext cx="6207791" cy="4139998"/>
          </a:xfrm>
        </p:spPr>
        <p:txBody>
          <a:bodyPr anchor="ctr"/>
          <a:lstStyle>
            <a:lvl1pPr algn="ctr"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Kliknutím na ikonu vložíte obrázek.</a:t>
            </a:r>
          </a:p>
        </p:txBody>
      </p:sp>
      <p:sp>
        <p:nvSpPr>
          <p:cNvPr id="11" name="Zástupný symbol pro text 7">
            <a:extLst>
              <a:ext uri="{FF2B5EF4-FFF2-40B4-BE49-F238E27FC236}">
                <a16:creationId xmlns:a16="http://schemas.microsoft.com/office/drawing/2014/main" id="{B0741B4D-1AE5-4AB1-8AD2-5E6FAC7F6F2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 dirty="0"/>
              <a:t>Kliknutím vložíte podnadpis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A3ECAA4E-9CED-0E4C-ABDC-4FC7431079BA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28353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dirty="0"/>
              <a:t>Kliknutím vložíte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noProof="0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17" name="Obrázek 8">
            <a:extLst>
              <a:ext uri="{FF2B5EF4-FFF2-40B4-BE49-F238E27FC236}">
                <a16:creationId xmlns:a16="http://schemas.microsoft.com/office/drawing/2014/main" id="{FB2076EC-28EC-BD48-9329-D9104D15A4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sah 2">
            <a:extLst>
              <a:ext uri="{FF2B5EF4-FFF2-40B4-BE49-F238E27FC236}">
                <a16:creationId xmlns:a16="http://schemas.microsoft.com/office/drawing/2014/main" id="{51439ED6-907B-45D9-8FCC-98AE21B3C06D}"/>
              </a:ext>
            </a:extLst>
          </p:cNvPr>
          <p:cNvSpPr>
            <a:spLocks noGrp="1"/>
          </p:cNvSpPr>
          <p:nvPr>
            <p:ph idx="12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72000" indent="0">
              <a:lnSpc>
                <a:spcPts val="36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None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lnSpc>
                <a:spcPct val="100000"/>
              </a:lnSpc>
              <a:buNone/>
              <a:defRPr sz="1600"/>
            </a:lvl3pPr>
          </a:lstStyle>
          <a:p>
            <a:pPr lvl="0"/>
            <a:r>
              <a:rPr lang="cs-CZ" noProof="0" dirty="0"/>
              <a:t>Kliknutím vložíte text</a:t>
            </a:r>
            <a:r>
              <a:rPr lang="en-GB" noProof="0" dirty="0"/>
              <a:t>.</a:t>
            </a:r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EDF74AA-0C1F-3B43-BA4D-2E12940B793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Nadpis 12">
            <a:extLst>
              <a:ext uri="{FF2B5EF4-FFF2-40B4-BE49-F238E27FC236}">
                <a16:creationId xmlns:a16="http://schemas.microsoft.com/office/drawing/2014/main" id="{C80D1D37-E5CA-42AD-BE6B-219FAFB546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pic>
        <p:nvPicPr>
          <p:cNvPr id="7" name="Obrázek 8">
            <a:extLst>
              <a:ext uri="{FF2B5EF4-FFF2-40B4-BE49-F238E27FC236}">
                <a16:creationId xmlns:a16="http://schemas.microsoft.com/office/drawing/2014/main" id="{14A8D01D-1D17-BC47-B8D2-62EE057F992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0881277" y="6048000"/>
            <a:ext cx="1132477" cy="59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554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/>
              <a:t>Zápatí prezentace</a:t>
            </a:r>
            <a:endParaRPr 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endParaRPr lang="cs-CZ" noProof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85" r:id="rId3"/>
    <p:sldLayoutId id="2147483674" r:id="rId4"/>
    <p:sldLayoutId id="2147483688" r:id="rId5"/>
    <p:sldLayoutId id="2147483698" r:id="rId6"/>
    <p:sldLayoutId id="2147483673" r:id="rId7"/>
    <p:sldLayoutId id="2147483675" r:id="rId8"/>
    <p:sldLayoutId id="2147483695" r:id="rId9"/>
    <p:sldLayoutId id="2147483677" r:id="rId10"/>
    <p:sldLayoutId id="2147483686" r:id="rId11"/>
    <p:sldLayoutId id="2147483697" r:id="rId12"/>
    <p:sldLayoutId id="2147483690" r:id="rId13"/>
    <p:sldLayoutId id="2147483696" r:id="rId14"/>
    <p:sldLayoutId id="2147483694" r:id="rId15"/>
    <p:sldLayoutId id="2147483692" r:id="rId16"/>
    <p:sldLayoutId id="2147483693" r:id="rId17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14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9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935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4A94A9E4-E64E-8046-9D7E-B7FD994B8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155808"/>
            <a:ext cx="11361600" cy="1171580"/>
          </a:xfrm>
        </p:spPr>
        <p:txBody>
          <a:bodyPr/>
          <a:lstStyle/>
          <a:p>
            <a:pPr algn="ctr"/>
            <a:r>
              <a:rPr lang="cs-CZ" dirty="0"/>
              <a:t>Pedagogika a psychologie</a:t>
            </a:r>
            <a:br>
              <a:rPr lang="cs-CZ" dirty="0"/>
            </a:br>
            <a:r>
              <a:rPr lang="cs-CZ" dirty="0" err="1"/>
              <a:t>bp1877</a:t>
            </a:r>
            <a:endParaRPr lang="sk-SK" dirty="0"/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DF11A4FD-A217-6542-925F-1C9D15840B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1393245"/>
          </a:xfrm>
        </p:spPr>
        <p:txBody>
          <a:bodyPr/>
          <a:lstStyle/>
          <a:p>
            <a:pPr algn="ctr"/>
            <a:r>
              <a:rPr lang="sk-SK" dirty="0"/>
              <a:t>Vladimír Jůva</a:t>
            </a:r>
          </a:p>
          <a:p>
            <a:pPr algn="ctr"/>
            <a:r>
              <a:rPr lang="sk-SK" dirty="0"/>
              <a:t>Katedra pedagogiky </a:t>
            </a:r>
            <a:r>
              <a:rPr lang="sk-SK" dirty="0" err="1"/>
              <a:t>sportu</a:t>
            </a:r>
            <a:r>
              <a:rPr lang="sk-SK" dirty="0"/>
              <a:t>, FSpS MU</a:t>
            </a:r>
          </a:p>
          <a:p>
            <a:pPr algn="ctr"/>
            <a:r>
              <a:rPr lang="sk-SK" dirty="0"/>
              <a:t>juva@fsps.muni.cz</a:t>
            </a:r>
          </a:p>
        </p:txBody>
      </p:sp>
    </p:spTree>
    <p:extLst>
      <p:ext uri="{BB962C8B-B14F-4D97-AF65-F5344CB8AC3E}">
        <p14:creationId xmlns:p14="http://schemas.microsoft.com/office/powerpoint/2010/main" val="35439130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002CFB5-60E3-435C-AFF1-A56E028EFF9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4B87540A-FEFF-47CF-AA36-93F1F30F55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3999" y="301546"/>
            <a:ext cx="11387959" cy="451576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8A39A7C-EAEE-4178-939F-2EF90DF94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852407"/>
            <a:ext cx="11465451" cy="5375593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b="1" dirty="0">
                <a:solidFill>
                  <a:srgbClr val="0000DC"/>
                </a:solidFill>
              </a:rPr>
              <a:t>Prvky poradenství – poradenského procesu: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poradce</a:t>
            </a:r>
            <a:r>
              <a:rPr lang="cs-CZ" b="1" dirty="0"/>
              <a:t> </a:t>
            </a:r>
            <a:r>
              <a:rPr lang="cs-CZ" dirty="0"/>
              <a:t>(prospěšnost, úcta ke klientovi, odborník, …)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klient</a:t>
            </a:r>
            <a:r>
              <a:rPr lang="cs-CZ" b="1" dirty="0"/>
              <a:t> </a:t>
            </a:r>
            <a:r>
              <a:rPr lang="cs-CZ" dirty="0"/>
              <a:t>(osobní problém, vyhledání pomoci, …)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pracovní aliance </a:t>
            </a:r>
            <a:r>
              <a:rPr lang="cs-CZ" dirty="0"/>
              <a:t>mezi poradcem a klientem </a:t>
            </a:r>
            <a:br>
              <a:rPr lang="cs-CZ" dirty="0"/>
            </a:br>
            <a:r>
              <a:rPr lang="cs-CZ" dirty="0"/>
              <a:t>(společné úkoly, cíle, názory, citová vazba, …)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Schopnosti (kompetence) poradce:</a:t>
            </a:r>
            <a:endParaRPr lang="cs-CZ" dirty="0">
              <a:solidFill>
                <a:srgbClr val="0000DC"/>
              </a:solidFill>
            </a:endParaRP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01928"/>
                </a:solidFill>
              </a:rPr>
              <a:t>pochopit smysl </a:t>
            </a:r>
            <a:r>
              <a:rPr lang="cs-CZ" dirty="0"/>
              <a:t>klientových výroků = objektivní obsah + emoce + … 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01928"/>
                </a:solidFill>
              </a:rPr>
              <a:t>aktivně naslouchat </a:t>
            </a:r>
            <a:endParaRPr lang="cs-CZ" dirty="0">
              <a:solidFill>
                <a:srgbClr val="F01928"/>
              </a:solidFill>
            </a:endParaRPr>
          </a:p>
          <a:p>
            <a:pPr>
              <a:lnSpc>
                <a:spcPct val="100000"/>
              </a:lnSpc>
            </a:pPr>
            <a:r>
              <a:rPr lang="cs-CZ" b="1" dirty="0"/>
              <a:t>shrnout</a:t>
            </a:r>
            <a:r>
              <a:rPr lang="cs-CZ" dirty="0"/>
              <a:t> obsah výroků, taktně </a:t>
            </a:r>
            <a:r>
              <a:rPr lang="cs-CZ" b="1" dirty="0"/>
              <a:t>oponovat</a:t>
            </a:r>
            <a:r>
              <a:rPr lang="cs-CZ" dirty="0"/>
              <a:t> a </a:t>
            </a:r>
            <a:r>
              <a:rPr lang="cs-CZ" b="1" dirty="0"/>
              <a:t>interpretovat</a:t>
            </a:r>
            <a:r>
              <a:rPr lang="cs-CZ" dirty="0"/>
              <a:t> smysl</a:t>
            </a:r>
          </a:p>
          <a:p>
            <a:pPr>
              <a:lnSpc>
                <a:spcPct val="100000"/>
              </a:lnSpc>
            </a:pPr>
            <a:r>
              <a:rPr lang="cs-CZ" b="1" dirty="0"/>
              <a:t>podávat </a:t>
            </a:r>
            <a:r>
              <a:rPr lang="cs-CZ" dirty="0"/>
              <a:t>přesné a srozumitelné </a:t>
            </a:r>
            <a:r>
              <a:rPr lang="cs-CZ" b="1" dirty="0"/>
              <a:t>podněty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01928"/>
                </a:solidFill>
              </a:rPr>
              <a:t>stimulovat</a:t>
            </a:r>
            <a:r>
              <a:rPr lang="cs-CZ" b="1" dirty="0"/>
              <a:t> </a:t>
            </a:r>
            <a:r>
              <a:rPr lang="cs-CZ" dirty="0"/>
              <a:t>klienta</a:t>
            </a:r>
          </a:p>
          <a:p>
            <a:pPr>
              <a:lnSpc>
                <a:spcPct val="100000"/>
              </a:lnSpc>
            </a:pP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5409057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64BAF1-8081-4477-8302-83F5DD30140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F676403F-217C-47BD-985C-0AC8991225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9777" y="378000"/>
            <a:ext cx="10753200" cy="451576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09D0CF-67F6-4EC1-BB0C-88E6248B62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9777" y="1038385"/>
            <a:ext cx="11314433" cy="5246177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Etické a profesní nároky na poradce </a:t>
            </a:r>
          </a:p>
          <a:p>
            <a:r>
              <a:rPr lang="cs-CZ" dirty="0"/>
              <a:t>mnohé zásadní z nich obsahuje </a:t>
            </a:r>
            <a:r>
              <a:rPr lang="cs-CZ" b="1" i="1" dirty="0">
                <a:solidFill>
                  <a:srgbClr val="FF0000"/>
                </a:solidFill>
              </a:rPr>
              <a:t>Etický kodex fyzioterapeuta </a:t>
            </a:r>
            <a:br>
              <a:rPr lang="cs-CZ" b="1" i="1" dirty="0">
                <a:solidFill>
                  <a:srgbClr val="FF0000"/>
                </a:solidFill>
              </a:rPr>
            </a:br>
            <a:r>
              <a:rPr lang="cs-CZ" dirty="0"/>
              <a:t>(viz Unie fyzioterapeutů České republiky), např.: Fyzioterapeut</a:t>
            </a:r>
          </a:p>
          <a:p>
            <a:r>
              <a:rPr lang="cs-CZ" dirty="0"/>
              <a:t>nesmí ohrozit zdraví klienta</a:t>
            </a:r>
          </a:p>
          <a:p>
            <a:r>
              <a:rPr lang="cs-CZ" dirty="0"/>
              <a:t>přispívá k rozvoji odborné úrovně a zajištění kvalitní péče o klienty </a:t>
            </a:r>
          </a:p>
          <a:p>
            <a:r>
              <a:rPr lang="cs-CZ" dirty="0"/>
              <a:t>je povinen průběžně udržovat nejvyšší úroveň svého vzdělání </a:t>
            </a:r>
            <a:br>
              <a:rPr lang="cs-CZ" dirty="0"/>
            </a:br>
            <a:r>
              <a:rPr lang="cs-CZ" dirty="0"/>
              <a:t>a odbornost (celoživotní vzdělávání)</a:t>
            </a:r>
          </a:p>
          <a:p>
            <a:r>
              <a:rPr lang="cs-CZ" dirty="0"/>
              <a:t>je vázán </a:t>
            </a:r>
            <a:r>
              <a:rPr lang="cs-CZ" b="1" dirty="0">
                <a:solidFill>
                  <a:srgbClr val="F01928"/>
                </a:solidFill>
              </a:rPr>
              <a:t>mlčenlivostí</a:t>
            </a:r>
            <a:r>
              <a:rPr lang="cs-CZ" dirty="0"/>
              <a:t>…</a:t>
            </a:r>
          </a:p>
          <a:p>
            <a:r>
              <a:rPr lang="cs-CZ" dirty="0"/>
              <a:t>podává klientům </a:t>
            </a:r>
            <a:r>
              <a:rPr lang="cs-CZ" b="1" dirty="0"/>
              <a:t>přesné informace</a:t>
            </a:r>
            <a:r>
              <a:rPr lang="cs-CZ" dirty="0"/>
              <a:t>… </a:t>
            </a:r>
          </a:p>
          <a:p>
            <a:r>
              <a:rPr lang="cs-CZ" b="1" dirty="0"/>
              <a:t>spolupracuje </a:t>
            </a:r>
            <a:r>
              <a:rPr lang="cs-CZ" dirty="0"/>
              <a:t>v klientově zájmu </a:t>
            </a:r>
            <a:r>
              <a:rPr lang="cs-CZ" b="1" dirty="0"/>
              <a:t>s … lékařem … i dalšími profesemi</a:t>
            </a:r>
          </a:p>
          <a:p>
            <a:r>
              <a:rPr lang="cs-CZ" dirty="0"/>
              <a:t>se podílí na </a:t>
            </a:r>
            <a:r>
              <a:rPr lang="cs-CZ" b="1" dirty="0">
                <a:solidFill>
                  <a:srgbClr val="0000DC"/>
                </a:solidFill>
              </a:rPr>
              <a:t>rozvoji vzdělávání ostatních </a:t>
            </a:r>
            <a:r>
              <a:rPr lang="cs-CZ" dirty="0"/>
              <a:t>zdravotnických pracovníků</a:t>
            </a:r>
          </a:p>
          <a:p>
            <a:endParaRPr lang="cs-CZ" b="1" i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155354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DD23164-D815-4C92-B67C-243A5D79E6E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11D6700-4073-4116-90DD-09078655FB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574424"/>
            <a:ext cx="10753200" cy="451576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842135A9-8359-4B6F-9748-5BD2EC17B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9400" y="1198800"/>
            <a:ext cx="10753200" cy="5029200"/>
          </a:xfrm>
        </p:spPr>
        <p:txBody>
          <a:bodyPr/>
          <a:lstStyle/>
          <a:p>
            <a:pPr marL="72000" indent="0">
              <a:lnSpc>
                <a:spcPts val="4200"/>
              </a:lnSpc>
              <a:buNone/>
            </a:pPr>
            <a:r>
              <a:rPr lang="cs-CZ" b="1" dirty="0">
                <a:solidFill>
                  <a:srgbClr val="0000DC"/>
                </a:solidFill>
              </a:rPr>
              <a:t>Rysy efektivního poradenského procesu:</a:t>
            </a:r>
          </a:p>
          <a:p>
            <a:pPr>
              <a:lnSpc>
                <a:spcPts val="4200"/>
              </a:lnSpc>
            </a:pPr>
            <a:r>
              <a:rPr lang="cs-CZ" dirty="0"/>
              <a:t>„terapeutická“ atmosféra (pocit klienta = </a:t>
            </a:r>
            <a:r>
              <a:rPr lang="cs-CZ" b="1" dirty="0">
                <a:solidFill>
                  <a:srgbClr val="F01928"/>
                </a:solidFill>
              </a:rPr>
              <a:t>důvěra a bezpečí</a:t>
            </a:r>
            <a:r>
              <a:rPr lang="cs-CZ" dirty="0"/>
              <a:t>)</a:t>
            </a:r>
          </a:p>
          <a:p>
            <a:pPr>
              <a:lnSpc>
                <a:spcPts val="4200"/>
              </a:lnSpc>
            </a:pPr>
            <a:r>
              <a:rPr lang="cs-CZ" dirty="0"/>
              <a:t>záruka klientovy </a:t>
            </a:r>
            <a:r>
              <a:rPr lang="cs-CZ" b="1" dirty="0">
                <a:solidFill>
                  <a:srgbClr val="F01928"/>
                </a:solidFill>
              </a:rPr>
              <a:t>svobody</a:t>
            </a:r>
            <a:r>
              <a:rPr lang="cs-CZ" dirty="0"/>
              <a:t> (bez nátlaku a manipulace) </a:t>
            </a:r>
          </a:p>
          <a:p>
            <a:pPr>
              <a:lnSpc>
                <a:spcPts val="4200"/>
              </a:lnSpc>
            </a:pPr>
            <a:r>
              <a:rPr lang="cs-CZ" b="1" dirty="0">
                <a:solidFill>
                  <a:srgbClr val="F01928"/>
                </a:solidFill>
              </a:rPr>
              <a:t>cesta k odpovědnosti</a:t>
            </a:r>
            <a:r>
              <a:rPr lang="cs-CZ" dirty="0"/>
              <a:t> klienta</a:t>
            </a:r>
            <a:br>
              <a:rPr lang="cs-CZ" dirty="0"/>
            </a:br>
            <a:r>
              <a:rPr lang="cs-CZ" dirty="0"/>
              <a:t>(naučit se nést důsledky svých svobodných rozhodnutí)</a:t>
            </a:r>
          </a:p>
          <a:p>
            <a:pPr>
              <a:lnSpc>
                <a:spcPts val="4200"/>
              </a:lnSpc>
            </a:pPr>
            <a:r>
              <a:rPr lang="cs-CZ" b="1" dirty="0">
                <a:solidFill>
                  <a:srgbClr val="F01928"/>
                </a:solidFill>
              </a:rPr>
              <a:t>přijetí klienta </a:t>
            </a:r>
            <a:r>
              <a:rPr lang="cs-CZ" dirty="0"/>
              <a:t>poradcem (akceptace, empatie, pozitivní vztah, </a:t>
            </a:r>
            <a:br>
              <a:rPr lang="cs-CZ" dirty="0"/>
            </a:br>
            <a:r>
              <a:rPr lang="cs-CZ" dirty="0"/>
              <a:t>bez kladení podmínek – viz </a:t>
            </a:r>
            <a:r>
              <a:rPr lang="cs-CZ" dirty="0" err="1"/>
              <a:t>Rogers</a:t>
            </a:r>
            <a:r>
              <a:rPr lang="cs-CZ" dirty="0"/>
              <a:t> – humanistická psychologie)</a:t>
            </a:r>
          </a:p>
          <a:p>
            <a:pPr>
              <a:lnSpc>
                <a:spcPts val="4200"/>
              </a:lnSpc>
            </a:pPr>
            <a:r>
              <a:rPr lang="cs-CZ" dirty="0"/>
              <a:t>záruka </a:t>
            </a:r>
            <a:r>
              <a:rPr lang="cs-CZ" b="1" dirty="0">
                <a:solidFill>
                  <a:srgbClr val="F01928"/>
                </a:solidFill>
              </a:rPr>
              <a:t>důvěrnosti</a:t>
            </a:r>
            <a:r>
              <a:rPr lang="cs-CZ" dirty="0"/>
              <a:t> poradenského procesu</a:t>
            </a:r>
          </a:p>
          <a:p>
            <a:pPr>
              <a:lnSpc>
                <a:spcPts val="4200"/>
              </a:lnSpc>
            </a:pPr>
            <a:r>
              <a:rPr lang="cs-CZ" dirty="0"/>
              <a:t>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032500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229AB2F5-BF39-4CB5-A2B8-92E394E09D5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7985AED-B025-4CE1-B364-E233CDCCD2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F37E3A6-71F1-4F39-9D19-7EF3E3D241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9999" y="1022888"/>
            <a:ext cx="11354949" cy="5060197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Cíle poradenského procesu:</a:t>
            </a:r>
          </a:p>
          <a:p>
            <a:r>
              <a:rPr lang="cs-CZ" dirty="0"/>
              <a:t>prohloubit </a:t>
            </a:r>
            <a:r>
              <a:rPr lang="cs-CZ" b="1" dirty="0">
                <a:solidFill>
                  <a:srgbClr val="F01928"/>
                </a:solidFill>
              </a:rPr>
              <a:t>sebepoznání</a:t>
            </a:r>
            <a:r>
              <a:rPr lang="cs-CZ" dirty="0"/>
              <a:t> klienta</a:t>
            </a:r>
          </a:p>
          <a:p>
            <a:r>
              <a:rPr lang="cs-CZ" b="1" dirty="0">
                <a:solidFill>
                  <a:srgbClr val="F01928"/>
                </a:solidFill>
              </a:rPr>
              <a:t>přijímat svou osobnost </a:t>
            </a:r>
            <a:r>
              <a:rPr lang="cs-CZ" dirty="0"/>
              <a:t>s přednostmi i nedostatky </a:t>
            </a:r>
          </a:p>
          <a:p>
            <a:r>
              <a:rPr lang="cs-CZ" dirty="0"/>
              <a:t>objevit svůj hlavní </a:t>
            </a:r>
            <a:r>
              <a:rPr lang="cs-CZ" b="1" dirty="0">
                <a:solidFill>
                  <a:srgbClr val="F01928"/>
                </a:solidFill>
              </a:rPr>
              <a:t>problém</a:t>
            </a:r>
            <a:r>
              <a:rPr lang="cs-CZ" dirty="0"/>
              <a:t> a jeho příčiny </a:t>
            </a:r>
          </a:p>
          <a:p>
            <a:r>
              <a:rPr lang="cs-CZ" b="1" dirty="0">
                <a:solidFill>
                  <a:srgbClr val="F01928"/>
                </a:solidFill>
              </a:rPr>
              <a:t>získat informace </a:t>
            </a:r>
            <a:r>
              <a:rPr lang="cs-CZ" dirty="0"/>
              <a:t>potřebné pro závažná rozhodnutí</a:t>
            </a:r>
            <a:br>
              <a:rPr lang="cs-CZ" dirty="0"/>
            </a:br>
            <a:r>
              <a:rPr lang="cs-CZ" dirty="0"/>
              <a:t>(např. změna povolání, životního stylu, …)</a:t>
            </a:r>
          </a:p>
          <a:p>
            <a:r>
              <a:rPr lang="cs-CZ" dirty="0"/>
              <a:t>formulovat realistický </a:t>
            </a:r>
            <a:r>
              <a:rPr lang="cs-CZ" b="1" dirty="0">
                <a:solidFill>
                  <a:srgbClr val="F01928"/>
                </a:solidFill>
              </a:rPr>
              <a:t>plán</a:t>
            </a:r>
            <a:r>
              <a:rPr lang="cs-CZ" dirty="0"/>
              <a:t> pro řešení problému</a:t>
            </a:r>
          </a:p>
          <a:p>
            <a:r>
              <a:rPr lang="cs-CZ" dirty="0"/>
              <a:t>osvojit si schopnost dělat </a:t>
            </a:r>
            <a:r>
              <a:rPr lang="cs-CZ" b="1" dirty="0">
                <a:solidFill>
                  <a:srgbClr val="F01928"/>
                </a:solidFill>
              </a:rPr>
              <a:t>produktivní rozhodnutí</a:t>
            </a:r>
          </a:p>
          <a:p>
            <a:r>
              <a:rPr lang="cs-CZ" b="1" dirty="0">
                <a:solidFill>
                  <a:srgbClr val="F01928"/>
                </a:solidFill>
              </a:rPr>
              <a:t>rozvíjet osobnost </a:t>
            </a:r>
            <a:r>
              <a:rPr lang="cs-CZ" dirty="0"/>
              <a:t>ve vztahu k sobě i jiným</a:t>
            </a:r>
          </a:p>
          <a:p>
            <a:r>
              <a:rPr lang="cs-CZ" dirty="0"/>
              <a:t>saturovat potřebu </a:t>
            </a:r>
            <a:r>
              <a:rPr lang="cs-CZ" b="1" dirty="0">
                <a:solidFill>
                  <a:srgbClr val="F01928"/>
                </a:solidFill>
              </a:rPr>
              <a:t>komunikace</a:t>
            </a:r>
            <a:r>
              <a:rPr lang="cs-CZ" dirty="0"/>
              <a:t> a lidské </a:t>
            </a:r>
            <a:r>
              <a:rPr lang="cs-CZ" b="1" dirty="0">
                <a:solidFill>
                  <a:srgbClr val="F01928"/>
                </a:solidFill>
              </a:rPr>
              <a:t>účasti</a:t>
            </a:r>
            <a:r>
              <a:rPr lang="cs-CZ" dirty="0"/>
              <a:t> </a:t>
            </a:r>
          </a:p>
          <a:p>
            <a:r>
              <a:rPr lang="cs-CZ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80771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E09F6E0-30F5-4E19-B45D-EC9288EC3C8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8C74D3A-AAA8-48A3-A513-AA2FE2B6DB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9400" y="378000"/>
            <a:ext cx="10753200" cy="451576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6A4B29A8-ADC4-4BF1-9762-DDB0A0B684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991891"/>
            <a:ext cx="10753200" cy="5091193"/>
          </a:xfrm>
        </p:spPr>
        <p:txBody>
          <a:bodyPr/>
          <a:lstStyle/>
          <a:p>
            <a:pPr marL="72000" indent="0">
              <a:spcBef>
                <a:spcPts val="1200"/>
              </a:spcBef>
              <a:buNone/>
            </a:pPr>
            <a:r>
              <a:rPr lang="cs-CZ" sz="3200" b="1" dirty="0">
                <a:solidFill>
                  <a:srgbClr val="0000DC"/>
                </a:solidFill>
              </a:rPr>
              <a:t>Základní fáze poradenského procesu:</a:t>
            </a:r>
            <a:endParaRPr lang="cs-CZ" sz="3200" dirty="0">
              <a:solidFill>
                <a:srgbClr val="0000DC"/>
              </a:solidFill>
            </a:endParaRP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Navázání vztahu </a:t>
            </a:r>
            <a:r>
              <a:rPr lang="cs-CZ" sz="3200" dirty="0"/>
              <a:t>a „terapeutické“ atmosféry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/>
              <a:t>Zjištění </a:t>
            </a:r>
            <a:r>
              <a:rPr lang="cs-CZ" sz="3200" b="1" dirty="0">
                <a:solidFill>
                  <a:srgbClr val="F01928"/>
                </a:solidFill>
              </a:rPr>
              <a:t>důvodu</a:t>
            </a:r>
            <a:r>
              <a:rPr lang="cs-CZ" sz="3200" b="1" dirty="0"/>
              <a:t> </a:t>
            </a:r>
            <a:r>
              <a:rPr lang="cs-CZ" sz="3200" dirty="0"/>
              <a:t>klientova příchodu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Diagnóza</a:t>
            </a:r>
            <a:r>
              <a:rPr lang="cs-CZ" sz="3200" dirty="0"/>
              <a:t> klientova </a:t>
            </a:r>
            <a:r>
              <a:rPr lang="cs-CZ" sz="3200" b="1" dirty="0">
                <a:solidFill>
                  <a:srgbClr val="F01928"/>
                </a:solidFill>
              </a:rPr>
              <a:t>problému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Řešení problému </a:t>
            </a:r>
            <a:r>
              <a:rPr lang="cs-CZ" sz="3200" dirty="0"/>
              <a:t>– zásadní cíl a možnosti jeho dosažení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>
                <a:solidFill>
                  <a:srgbClr val="F01928"/>
                </a:solidFill>
              </a:rPr>
              <a:t>Klientovo</a:t>
            </a:r>
            <a:r>
              <a:rPr lang="cs-CZ" sz="3200" dirty="0"/>
              <a:t> konečné </a:t>
            </a:r>
            <a:r>
              <a:rPr lang="cs-CZ" sz="3200" b="1" dirty="0">
                <a:solidFill>
                  <a:srgbClr val="F01928"/>
                </a:solidFill>
              </a:rPr>
              <a:t>rozhodnutí</a:t>
            </a:r>
          </a:p>
          <a:p>
            <a:pPr marL="586350" indent="-514350">
              <a:spcBef>
                <a:spcPts val="1200"/>
              </a:spcBef>
              <a:buFont typeface="+mj-lt"/>
              <a:buAutoNum type="arabicPeriod"/>
            </a:pPr>
            <a:r>
              <a:rPr lang="cs-CZ" sz="3200" b="1" dirty="0"/>
              <a:t>Závěr</a:t>
            </a:r>
            <a:r>
              <a:rPr lang="cs-CZ" sz="3200" dirty="0"/>
              <a:t> poradenského procesu = </a:t>
            </a:r>
            <a:r>
              <a:rPr lang="cs-CZ" sz="3200" b="1" dirty="0">
                <a:solidFill>
                  <a:srgbClr val="F01928"/>
                </a:solidFill>
              </a:rPr>
              <a:t>klientova</a:t>
            </a:r>
            <a:r>
              <a:rPr lang="cs-CZ" sz="3200" dirty="0"/>
              <a:t> psychická </a:t>
            </a:r>
            <a:r>
              <a:rPr lang="cs-CZ" sz="3200" b="1" dirty="0">
                <a:solidFill>
                  <a:srgbClr val="F01928"/>
                </a:solidFill>
              </a:rPr>
              <a:t>samostatnost</a:t>
            </a:r>
            <a:r>
              <a:rPr lang="cs-CZ" sz="3200" dirty="0"/>
              <a:t> (</a:t>
            </a:r>
            <a:r>
              <a:rPr lang="cs-CZ" sz="3200" dirty="0" err="1"/>
              <a:t>Drapela</a:t>
            </a:r>
            <a:r>
              <a:rPr lang="cs-CZ" sz="3200" dirty="0"/>
              <a:t>, 1997)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606662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6B2B17-AEA4-4E50-AC72-E3332696468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3210E44-45A5-437D-B556-D35DDF8D20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78000"/>
            <a:ext cx="10753200" cy="451576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D8C3B645-1C3B-4ABE-88EA-8B163C61E65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286359"/>
            <a:ext cx="10753200" cy="4545641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Poradenství – různá vymezení, ale shoda</a:t>
            </a:r>
          </a:p>
          <a:p>
            <a:pPr>
              <a:spcBef>
                <a:spcPts val="1200"/>
              </a:spcBef>
            </a:pPr>
            <a:r>
              <a:rPr lang="pl-PL" b="1" dirty="0">
                <a:solidFill>
                  <a:srgbClr val="FF0000"/>
                </a:solidFill>
              </a:rPr>
              <a:t>základ = pomoc = vztah poradce + klient</a:t>
            </a:r>
          </a:p>
          <a:p>
            <a:pPr>
              <a:spcBef>
                <a:spcPts val="1200"/>
              </a:spcBef>
            </a:pPr>
            <a:r>
              <a:rPr lang="cs-CZ" b="1" dirty="0"/>
              <a:t>poradce </a:t>
            </a:r>
            <a:r>
              <a:rPr lang="cs-CZ" dirty="0"/>
              <a:t>= snaha podpořit motivaci nebo osobnostní rozvoj jedince (klienta, sportovce, dítěte, adolescenta,…) </a:t>
            </a:r>
            <a:br>
              <a:rPr lang="cs-CZ" dirty="0"/>
            </a:br>
            <a:r>
              <a:rPr lang="cs-CZ" dirty="0"/>
              <a:t>a úsilí zlepšit jeho celkové vnitřní rozpoložení</a:t>
            </a:r>
          </a:p>
          <a:p>
            <a:pPr>
              <a:spcBef>
                <a:spcPts val="1200"/>
              </a:spcBef>
            </a:pPr>
            <a:r>
              <a:rPr lang="cs-CZ" b="1" dirty="0"/>
              <a:t>poradenství </a:t>
            </a:r>
            <a:r>
              <a:rPr lang="cs-CZ" dirty="0"/>
              <a:t>= </a:t>
            </a:r>
            <a:r>
              <a:rPr lang="cs-CZ" b="1" i="1" dirty="0">
                <a:solidFill>
                  <a:srgbClr val="FF0000"/>
                </a:solidFill>
              </a:rPr>
              <a:t>komunikace, proces a vztah</a:t>
            </a:r>
            <a:r>
              <a:rPr lang="cs-CZ" i="1" dirty="0"/>
              <a:t>, v němž jedna osoba (poradce) se pokouší svou vědecko-praktickou radou prokázat službu, pomoc nebo prospět, či být odborně užitečná tomu, komu radí, tedy jiné osobě </a:t>
            </a:r>
            <a:r>
              <a:rPr lang="cs-CZ" dirty="0"/>
              <a:t>(Kohoutek, 2008)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973884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A5D94AAA-1735-4A98-BB1A-987E2DC6345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1EE6C168-978A-476B-9633-1CCD35E1A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494575"/>
            <a:ext cx="10752138" cy="450850"/>
          </a:xfrm>
        </p:spPr>
        <p:txBody>
          <a:bodyPr/>
          <a:lstStyle/>
          <a:p>
            <a:r>
              <a:rPr lang="cs-CZ" dirty="0"/>
              <a:t>Proč pedagogika?</a:t>
            </a:r>
          </a:p>
        </p:txBody>
      </p:sp>
      <p:sp>
        <p:nvSpPr>
          <p:cNvPr id="7" name="Zástupný symbol pro obsah 4">
            <a:extLst>
              <a:ext uri="{FF2B5EF4-FFF2-40B4-BE49-F238E27FC236}">
                <a16:creationId xmlns:a16="http://schemas.microsoft.com/office/drawing/2014/main" id="{6407FB2A-FA85-4516-ABB4-6104AF1CF4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00" y="1266092"/>
            <a:ext cx="10933200" cy="4871908"/>
          </a:xfrm>
        </p:spPr>
        <p:txBody>
          <a:bodyPr/>
          <a:lstStyle/>
          <a:p>
            <a:pPr>
              <a:defRPr/>
            </a:pPr>
            <a:r>
              <a:rPr lang="cs-CZ" altLang="cs-CZ" b="1" dirty="0"/>
              <a:t>Pedagogika </a:t>
            </a:r>
            <a:r>
              <a:rPr lang="cs-CZ" altLang="cs-CZ" dirty="0"/>
              <a:t>= </a:t>
            </a:r>
            <a:r>
              <a:rPr lang="cs-CZ" altLang="cs-CZ" b="1" dirty="0">
                <a:solidFill>
                  <a:srgbClr val="0000DC"/>
                </a:solidFill>
              </a:rPr>
              <a:t>sociální věda </a:t>
            </a:r>
            <a:r>
              <a:rPr lang="cs-CZ" altLang="cs-CZ" dirty="0"/>
              <a:t>(+ </a:t>
            </a:r>
            <a:r>
              <a:rPr lang="cs-CZ" altLang="cs-CZ" b="1" dirty="0">
                <a:solidFill>
                  <a:srgbClr val="0000DC"/>
                </a:solidFill>
              </a:rPr>
              <a:t>výzkum</a:t>
            </a:r>
            <a:r>
              <a:rPr lang="cs-CZ" altLang="cs-CZ" dirty="0"/>
              <a:t>)</a:t>
            </a:r>
          </a:p>
          <a:p>
            <a:pPr>
              <a:defRPr/>
            </a:pPr>
            <a:r>
              <a:rPr lang="cs-CZ" altLang="cs-CZ" b="1" dirty="0"/>
              <a:t>Vznik termínu </a:t>
            </a:r>
            <a:r>
              <a:rPr lang="cs-CZ" altLang="cs-CZ" dirty="0"/>
              <a:t>– antická řečtina – </a:t>
            </a:r>
            <a:r>
              <a:rPr lang="cs-CZ" altLang="cs-CZ" i="1" dirty="0" err="1"/>
              <a:t>paidagógos</a:t>
            </a:r>
            <a:r>
              <a:rPr lang="cs-CZ" altLang="cs-CZ" i="1" dirty="0"/>
              <a:t> </a:t>
            </a:r>
            <a:r>
              <a:rPr lang="cs-CZ" altLang="cs-CZ" dirty="0"/>
              <a:t>(otrok doprovázející chlapce do školy)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Pedagogika</a:t>
            </a:r>
            <a:r>
              <a:rPr lang="cs-CZ" altLang="cs-CZ" b="1" dirty="0"/>
              <a:t> </a:t>
            </a:r>
            <a:r>
              <a:rPr lang="cs-CZ" altLang="cs-CZ" dirty="0"/>
              <a:t>= věda o permanentní edukaci </a:t>
            </a:r>
            <a:br>
              <a:rPr lang="cs-CZ" altLang="cs-CZ" dirty="0"/>
            </a:br>
            <a:r>
              <a:rPr lang="cs-CZ" altLang="cs-CZ" dirty="0"/>
              <a:t>(= výchově a vzdělávání)</a:t>
            </a:r>
          </a:p>
          <a:p>
            <a:pPr>
              <a:defRPr/>
            </a:pPr>
            <a:r>
              <a:rPr lang="cs-CZ" altLang="cs-CZ" b="1" dirty="0">
                <a:solidFill>
                  <a:srgbClr val="0000DC"/>
                </a:solidFill>
              </a:rPr>
              <a:t>Edukace </a:t>
            </a:r>
            <a:r>
              <a:rPr lang="cs-CZ" altLang="cs-CZ" dirty="0"/>
              <a:t>– původ antická latina – </a:t>
            </a:r>
            <a:r>
              <a:rPr lang="cs-CZ" altLang="cs-CZ" i="1" dirty="0" err="1"/>
              <a:t>educatio</a:t>
            </a:r>
            <a:r>
              <a:rPr lang="cs-CZ" altLang="cs-CZ" i="1" dirty="0"/>
              <a:t> </a:t>
            </a:r>
            <a:r>
              <a:rPr lang="cs-CZ" altLang="cs-CZ" dirty="0"/>
              <a:t>(vedení vpřed, výchova, vzdělávání)</a:t>
            </a:r>
          </a:p>
          <a:p>
            <a:pPr>
              <a:defRPr/>
            </a:pPr>
            <a:r>
              <a:rPr lang="cs-CZ" altLang="cs-CZ" b="1" dirty="0"/>
              <a:t>Pedagogika zkoumá </a:t>
            </a:r>
            <a:r>
              <a:rPr lang="cs-CZ" altLang="cs-CZ" dirty="0"/>
              <a:t>vývoj, systém a realizaci edukace</a:t>
            </a:r>
          </a:p>
          <a:p>
            <a:pPr>
              <a:defRPr/>
            </a:pPr>
            <a:r>
              <a:rPr lang="cs-CZ" altLang="cs-CZ" dirty="0"/>
              <a:t>Edukace provází člověka celý život → pedagogika → </a:t>
            </a:r>
            <a:br>
              <a:rPr lang="cs-CZ" altLang="cs-CZ" dirty="0"/>
            </a:br>
            <a:r>
              <a:rPr lang="cs-CZ" altLang="cs-CZ" b="1" dirty="0">
                <a:solidFill>
                  <a:srgbClr val="0000DC"/>
                </a:solidFill>
              </a:rPr>
              <a:t>význam pro všechny</a:t>
            </a:r>
            <a:r>
              <a:rPr lang="cs-CZ" altLang="cs-CZ" dirty="0"/>
              <a:t>, především pro </a:t>
            </a:r>
            <a:r>
              <a:rPr lang="cs-CZ" altLang="cs-CZ" b="1" dirty="0"/>
              <a:t>sociální profese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0347642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D35E377-7F6A-4C42-970B-C7205EC9110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F3B3F69-006C-44D1-87FF-6096890350C4}"/>
              </a:ext>
            </a:extLst>
          </p:cNvPr>
          <p:cNvSpPr txBox="1">
            <a:spLocks/>
          </p:cNvSpPr>
          <p:nvPr/>
        </p:nvSpPr>
        <p:spPr>
          <a:xfrm>
            <a:off x="666000" y="494575"/>
            <a:ext cx="10626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26ED41BC-8348-4AAF-8C42-B19002AC8A80}"/>
              </a:ext>
            </a:extLst>
          </p:cNvPr>
          <p:cNvSpPr txBox="1">
            <a:spLocks/>
          </p:cNvSpPr>
          <p:nvPr/>
        </p:nvSpPr>
        <p:spPr>
          <a:xfrm>
            <a:off x="666000" y="1195755"/>
            <a:ext cx="10807200" cy="490962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ts val="4000"/>
              </a:lnSpc>
              <a:defRPr/>
            </a:pPr>
            <a:r>
              <a:rPr lang="cs-CZ" altLang="cs-CZ" sz="3200" b="1" kern="0" dirty="0">
                <a:solidFill>
                  <a:srgbClr val="0000DC"/>
                </a:solidFill>
              </a:rPr>
              <a:t>Fyzioterapie = i edukační (vzdělávací) aktivity</a:t>
            </a:r>
          </a:p>
          <a:p>
            <a:pPr>
              <a:lnSpc>
                <a:spcPts val="4000"/>
              </a:lnSpc>
              <a:spcBef>
                <a:spcPts val="1800"/>
              </a:spcBef>
              <a:defRPr/>
            </a:pPr>
            <a:r>
              <a:rPr lang="cs-CZ" altLang="cs-CZ" sz="3200" b="1" kern="0" dirty="0">
                <a:solidFill>
                  <a:srgbClr val="0000DC"/>
                </a:solidFill>
              </a:rPr>
              <a:t>Edukace</a:t>
            </a:r>
            <a:r>
              <a:rPr lang="cs-CZ" altLang="cs-CZ" sz="3200" kern="0" dirty="0"/>
              <a:t> (výchova v širokém pojetí, výchova a vzdělávání) = </a:t>
            </a:r>
            <a:r>
              <a:rPr lang="cs-CZ" altLang="cs-CZ" sz="3200" b="1" kern="0" dirty="0">
                <a:solidFill>
                  <a:srgbClr val="F01928"/>
                </a:solidFill>
              </a:rPr>
              <a:t>záměrné působení na rozvoj jedince </a:t>
            </a:r>
            <a:r>
              <a:rPr lang="cs-CZ" altLang="cs-CZ" sz="3200" kern="0" dirty="0"/>
              <a:t>(</a:t>
            </a:r>
            <a:r>
              <a:rPr lang="cs-CZ" altLang="cs-CZ" sz="3200" b="1" kern="0" dirty="0">
                <a:solidFill>
                  <a:srgbClr val="F01928"/>
                </a:solidFill>
              </a:rPr>
              <a:t>pomoc jedinci</a:t>
            </a:r>
            <a:r>
              <a:rPr lang="cs-CZ" altLang="cs-CZ" sz="3200" kern="0" dirty="0"/>
              <a:t>) </a:t>
            </a:r>
            <a:br>
              <a:rPr lang="cs-CZ" altLang="cs-CZ" sz="3200" kern="0" dirty="0"/>
            </a:br>
            <a:r>
              <a:rPr lang="cs-CZ" altLang="cs-CZ" sz="3200" kern="0" dirty="0"/>
              <a:t>s cílem dosáhnout </a:t>
            </a:r>
            <a:r>
              <a:rPr lang="cs-CZ" altLang="cs-CZ" sz="3200" b="1" kern="0" dirty="0">
                <a:solidFill>
                  <a:srgbClr val="F01928"/>
                </a:solidFill>
              </a:rPr>
              <a:t>pozitivních změn </a:t>
            </a:r>
            <a:r>
              <a:rPr lang="cs-CZ" altLang="cs-CZ" sz="3200" kern="0" dirty="0"/>
              <a:t>v jeho rozvoji</a:t>
            </a:r>
          </a:p>
          <a:p>
            <a:pPr>
              <a:lnSpc>
                <a:spcPts val="4000"/>
              </a:lnSpc>
              <a:spcBef>
                <a:spcPts val="1800"/>
              </a:spcBef>
              <a:defRPr/>
            </a:pPr>
            <a:r>
              <a:rPr lang="cs-CZ" altLang="cs-CZ" sz="3200" b="1" kern="0" dirty="0"/>
              <a:t>Edukace = procesy </a:t>
            </a:r>
            <a:r>
              <a:rPr lang="cs-CZ" altLang="cs-CZ" sz="3200" b="1" kern="0" dirty="0">
                <a:solidFill>
                  <a:srgbClr val="0000DC"/>
                </a:solidFill>
              </a:rPr>
              <a:t>řízeného učení</a:t>
            </a:r>
          </a:p>
          <a:p>
            <a:pPr>
              <a:lnSpc>
                <a:spcPts val="4000"/>
              </a:lnSpc>
              <a:spcBef>
                <a:spcPts val="1800"/>
              </a:spcBef>
              <a:defRPr/>
            </a:pPr>
            <a:r>
              <a:rPr lang="cs-CZ" altLang="cs-CZ" sz="3200" b="1" kern="0" dirty="0">
                <a:solidFill>
                  <a:srgbClr val="0000DC"/>
                </a:solidFill>
              </a:rPr>
              <a:t>Učení</a:t>
            </a:r>
            <a:r>
              <a:rPr lang="cs-CZ" altLang="cs-CZ" sz="3200" b="1" kern="0" dirty="0"/>
              <a:t> </a:t>
            </a:r>
            <a:r>
              <a:rPr lang="cs-CZ" altLang="cs-CZ" sz="3200" kern="0" dirty="0"/>
              <a:t>= psychický aktivní a tvořivý proces (permanentní) – </a:t>
            </a:r>
            <a:br>
              <a:rPr lang="cs-CZ" altLang="cs-CZ" sz="3200" kern="0" dirty="0"/>
            </a:br>
            <a:r>
              <a:rPr lang="cs-CZ" altLang="cs-CZ" sz="3200" kern="0" dirty="0"/>
              <a:t>probíhá v jednotě tělesných a duševních předpokladů, </a:t>
            </a:r>
            <a:br>
              <a:rPr lang="cs-CZ" altLang="cs-CZ" sz="3200" kern="0" dirty="0"/>
            </a:br>
            <a:r>
              <a:rPr lang="cs-CZ" altLang="cs-CZ" sz="3200" kern="0" dirty="0"/>
              <a:t>je klíčový v adaptaci člověka, rozšiřuje jeho možnosti</a:t>
            </a:r>
          </a:p>
        </p:txBody>
      </p:sp>
    </p:spTree>
    <p:extLst>
      <p:ext uri="{BB962C8B-B14F-4D97-AF65-F5344CB8AC3E}">
        <p14:creationId xmlns:p14="http://schemas.microsoft.com/office/powerpoint/2010/main" val="2745115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3ED38C6-1378-4271-BC45-76C3BD4BE162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1F39EA8A-A6E0-4D5A-B3BB-B542D02B8E62}"/>
              </a:ext>
            </a:extLst>
          </p:cNvPr>
          <p:cNvSpPr txBox="1">
            <a:spLocks/>
          </p:cNvSpPr>
          <p:nvPr/>
        </p:nvSpPr>
        <p:spPr>
          <a:xfrm>
            <a:off x="666000" y="494575"/>
            <a:ext cx="10626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C08AD2B-1F48-447F-8F38-D812C71375F4}"/>
              </a:ext>
            </a:extLst>
          </p:cNvPr>
          <p:cNvSpPr txBox="1">
            <a:spLocks/>
          </p:cNvSpPr>
          <p:nvPr/>
        </p:nvSpPr>
        <p:spPr>
          <a:xfrm>
            <a:off x="666000" y="1223889"/>
            <a:ext cx="10753200" cy="5004111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ts val="4000"/>
              </a:lnSpc>
              <a:spcBef>
                <a:spcPts val="1200"/>
              </a:spcBef>
            </a:pPr>
            <a:r>
              <a:rPr lang="cs-CZ" sz="3200" b="1" dirty="0">
                <a:solidFill>
                  <a:srgbClr val="0000DC"/>
                </a:solidFill>
              </a:rPr>
              <a:t>Rozvoj pedagogického vědění</a:t>
            </a:r>
            <a:endParaRPr lang="cs-CZ" sz="3200" b="1" kern="0" dirty="0">
              <a:solidFill>
                <a:srgbClr val="0000DC"/>
              </a:solidFill>
            </a:endParaRP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b="1" kern="0" dirty="0"/>
              <a:t>názory na edukaci </a:t>
            </a:r>
            <a:r>
              <a:rPr lang="cs-CZ" sz="3200" kern="0" dirty="0"/>
              <a:t>= klasická </a:t>
            </a:r>
            <a:r>
              <a:rPr lang="cs-CZ" sz="3200" b="1" kern="0" dirty="0">
                <a:solidFill>
                  <a:srgbClr val="0000DC"/>
                </a:solidFill>
              </a:rPr>
              <a:t>součást filozofie 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rozvoj </a:t>
            </a:r>
            <a:r>
              <a:rPr lang="cs-CZ" sz="3200" b="1" kern="0" dirty="0"/>
              <a:t>normativních </a:t>
            </a:r>
            <a:r>
              <a:rPr lang="cs-CZ" sz="3200" kern="0" dirty="0"/>
              <a:t>pedagogických </a:t>
            </a:r>
            <a:r>
              <a:rPr lang="cs-CZ" sz="3200" b="1" kern="0" dirty="0"/>
              <a:t>koncepcí 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b="1" kern="0" dirty="0"/>
              <a:t>vznik sociálních věd </a:t>
            </a:r>
            <a:r>
              <a:rPr lang="cs-CZ" sz="3200" kern="0" dirty="0"/>
              <a:t>– 19. století – sociologie, psychologie, pedagogika, … 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začátek 20. století – </a:t>
            </a:r>
            <a:r>
              <a:rPr lang="cs-CZ" sz="3200" b="1" kern="0" dirty="0">
                <a:solidFill>
                  <a:srgbClr val="0000DC"/>
                </a:solidFill>
              </a:rPr>
              <a:t>vznik pedagogických výzkumů </a:t>
            </a:r>
            <a:r>
              <a:rPr lang="cs-CZ" sz="3200" kern="0" dirty="0"/>
              <a:t>= „moderní“ empirické pedagogiky </a:t>
            </a:r>
          </a:p>
          <a:p>
            <a:pPr marL="457200" indent="-457200">
              <a:lnSpc>
                <a:spcPts val="4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sz="3200" kern="0" dirty="0"/>
              <a:t>20. století – </a:t>
            </a:r>
            <a:r>
              <a:rPr lang="cs-CZ" sz="3200" b="1" kern="0" dirty="0"/>
              <a:t>rozvoj </a:t>
            </a:r>
            <a:r>
              <a:rPr lang="cs-CZ" sz="3200" b="1" kern="0" dirty="0">
                <a:solidFill>
                  <a:srgbClr val="0000DC"/>
                </a:solidFill>
              </a:rPr>
              <a:t>pedagogických subdisciplín </a:t>
            </a:r>
          </a:p>
          <a:p>
            <a:endParaRPr lang="cs-CZ" kern="0" dirty="0"/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211344382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904F3007-75CB-4EE3-8D49-9C5828220BB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01AEFB2-A290-4615-9FBB-B267FC713AD1}"/>
              </a:ext>
            </a:extLst>
          </p:cNvPr>
          <p:cNvSpPr txBox="1">
            <a:spLocks/>
          </p:cNvSpPr>
          <p:nvPr/>
        </p:nvSpPr>
        <p:spPr>
          <a:xfrm>
            <a:off x="540000" y="494575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  <p:sp>
        <p:nvSpPr>
          <p:cNvPr id="6" name="Zástupný symbol pro obsah 4">
            <a:extLst>
              <a:ext uri="{FF2B5EF4-FFF2-40B4-BE49-F238E27FC236}">
                <a16:creationId xmlns:a16="http://schemas.microsoft.com/office/drawing/2014/main" id="{67621FE2-EF7F-43C7-90E0-8B69B74A77FF}"/>
              </a:ext>
            </a:extLst>
          </p:cNvPr>
          <p:cNvSpPr txBox="1">
            <a:spLocks/>
          </p:cNvSpPr>
          <p:nvPr/>
        </p:nvSpPr>
        <p:spPr>
          <a:xfrm>
            <a:off x="540000" y="1131376"/>
            <a:ext cx="11361268" cy="470062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Podněty pro práci s klientem a </a:t>
            </a:r>
            <a:r>
              <a:rPr lang="cs-CZ" sz="3200" b="1" dirty="0">
                <a:solidFill>
                  <a:srgbClr val="0000DC"/>
                </a:solidFill>
              </a:rPr>
              <a:t>pedagogické disciplíny</a:t>
            </a:r>
            <a:r>
              <a:rPr lang="cs-CZ" sz="3200" dirty="0"/>
              <a:t>:</a:t>
            </a:r>
            <a:endParaRPr lang="cs-CZ" altLang="cs-CZ" sz="3200" b="1" kern="0" dirty="0">
              <a:solidFill>
                <a:srgbClr val="0000DC"/>
              </a:solidFill>
            </a:endParaRP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</a:rPr>
              <a:t>obecná pedagogika </a:t>
            </a:r>
            <a:r>
              <a:rPr lang="cs-CZ" altLang="cs-CZ" sz="3200" b="1" kern="0" dirty="0"/>
              <a:t>– </a:t>
            </a:r>
            <a:r>
              <a:rPr lang="cs-CZ" altLang="cs-CZ" sz="3200" kern="0" dirty="0"/>
              <a:t>systematizace a interpretaci základních pedagogických pojmů, jevů a zákonitostí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dirty="0">
                <a:solidFill>
                  <a:srgbClr val="0000DC"/>
                </a:solidFill>
              </a:rPr>
              <a:t>didaktika</a:t>
            </a:r>
            <a:r>
              <a:rPr lang="cs-CZ" altLang="cs-CZ" sz="3200" b="1" dirty="0"/>
              <a:t> </a:t>
            </a:r>
            <a:r>
              <a:rPr lang="cs-CZ" altLang="cs-CZ" sz="3200" dirty="0"/>
              <a:t>= teorie („technologie“) vzdělávání (a vyučování)</a:t>
            </a:r>
            <a:br>
              <a:rPr lang="cs-CZ" altLang="cs-CZ" sz="3200" dirty="0"/>
            </a:br>
            <a:r>
              <a:rPr lang="cs-CZ" altLang="cs-CZ" sz="3200" dirty="0"/>
              <a:t>- obecná didaktika</a:t>
            </a:r>
            <a:br>
              <a:rPr lang="cs-CZ" altLang="cs-CZ" sz="3200" dirty="0"/>
            </a:br>
            <a:r>
              <a:rPr lang="cs-CZ" altLang="cs-CZ" sz="3200" dirty="0"/>
              <a:t>- </a:t>
            </a:r>
            <a:r>
              <a:rPr lang="cs-CZ" altLang="cs-CZ" sz="3200" b="1" dirty="0">
                <a:solidFill>
                  <a:srgbClr val="0000DC"/>
                </a:solidFill>
              </a:rPr>
              <a:t>speciální didaktiky </a:t>
            </a:r>
            <a:r>
              <a:rPr lang="cs-CZ" sz="3200" dirty="0"/>
              <a:t>= specifické zaměření (věk, obor, </a:t>
            </a:r>
            <a:br>
              <a:rPr lang="cs-CZ" sz="3200" dirty="0"/>
            </a:br>
            <a:r>
              <a:rPr lang="cs-CZ" sz="3200" dirty="0"/>
              <a:t>  škola) – např. didaktika sportu, ošetřovatelství, …</a:t>
            </a:r>
            <a:endParaRPr lang="cs-CZ" altLang="cs-CZ" sz="3200" dirty="0"/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kern="0" dirty="0">
                <a:solidFill>
                  <a:srgbClr val="0000DC"/>
                </a:solidFill>
              </a:rPr>
              <a:t>pedagogika předškolní, školní, …, andragogika, </a:t>
            </a:r>
            <a:r>
              <a:rPr lang="cs-CZ" altLang="cs-CZ" sz="3200" kern="0" dirty="0" err="1">
                <a:solidFill>
                  <a:srgbClr val="0000DC"/>
                </a:solidFill>
              </a:rPr>
              <a:t>geragogika</a:t>
            </a:r>
            <a:endParaRPr lang="cs-CZ" altLang="cs-CZ" sz="3200" kern="0" dirty="0">
              <a:solidFill>
                <a:srgbClr val="0000DC"/>
              </a:solidFill>
            </a:endParaRP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4805961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D6341A-10E9-4E01-A55C-EB179605456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6DCF4CA-C0F6-47DD-9F0A-1746899CD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61" y="494212"/>
            <a:ext cx="11631478" cy="451576"/>
          </a:xfrm>
        </p:spPr>
        <p:txBody>
          <a:bodyPr/>
          <a:lstStyle/>
          <a:p>
            <a:r>
              <a:rPr lang="cs-CZ" dirty="0"/>
              <a:t>Proč psychologie, poradenství, pedagogika, …?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8B4C091-85CA-4351-AC5E-F1A2424803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193369"/>
            <a:ext cx="10753200" cy="494463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/>
              <a:t>(Sportovní) fyzioterapeut – fyzioterapeutka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pomáhá lidem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 err="1"/>
              <a:t>edukuje</a:t>
            </a:r>
            <a:r>
              <a:rPr lang="cs-CZ" dirty="0"/>
              <a:t>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vzdělává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vychovává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lečí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…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= práce s lidmi = sociální profese → </a:t>
            </a:r>
            <a:r>
              <a:rPr lang="cs-CZ" b="1" dirty="0">
                <a:solidFill>
                  <a:srgbClr val="FF0000"/>
                </a:solidFill>
              </a:rPr>
              <a:t>pomáhající profese </a:t>
            </a:r>
            <a:r>
              <a:rPr lang="cs-CZ" dirty="0"/>
              <a:t>→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dirty="0"/>
              <a:t>vedle odborných </a:t>
            </a:r>
            <a:r>
              <a:rPr lang="cs-CZ" b="1" dirty="0">
                <a:solidFill>
                  <a:srgbClr val="0000DC"/>
                </a:solidFill>
              </a:rPr>
              <a:t>kompetencí</a:t>
            </a:r>
            <a:r>
              <a:rPr lang="cs-CZ" dirty="0"/>
              <a:t> nutné i další kompetence – </a:t>
            </a:r>
            <a:br>
              <a:rPr lang="cs-CZ" dirty="0"/>
            </a:br>
            <a:r>
              <a:rPr lang="cs-CZ" dirty="0"/>
              <a:t>sociální, komunikativní, poradenské, pedagogické, didaktické, …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65228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6A883078-96E1-43D3-92D4-84BD2B23498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193B4E5-547D-4665-AF91-CC84E3C02676}"/>
              </a:ext>
            </a:extLst>
          </p:cNvPr>
          <p:cNvSpPr txBox="1">
            <a:spLocks/>
          </p:cNvSpPr>
          <p:nvPr/>
        </p:nvSpPr>
        <p:spPr>
          <a:xfrm>
            <a:off x="540000" y="494575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49354082-B560-4CDA-8EC3-AFF3A97C9886}"/>
              </a:ext>
            </a:extLst>
          </p:cNvPr>
          <p:cNvSpPr txBox="1">
            <a:spLocks/>
          </p:cNvSpPr>
          <p:nvPr/>
        </p:nvSpPr>
        <p:spPr>
          <a:xfrm>
            <a:off x="540000" y="1131375"/>
            <a:ext cx="11361268" cy="5232049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b="1" dirty="0"/>
              <a:t>Podněty pro práci s klientem a </a:t>
            </a:r>
            <a:r>
              <a:rPr lang="cs-CZ" sz="3200" b="1" dirty="0">
                <a:solidFill>
                  <a:srgbClr val="0000DC"/>
                </a:solidFill>
              </a:rPr>
              <a:t>pedagogické disciplíny</a:t>
            </a:r>
            <a:r>
              <a:rPr lang="cs-CZ" sz="3200" dirty="0"/>
              <a:t>: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kern="0" dirty="0">
                <a:solidFill>
                  <a:srgbClr val="0000DC"/>
                </a:solidFill>
              </a:rPr>
              <a:t>speciální pedagogika </a:t>
            </a:r>
            <a:r>
              <a:rPr lang="cs-CZ" altLang="cs-CZ" sz="3200" b="1" kern="0" dirty="0"/>
              <a:t>= výzkum </a:t>
            </a:r>
            <a:r>
              <a:rPr lang="cs-CZ" altLang="cs-CZ" dirty="0"/>
              <a:t>edukace jedinců se </a:t>
            </a:r>
            <a:r>
              <a:rPr lang="cs-CZ" altLang="cs-CZ" b="1" dirty="0">
                <a:solidFill>
                  <a:srgbClr val="0000DC"/>
                </a:solidFill>
              </a:rPr>
              <a:t>speciálními potřebami </a:t>
            </a:r>
            <a:r>
              <a:rPr lang="cs-CZ" altLang="cs-CZ" dirty="0"/>
              <a:t>= zdravotní </a:t>
            </a:r>
            <a:r>
              <a:rPr lang="cs-CZ" altLang="cs-CZ" b="1" dirty="0"/>
              <a:t>znevýhodnění </a:t>
            </a:r>
            <a:r>
              <a:rPr lang="cs-CZ" altLang="cs-CZ" dirty="0"/>
              <a:t>+ </a:t>
            </a:r>
            <a:r>
              <a:rPr lang="cs-CZ" altLang="cs-CZ" b="1" dirty="0"/>
              <a:t>postižení</a:t>
            </a:r>
            <a:r>
              <a:rPr lang="cs-CZ" altLang="cs-CZ" dirty="0"/>
              <a:t>, poruchy učení, … + sociální znevýhodnění + </a:t>
            </a:r>
            <a:r>
              <a:rPr lang="cs-CZ" altLang="cs-CZ" b="1" dirty="0"/>
              <a:t>nadaní</a:t>
            </a:r>
            <a:r>
              <a:rPr lang="cs-CZ" altLang="cs-CZ" dirty="0"/>
              <a:t>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oftalmopedie</a:t>
            </a:r>
            <a:r>
              <a:rPr lang="cs-CZ" altLang="cs-CZ" dirty="0"/>
              <a:t> – zraková postižení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/>
              <a:t>logopedie</a:t>
            </a:r>
            <a:r>
              <a:rPr lang="cs-CZ" altLang="cs-CZ" dirty="0"/>
              <a:t> – vady komunikace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surdopedie</a:t>
            </a:r>
            <a:r>
              <a:rPr lang="cs-CZ" altLang="cs-CZ" b="1" i="1" dirty="0"/>
              <a:t> </a:t>
            </a:r>
            <a:r>
              <a:rPr lang="cs-CZ" altLang="cs-CZ" dirty="0"/>
              <a:t>– sluchová postižení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psychopedie</a:t>
            </a:r>
            <a:r>
              <a:rPr lang="cs-CZ" altLang="cs-CZ" dirty="0"/>
              <a:t> – mentální postižení 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etopedie</a:t>
            </a:r>
            <a:r>
              <a:rPr lang="cs-CZ" altLang="cs-CZ" dirty="0"/>
              <a:t> – obtížně vychovatelní jedinci, emoční problémy</a:t>
            </a:r>
            <a:br>
              <a:rPr lang="cs-CZ" altLang="cs-CZ" dirty="0"/>
            </a:br>
            <a:r>
              <a:rPr lang="cs-CZ" altLang="cs-CZ" dirty="0"/>
              <a:t>- </a:t>
            </a:r>
            <a:r>
              <a:rPr lang="cs-CZ" altLang="cs-CZ" b="1" i="1" dirty="0" err="1"/>
              <a:t>somatopedie</a:t>
            </a:r>
            <a:r>
              <a:rPr lang="cs-CZ" altLang="cs-CZ" b="1" i="1" dirty="0"/>
              <a:t> </a:t>
            </a:r>
            <a:r>
              <a:rPr lang="cs-CZ" altLang="cs-CZ" dirty="0"/>
              <a:t>–</a:t>
            </a:r>
            <a:r>
              <a:rPr lang="cs-CZ" altLang="cs-CZ" b="1" i="1" dirty="0"/>
              <a:t> </a:t>
            </a:r>
            <a:r>
              <a:rPr lang="cs-CZ" altLang="cs-CZ" dirty="0"/>
              <a:t>poruchy hybnosti </a:t>
            </a:r>
            <a:br>
              <a:rPr lang="cs-CZ" altLang="cs-CZ" dirty="0"/>
            </a:br>
            <a:r>
              <a:rPr lang="cs-CZ" altLang="cs-CZ" dirty="0"/>
              <a:t>- …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340203323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C6B9ACE0-64BC-4C9E-9A11-4336F50D391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56C4479F-0963-41FD-9017-61AD8C2E76AA}"/>
              </a:ext>
            </a:extLst>
          </p:cNvPr>
          <p:cNvSpPr txBox="1">
            <a:spLocks/>
          </p:cNvSpPr>
          <p:nvPr/>
        </p:nvSpPr>
        <p:spPr>
          <a:xfrm>
            <a:off x="540000" y="494575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E040FD1-9603-45CF-9F94-4F90785608F8}"/>
              </a:ext>
            </a:extLst>
          </p:cNvPr>
          <p:cNvSpPr txBox="1">
            <a:spLocks/>
          </p:cNvSpPr>
          <p:nvPr/>
        </p:nvSpPr>
        <p:spPr>
          <a:xfrm>
            <a:off x="540000" y="1278610"/>
            <a:ext cx="11361268" cy="5084814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3200" b="1" dirty="0"/>
              <a:t>Podněty pro práci s klientem a </a:t>
            </a:r>
            <a:r>
              <a:rPr lang="cs-CZ" sz="3200" b="1" dirty="0">
                <a:solidFill>
                  <a:srgbClr val="0000DC"/>
                </a:solidFill>
              </a:rPr>
              <a:t>pedagogické disciplíny</a:t>
            </a:r>
            <a:r>
              <a:rPr lang="cs-CZ" sz="3200" dirty="0"/>
              <a:t>: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dirty="0"/>
              <a:t>pedagogika volného času = </a:t>
            </a:r>
            <a:r>
              <a:rPr lang="cs-CZ" altLang="cs-CZ" sz="3200" dirty="0"/>
              <a:t>pedagogické zhodnocení volného času – </a:t>
            </a:r>
            <a:r>
              <a:rPr lang="cs-CZ" altLang="cs-CZ" sz="3200" b="1" dirty="0">
                <a:solidFill>
                  <a:srgbClr val="0000DC"/>
                </a:solidFill>
              </a:rPr>
              <a:t>sportem</a:t>
            </a:r>
            <a:r>
              <a:rPr lang="cs-CZ" altLang="cs-CZ" sz="3200" dirty="0"/>
              <a:t>, uměním, … = zájmové vzdělávání – </a:t>
            </a:r>
            <a:r>
              <a:rPr lang="cs-CZ" altLang="cs-CZ" sz="3200" b="1" dirty="0" err="1">
                <a:solidFill>
                  <a:srgbClr val="F01928"/>
                </a:solidFill>
              </a:rPr>
              <a:t>animativní</a:t>
            </a:r>
            <a:r>
              <a:rPr lang="cs-CZ" altLang="cs-CZ" sz="3200" b="1" dirty="0">
                <a:solidFill>
                  <a:srgbClr val="F01928"/>
                </a:solidFill>
              </a:rPr>
              <a:t> didaktika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dirty="0"/>
              <a:t>pedagogika zážitku </a:t>
            </a:r>
            <a:r>
              <a:rPr lang="cs-CZ" altLang="cs-CZ" sz="3200" dirty="0"/>
              <a:t>(zážitková pedagogika ) –</a:t>
            </a:r>
            <a:br>
              <a:rPr lang="cs-CZ" altLang="cs-CZ" sz="3200" dirty="0"/>
            </a:br>
            <a:r>
              <a:rPr lang="cs-CZ" altLang="cs-CZ" sz="3200" dirty="0"/>
              <a:t>využití </a:t>
            </a:r>
            <a:r>
              <a:rPr lang="cs-CZ" altLang="cs-CZ" sz="3200" b="1" dirty="0">
                <a:solidFill>
                  <a:srgbClr val="0000DC"/>
                </a:solidFill>
              </a:rPr>
              <a:t>sportovních </a:t>
            </a:r>
            <a:r>
              <a:rPr lang="cs-CZ" altLang="cs-CZ" sz="3200" dirty="0"/>
              <a:t>a pohybových </a:t>
            </a:r>
            <a:r>
              <a:rPr lang="cs-CZ" altLang="cs-CZ" sz="3200" b="1" dirty="0">
                <a:solidFill>
                  <a:srgbClr val="0000DC"/>
                </a:solidFill>
              </a:rPr>
              <a:t>aktivit 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b="1" dirty="0">
                <a:solidFill>
                  <a:srgbClr val="0000DC"/>
                </a:solidFill>
              </a:rPr>
              <a:t>pedagogika sportu</a:t>
            </a:r>
            <a:r>
              <a:rPr lang="cs-CZ" altLang="cs-CZ" sz="3200" dirty="0">
                <a:solidFill>
                  <a:srgbClr val="0000DC"/>
                </a:solidFill>
              </a:rPr>
              <a:t> </a:t>
            </a:r>
            <a:r>
              <a:rPr lang="cs-CZ" altLang="cs-CZ" sz="3200" dirty="0"/>
              <a:t>– edukace v rámci školního, rekreačního a soutěžního sportu</a:t>
            </a:r>
          </a:p>
          <a:p>
            <a:pPr marL="457200" indent="-457200">
              <a:lnSpc>
                <a:spcPct val="100000"/>
              </a:lnSpc>
              <a:spcBef>
                <a:spcPts val="1200"/>
              </a:spcBef>
              <a:buFont typeface="Arial" panose="020B0604020202020204" pitchFamily="34" charset="0"/>
              <a:buChar char="•"/>
            </a:pPr>
            <a:r>
              <a:rPr lang="cs-CZ" altLang="cs-CZ" sz="3200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22676380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B91ECE26-5741-4D79-BD5B-99000512AA7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22142293-93A4-4607-9FAD-89AE3490C452}"/>
              </a:ext>
            </a:extLst>
          </p:cNvPr>
          <p:cNvSpPr txBox="1">
            <a:spLocks/>
          </p:cNvSpPr>
          <p:nvPr/>
        </p:nvSpPr>
        <p:spPr>
          <a:xfrm>
            <a:off x="540000" y="494575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79714AD3-BF0B-4800-8BB8-BB7A9CF48C09}"/>
              </a:ext>
            </a:extLst>
          </p:cNvPr>
          <p:cNvSpPr/>
          <p:nvPr/>
        </p:nvSpPr>
        <p:spPr>
          <a:xfrm>
            <a:off x="539999" y="1126842"/>
            <a:ext cx="11409193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0"/>
              </a:spcBef>
            </a:pPr>
            <a:r>
              <a:rPr lang="cs-CZ" sz="3200" b="1" dirty="0">
                <a:latin typeface="+mn-lt"/>
              </a:rPr>
              <a:t>Rysy soudobé edukace: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+mn-lt"/>
              </a:rPr>
              <a:t>= jedna z klíčových podmínek </a:t>
            </a:r>
            <a:r>
              <a:rPr lang="cs-CZ" sz="3200" b="1" dirty="0">
                <a:solidFill>
                  <a:srgbClr val="0000DC"/>
                </a:solidFill>
                <a:latin typeface="+mn-lt"/>
              </a:rPr>
              <a:t>existence lidstva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3200" dirty="0">
                <a:latin typeface="+mn-lt"/>
              </a:rPr>
              <a:t>aktuální </a:t>
            </a:r>
            <a:r>
              <a:rPr lang="cs-CZ" sz="3200" b="1" dirty="0">
                <a:latin typeface="+mn-lt"/>
              </a:rPr>
              <a:t>zaměření edukace </a:t>
            </a:r>
            <a:r>
              <a:rPr lang="cs-CZ" sz="3200" dirty="0">
                <a:latin typeface="+mn-lt"/>
              </a:rPr>
              <a:t>← </a:t>
            </a:r>
            <a:r>
              <a:rPr lang="cs-CZ" sz="3200" b="1" dirty="0">
                <a:solidFill>
                  <a:srgbClr val="0000DC"/>
                </a:solidFill>
                <a:latin typeface="+mn-lt"/>
              </a:rPr>
              <a:t>globální problémy </a:t>
            </a:r>
            <a:r>
              <a:rPr lang="cs-CZ" sz="3200" dirty="0">
                <a:latin typeface="+mn-lt"/>
              </a:rPr>
              <a:t>→ viz současná pandemie → výchova ke zdraví – zdravotní </a:t>
            </a:r>
            <a:r>
              <a:rPr lang="cs-CZ" sz="3200" b="1" dirty="0">
                <a:solidFill>
                  <a:srgbClr val="F01928"/>
                </a:solidFill>
                <a:latin typeface="+mn-lt"/>
              </a:rPr>
              <a:t>gramotnost</a:t>
            </a:r>
            <a:r>
              <a:rPr lang="cs-CZ" sz="3200" dirty="0">
                <a:latin typeface="+mn-lt"/>
              </a:rPr>
              <a:t> + pohybová, funkční, mediální, …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altLang="cs-CZ" sz="3200" b="1" dirty="0">
                <a:latin typeface="+mn-lt"/>
              </a:rPr>
              <a:t>demokratická </a:t>
            </a:r>
            <a:r>
              <a:rPr lang="cs-CZ" altLang="cs-CZ" sz="3200" dirty="0">
                <a:latin typeface="+mn-lt"/>
              </a:rPr>
              <a:t>– rovnost šancí na vzdělání </a:t>
            </a:r>
            <a:br>
              <a:rPr lang="cs-CZ" altLang="cs-CZ" sz="3200" dirty="0">
                <a:latin typeface="+mn-lt"/>
              </a:rPr>
            </a:br>
            <a:r>
              <a:rPr lang="cs-CZ" altLang="cs-CZ" sz="3200" dirty="0">
                <a:latin typeface="+mn-lt"/>
              </a:rPr>
              <a:t>- zajištění </a:t>
            </a:r>
            <a:r>
              <a:rPr lang="cs-CZ" altLang="cs-CZ" sz="3200" b="1" dirty="0">
                <a:solidFill>
                  <a:srgbClr val="0000DC"/>
                </a:solidFill>
                <a:latin typeface="+mn-lt"/>
              </a:rPr>
              <a:t>rovných příležitostí </a:t>
            </a:r>
            <a:r>
              <a:rPr lang="cs-CZ" altLang="cs-CZ" sz="3200" dirty="0">
                <a:latin typeface="+mn-lt"/>
              </a:rPr>
              <a:t>ve vzdělávání</a:t>
            </a:r>
            <a:br>
              <a:rPr lang="cs-CZ" altLang="cs-CZ" sz="3200" dirty="0">
                <a:latin typeface="+mn-lt"/>
              </a:rPr>
            </a:br>
            <a:r>
              <a:rPr lang="cs-CZ" altLang="cs-CZ" sz="3200" dirty="0">
                <a:latin typeface="+mn-lt"/>
              </a:rPr>
              <a:t>- vyrovnávání „startovní čáry“ (nejen u znevýhodněných) 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altLang="cs-CZ" sz="3200" b="1" dirty="0">
                <a:latin typeface="+mn-lt"/>
              </a:rPr>
              <a:t>humanistická </a:t>
            </a:r>
            <a:r>
              <a:rPr lang="cs-CZ" altLang="cs-CZ" sz="3200" dirty="0">
                <a:latin typeface="+mn-lt"/>
              </a:rPr>
              <a:t>– dílna lidskosti =</a:t>
            </a:r>
            <a:br>
              <a:rPr lang="cs-CZ" altLang="cs-CZ" sz="3200" dirty="0">
                <a:latin typeface="+mn-lt"/>
              </a:rPr>
            </a:br>
            <a:r>
              <a:rPr lang="cs-CZ" altLang="cs-CZ" sz="3200" dirty="0">
                <a:latin typeface="+mn-lt"/>
              </a:rPr>
              <a:t>- </a:t>
            </a:r>
            <a:r>
              <a:rPr lang="cs-CZ" altLang="cs-CZ" sz="3200" b="1" dirty="0">
                <a:solidFill>
                  <a:srgbClr val="0000DC"/>
                </a:solidFill>
                <a:latin typeface="+mn-lt"/>
              </a:rPr>
              <a:t>orientace na </a:t>
            </a:r>
            <a:r>
              <a:rPr lang="cs-CZ" altLang="cs-CZ" sz="3200" dirty="0">
                <a:latin typeface="+mn-lt"/>
              </a:rPr>
              <a:t>dítě, žáka, studenta, klienta, sportovce, …</a:t>
            </a:r>
          </a:p>
          <a:p>
            <a:pPr marL="342900" indent="-342900"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altLang="cs-CZ" sz="3200" dirty="0">
                <a:latin typeface="+mn-lt"/>
              </a:rPr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321565989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198013C1-D8FC-4E43-923C-73B1C062748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Obdélník 3">
            <a:extLst>
              <a:ext uri="{FF2B5EF4-FFF2-40B4-BE49-F238E27FC236}">
                <a16:creationId xmlns:a16="http://schemas.microsoft.com/office/drawing/2014/main" id="{53DC25E7-C7A9-4960-8F78-9DE86AEA9BBD}"/>
              </a:ext>
            </a:extLst>
          </p:cNvPr>
          <p:cNvSpPr/>
          <p:nvPr/>
        </p:nvSpPr>
        <p:spPr>
          <a:xfrm>
            <a:off x="540000" y="1154731"/>
            <a:ext cx="11360257" cy="5417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2000" indent="0">
              <a:lnSpc>
                <a:spcPts val="4000"/>
              </a:lnSpc>
              <a:spcBef>
                <a:spcPts val="600"/>
              </a:spcBef>
              <a:buNone/>
            </a:pPr>
            <a:r>
              <a:rPr lang="cs-CZ" sz="3200" b="1" dirty="0">
                <a:solidFill>
                  <a:srgbClr val="FF0000"/>
                </a:solidFill>
                <a:latin typeface="+mn-lt"/>
              </a:rPr>
              <a:t>Realizace edukace:</a:t>
            </a:r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>
                <a:solidFill>
                  <a:srgbClr val="0000DC"/>
                </a:solidFill>
                <a:latin typeface="+mn-lt"/>
              </a:rPr>
              <a:t>formální vzdělávání </a:t>
            </a:r>
            <a:r>
              <a:rPr lang="cs-CZ" altLang="cs-CZ" sz="3200" dirty="0">
                <a:latin typeface="+mn-lt"/>
              </a:rPr>
              <a:t>= ve formálních vzdělávacích institucích (např. vysokoškolská výuka, …) – kurikulum, ukončení, …</a:t>
            </a:r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>
                <a:solidFill>
                  <a:srgbClr val="0000DC"/>
                </a:solidFill>
                <a:latin typeface="+mn-lt"/>
              </a:rPr>
              <a:t>neformální vzdělávání </a:t>
            </a:r>
            <a:r>
              <a:rPr lang="cs-CZ" altLang="cs-CZ" sz="3200" dirty="0">
                <a:latin typeface="+mn-lt"/>
              </a:rPr>
              <a:t>= také organizované, </a:t>
            </a:r>
            <a:br>
              <a:rPr lang="cs-CZ" altLang="cs-CZ" sz="3200" dirty="0">
                <a:latin typeface="+mn-lt"/>
              </a:rPr>
            </a:br>
            <a:r>
              <a:rPr lang="cs-CZ" altLang="cs-CZ" sz="3200" dirty="0">
                <a:latin typeface="+mn-lt"/>
              </a:rPr>
              <a:t>ale </a:t>
            </a:r>
            <a:r>
              <a:rPr lang="cs-CZ" altLang="cs-CZ" sz="3200" b="1" dirty="0">
                <a:latin typeface="+mn-lt"/>
              </a:rPr>
              <a:t>mimo formální vzdělávací systém </a:t>
            </a:r>
            <a:r>
              <a:rPr lang="cs-CZ" altLang="cs-CZ" sz="3200" dirty="0">
                <a:latin typeface="+mn-lt"/>
              </a:rPr>
              <a:t>(sportovní </a:t>
            </a:r>
            <a:br>
              <a:rPr lang="cs-CZ" altLang="cs-CZ" sz="3200" dirty="0">
                <a:latin typeface="+mn-lt"/>
              </a:rPr>
            </a:br>
            <a:r>
              <a:rPr lang="cs-CZ" altLang="cs-CZ" sz="3200" dirty="0">
                <a:latin typeface="+mn-lt"/>
              </a:rPr>
              <a:t>a volnočasové organizace, podnikové vzdělávání, ...)</a:t>
            </a:r>
          </a:p>
          <a:p>
            <a:pPr marL="457200" indent="-457200">
              <a:lnSpc>
                <a:spcPts val="4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cs-CZ" altLang="cs-CZ" sz="3200" b="1" dirty="0">
                <a:solidFill>
                  <a:srgbClr val="0000DC"/>
                </a:solidFill>
                <a:latin typeface="+mn-lt"/>
              </a:rPr>
              <a:t>informální vzdělávání (učení) </a:t>
            </a:r>
            <a:r>
              <a:rPr lang="cs-CZ" altLang="cs-CZ" sz="3200" dirty="0">
                <a:latin typeface="+mn-lt"/>
              </a:rPr>
              <a:t>= </a:t>
            </a:r>
            <a:r>
              <a:rPr lang="cs-CZ" altLang="cs-CZ" sz="3200" b="1" dirty="0">
                <a:latin typeface="+mn-lt"/>
              </a:rPr>
              <a:t>neorganizované </a:t>
            </a:r>
            <a:r>
              <a:rPr lang="cs-CZ" altLang="cs-CZ" sz="3200" dirty="0">
                <a:latin typeface="+mn-lt"/>
              </a:rPr>
              <a:t>(každodenní zkušenost – učení v práci, sportu, </a:t>
            </a:r>
            <a:r>
              <a:rPr lang="cs-CZ" altLang="cs-CZ" sz="3200" dirty="0" err="1">
                <a:latin typeface="+mn-lt"/>
              </a:rPr>
              <a:t>VČ</a:t>
            </a:r>
            <a:r>
              <a:rPr lang="cs-CZ" altLang="cs-CZ" sz="3200" dirty="0">
                <a:latin typeface="+mn-lt"/>
              </a:rPr>
              <a:t> aktivity, masmédia, známí, ...)</a:t>
            </a:r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F76CB04A-FB64-4600-B8B5-16C898DF2C70}"/>
              </a:ext>
            </a:extLst>
          </p:cNvPr>
          <p:cNvSpPr txBox="1">
            <a:spLocks/>
          </p:cNvSpPr>
          <p:nvPr/>
        </p:nvSpPr>
        <p:spPr>
          <a:xfrm>
            <a:off x="540000" y="494575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pedagogika?</a:t>
            </a:r>
          </a:p>
        </p:txBody>
      </p:sp>
    </p:spTree>
    <p:extLst>
      <p:ext uri="{BB962C8B-B14F-4D97-AF65-F5344CB8AC3E}">
        <p14:creationId xmlns:p14="http://schemas.microsoft.com/office/powerpoint/2010/main" val="698396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5AF7CC96-0362-4EA3-B713-BB7DEAF77BC6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9D3116E-474C-40B8-B1CA-C13AF50AE9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258" y="1038083"/>
            <a:ext cx="10753200" cy="5315917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>
                <a:solidFill>
                  <a:srgbClr val="FF0000"/>
                </a:solidFill>
              </a:rPr>
              <a:t>Proč psychologie?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fyzioterapie = práce s lidmi </a:t>
            </a:r>
            <a:r>
              <a:rPr lang="cs-CZ" dirty="0">
                <a:solidFill>
                  <a:srgbClr val="0000DC"/>
                </a:solidFill>
              </a:rPr>
              <a:t>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potřeba je </a:t>
            </a:r>
            <a:r>
              <a:rPr lang="cs-CZ" b="1" dirty="0">
                <a:solidFill>
                  <a:srgbClr val="0000DC"/>
                </a:solidFill>
              </a:rPr>
              <a:t>hlouběji poznat, pochopit, porozumět</a:t>
            </a:r>
            <a:r>
              <a:rPr lang="cs-CZ" dirty="0"/>
              <a:t>, … </a:t>
            </a:r>
            <a:br>
              <a:rPr lang="cs-CZ" dirty="0"/>
            </a:br>
            <a:r>
              <a:rPr lang="cs-CZ" dirty="0"/>
              <a:t>lidskému prožívání a chování = </a:t>
            </a:r>
            <a:r>
              <a:rPr lang="cs-CZ" b="1" dirty="0"/>
              <a:t>psychologické vědění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>
                <a:solidFill>
                  <a:srgbClr val="FF0000"/>
                </a:solidFill>
              </a:rPr>
              <a:t>Proč poradenství?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fyzioterapie = pomoc lidem </a:t>
            </a:r>
            <a:r>
              <a:rPr lang="cs-CZ" dirty="0">
                <a:solidFill>
                  <a:srgbClr val="0000DC"/>
                </a:solidFill>
              </a:rPr>
              <a:t>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= podstata poradenství = </a:t>
            </a:r>
            <a:r>
              <a:rPr lang="cs-CZ" b="1" dirty="0"/>
              <a:t>profesionální rada a pomoc</a:t>
            </a:r>
          </a:p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>
                <a:solidFill>
                  <a:srgbClr val="FF0000"/>
                </a:solidFill>
              </a:rPr>
              <a:t>Proč pedagogika?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b="1" dirty="0">
                <a:solidFill>
                  <a:srgbClr val="0000DC"/>
                </a:solidFill>
              </a:rPr>
              <a:t>fyzioterapie = edukace klientů, kolegů, veřejnosti, … </a:t>
            </a:r>
            <a:r>
              <a:rPr lang="cs-CZ" dirty="0">
                <a:solidFill>
                  <a:srgbClr val="0000DC"/>
                </a:solidFill>
              </a:rPr>
              <a:t>→ 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cs-CZ" dirty="0"/>
              <a:t>potřeba seznámit se s </a:t>
            </a:r>
            <a:r>
              <a:rPr lang="cs-CZ" b="1" dirty="0"/>
              <a:t>podstatou </a:t>
            </a:r>
            <a:r>
              <a:rPr lang="cs-CZ" dirty="0"/>
              <a:t>a „technologií“ </a:t>
            </a:r>
            <a:r>
              <a:rPr lang="cs-CZ" b="1" dirty="0"/>
              <a:t>edukace </a:t>
            </a:r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E4AD8E9E-F7E8-402E-95B6-574AF45A5C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0261" y="378000"/>
            <a:ext cx="11631478" cy="451576"/>
          </a:xfrm>
        </p:spPr>
        <p:txBody>
          <a:bodyPr/>
          <a:lstStyle/>
          <a:p>
            <a:r>
              <a:rPr lang="cs-CZ" dirty="0"/>
              <a:t>Proč psychologie, poradenství, pedagogika, …?</a:t>
            </a:r>
          </a:p>
        </p:txBody>
      </p:sp>
    </p:spTree>
    <p:extLst>
      <p:ext uri="{BB962C8B-B14F-4D97-AF65-F5344CB8AC3E}">
        <p14:creationId xmlns:p14="http://schemas.microsoft.com/office/powerpoint/2010/main" val="189534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9B5DC5E-6D2D-4448-84DF-D6F5F142A8A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8A01D2CF-FBB6-46E0-A647-50D77A4836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86" y="378000"/>
            <a:ext cx="10753200" cy="451576"/>
          </a:xfrm>
        </p:spPr>
        <p:txBody>
          <a:bodyPr/>
          <a:lstStyle/>
          <a:p>
            <a:r>
              <a:rPr lang="cs-CZ" dirty="0"/>
              <a:t>Proč psychologie?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3DF1EAA8-6FFF-452F-AED5-BE4F05E8E8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86" y="1022888"/>
            <a:ext cx="11375756" cy="5021451"/>
          </a:xfrm>
        </p:spPr>
        <p:txBody>
          <a:bodyPr/>
          <a:lstStyle/>
          <a:p>
            <a:pPr marL="7200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b="1" dirty="0"/>
              <a:t>Práce s lidmi </a:t>
            </a:r>
            <a:r>
              <a:rPr lang="cs-CZ" dirty="0"/>
              <a:t>→ 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dirty="0"/>
              <a:t>potřeba je </a:t>
            </a:r>
            <a:r>
              <a:rPr lang="cs-CZ" b="1" dirty="0">
                <a:solidFill>
                  <a:srgbClr val="0000DC"/>
                </a:solidFill>
              </a:rPr>
              <a:t>hlouběji poznat, pochopit, porozumět</a:t>
            </a:r>
            <a:r>
              <a:rPr lang="cs-CZ" dirty="0"/>
              <a:t>, … →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b="1" dirty="0">
                <a:solidFill>
                  <a:srgbClr val="F01928"/>
                </a:solidFill>
              </a:rPr>
              <a:t>psychologie </a:t>
            </a:r>
            <a:r>
              <a:rPr lang="cs-CZ" dirty="0"/>
              <a:t>= sociální věda – zabývá se člověkem (ve společnosti)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b="1" dirty="0"/>
              <a:t>psychologie </a:t>
            </a:r>
            <a:r>
              <a:rPr lang="cs-CZ" dirty="0"/>
              <a:t>= řecky psyché = duše + logos = věda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b="1" dirty="0"/>
              <a:t>psychologie </a:t>
            </a:r>
            <a:r>
              <a:rPr lang="cs-CZ" dirty="0"/>
              <a:t>= výzkum </a:t>
            </a:r>
            <a:r>
              <a:rPr lang="cs-CZ" b="1" dirty="0"/>
              <a:t>psychických procesů </a:t>
            </a:r>
            <a:r>
              <a:rPr lang="cs-CZ" dirty="0"/>
              <a:t>(= vnitřní – </a:t>
            </a:r>
            <a:r>
              <a:rPr lang="cs-CZ" b="1" dirty="0">
                <a:solidFill>
                  <a:srgbClr val="0000DC"/>
                </a:solidFill>
              </a:rPr>
              <a:t>prožívání</a:t>
            </a:r>
            <a:r>
              <a:rPr lang="cs-CZ" dirty="0"/>
              <a:t>) + jejich </a:t>
            </a:r>
            <a:r>
              <a:rPr lang="cs-CZ" b="1" dirty="0"/>
              <a:t>vnějších projevů </a:t>
            </a:r>
            <a:r>
              <a:rPr lang="cs-CZ" dirty="0"/>
              <a:t>(= vnější – </a:t>
            </a:r>
            <a:r>
              <a:rPr lang="cs-CZ" b="1" dirty="0">
                <a:solidFill>
                  <a:srgbClr val="0000DC"/>
                </a:solidFill>
              </a:rPr>
              <a:t>chování</a:t>
            </a:r>
            <a:r>
              <a:rPr lang="cs-CZ" dirty="0"/>
              <a:t>)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b="1" dirty="0"/>
              <a:t>psychické procesy </a:t>
            </a:r>
            <a:r>
              <a:rPr lang="cs-CZ" dirty="0"/>
              <a:t>= </a:t>
            </a:r>
            <a:br>
              <a:rPr lang="cs-CZ" dirty="0"/>
            </a:br>
            <a:r>
              <a:rPr lang="cs-CZ" dirty="0"/>
              <a:t>- emoční (citové = vznik, rozvoj citů) </a:t>
            </a:r>
            <a:br>
              <a:rPr lang="cs-CZ" dirty="0"/>
            </a:br>
            <a:r>
              <a:rPr lang="cs-CZ" dirty="0"/>
              <a:t>- kognitivní (poznávání = získávání a zpracovávání informací, učení) </a:t>
            </a:r>
            <a:br>
              <a:rPr lang="cs-CZ" dirty="0"/>
            </a:br>
            <a:r>
              <a:rPr lang="cs-CZ" dirty="0"/>
              <a:t>- konativní (snahové, volní = usměrňování chování)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67926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5FEC83E-C5B9-4797-AC4E-3D65340D5E1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5F8DED3B-7100-4EC9-8291-B163FBC76E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2441" y="976393"/>
            <a:ext cx="11329261" cy="5067946"/>
          </a:xfrm>
        </p:spPr>
        <p:txBody>
          <a:bodyPr/>
          <a:lstStyle/>
          <a:p>
            <a:pPr marL="72000" indent="0">
              <a:lnSpc>
                <a:spcPct val="100000"/>
              </a:lnSpc>
              <a:buNone/>
            </a:pPr>
            <a:r>
              <a:rPr lang="cs-CZ" b="1" dirty="0"/>
              <a:t>Podněty pro práci s klientem a </a:t>
            </a:r>
            <a:r>
              <a:rPr lang="cs-CZ" b="1" dirty="0">
                <a:solidFill>
                  <a:srgbClr val="0000DC"/>
                </a:solidFill>
              </a:rPr>
              <a:t>psychologické disciplíny</a:t>
            </a:r>
            <a:r>
              <a:rPr lang="cs-CZ" dirty="0"/>
              <a:t>: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A. Teoretické</a:t>
            </a:r>
          </a:p>
          <a:p>
            <a:pPr>
              <a:lnSpc>
                <a:spcPct val="100000"/>
              </a:lnSpc>
            </a:pPr>
            <a:r>
              <a:rPr lang="cs-CZ" b="1" dirty="0"/>
              <a:t>neuropsychologie </a:t>
            </a:r>
            <a:r>
              <a:rPr lang="cs-CZ" dirty="0"/>
              <a:t>– vztahy mezi tělesnými a psychickými procesy</a:t>
            </a:r>
          </a:p>
          <a:p>
            <a:pPr>
              <a:lnSpc>
                <a:spcPct val="100000"/>
              </a:lnSpc>
            </a:pPr>
            <a:r>
              <a:rPr lang="cs-CZ" b="1" dirty="0"/>
              <a:t>obecná psychologie </a:t>
            </a:r>
            <a:r>
              <a:rPr lang="cs-CZ" dirty="0"/>
              <a:t>– psychické procesy u duševně zdravých</a:t>
            </a:r>
          </a:p>
          <a:p>
            <a:pPr>
              <a:lnSpc>
                <a:spcPct val="100000"/>
              </a:lnSpc>
            </a:pPr>
            <a:r>
              <a:rPr lang="cs-CZ" b="1" dirty="0" err="1"/>
              <a:t>patosychologie</a:t>
            </a:r>
            <a:r>
              <a:rPr lang="cs-CZ" b="1" dirty="0"/>
              <a:t> </a:t>
            </a:r>
            <a:r>
              <a:rPr lang="cs-CZ" dirty="0"/>
              <a:t>– psychické procesy u nemocných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01928"/>
                </a:solidFill>
              </a:rPr>
              <a:t>vývojová psychologie </a:t>
            </a:r>
            <a:r>
              <a:rPr lang="cs-CZ" dirty="0"/>
              <a:t>– (psychický) vývoj jedinec během života</a:t>
            </a:r>
          </a:p>
          <a:p>
            <a:pPr>
              <a:lnSpc>
                <a:spcPct val="100000"/>
              </a:lnSpc>
            </a:pPr>
            <a:r>
              <a:rPr lang="cs-CZ" dirty="0"/>
              <a:t>…</a:t>
            </a:r>
          </a:p>
          <a:p>
            <a:pPr marL="72000" indent="0">
              <a:lnSpc>
                <a:spcPct val="100000"/>
              </a:lnSpc>
              <a:spcBef>
                <a:spcPts val="600"/>
              </a:spcBef>
              <a:buNone/>
            </a:pPr>
            <a:r>
              <a:rPr lang="cs-CZ" b="1" dirty="0">
                <a:solidFill>
                  <a:srgbClr val="0000DC"/>
                </a:solidFill>
              </a:rPr>
              <a:t>B. Praktické </a:t>
            </a:r>
          </a:p>
          <a:p>
            <a:pPr>
              <a:lnSpc>
                <a:spcPct val="100000"/>
              </a:lnSpc>
            </a:pPr>
            <a:r>
              <a:rPr lang="cs-CZ" b="1" dirty="0"/>
              <a:t>klinická psychologie </a:t>
            </a:r>
            <a:r>
              <a:rPr lang="cs-CZ" dirty="0"/>
              <a:t>– diagnostika a léčba osob s psych. poruchami</a:t>
            </a:r>
          </a:p>
          <a:p>
            <a:pPr>
              <a:lnSpc>
                <a:spcPct val="100000"/>
              </a:lnSpc>
            </a:pPr>
            <a:r>
              <a:rPr lang="cs-CZ" b="1" dirty="0"/>
              <a:t>psychologie zdraví </a:t>
            </a:r>
            <a:r>
              <a:rPr lang="cs-CZ" dirty="0"/>
              <a:t>– vztah psychických procesů a chování a zdraví</a:t>
            </a:r>
          </a:p>
          <a:p>
            <a:pPr>
              <a:lnSpc>
                <a:spcPct val="100000"/>
              </a:lnSpc>
            </a:pPr>
            <a:r>
              <a:rPr lang="cs-CZ" b="1" dirty="0">
                <a:solidFill>
                  <a:srgbClr val="FF0000"/>
                </a:solidFill>
              </a:rPr>
              <a:t>psychologie sportu </a:t>
            </a:r>
            <a:r>
              <a:rPr lang="cs-CZ" dirty="0"/>
              <a:t>– osobnost sportovce a trenéra, jejich vztahy, …</a:t>
            </a:r>
          </a:p>
          <a:p>
            <a:r>
              <a:rPr lang="cs-CZ" dirty="0"/>
              <a:t>…</a:t>
            </a:r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B4BBD8A9-C268-49DE-B118-BFCBD634DA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00" y="362811"/>
            <a:ext cx="10752138" cy="450850"/>
          </a:xfrm>
        </p:spPr>
        <p:txBody>
          <a:bodyPr/>
          <a:lstStyle/>
          <a:p>
            <a:r>
              <a:rPr lang="cs-CZ" dirty="0"/>
              <a:t>Proč psychologie?</a:t>
            </a:r>
          </a:p>
        </p:txBody>
      </p:sp>
    </p:spTree>
    <p:extLst>
      <p:ext uri="{BB962C8B-B14F-4D97-AF65-F5344CB8AC3E}">
        <p14:creationId xmlns:p14="http://schemas.microsoft.com/office/powerpoint/2010/main" val="2654211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EC1A06DA-15DD-4115-9687-9CAF88A592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BBFF38B-1CAF-4DC8-81D7-DC5C41F7BE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3999" y="1110814"/>
            <a:ext cx="11411207" cy="5117185"/>
          </a:xfrm>
        </p:spPr>
        <p:txBody>
          <a:bodyPr/>
          <a:lstStyle/>
          <a:p>
            <a:pPr marL="72000" indent="0">
              <a:lnSpc>
                <a:spcPts val="4000"/>
              </a:lnSpc>
              <a:buNone/>
            </a:pPr>
            <a:r>
              <a:rPr lang="cs-CZ" sz="3200" b="1" dirty="0">
                <a:solidFill>
                  <a:srgbClr val="0000DC"/>
                </a:solidFill>
              </a:rPr>
              <a:t>Poradenství – důvody vzniku:</a:t>
            </a:r>
          </a:p>
          <a:p>
            <a:pPr>
              <a:lnSpc>
                <a:spcPts val="4000"/>
              </a:lnSpc>
            </a:pPr>
            <a:r>
              <a:rPr lang="cs-CZ" sz="3200" b="1" dirty="0"/>
              <a:t>život a současný složitý svět </a:t>
            </a:r>
            <a:r>
              <a:rPr lang="cs-CZ" sz="3200" dirty="0"/>
              <a:t>→</a:t>
            </a:r>
            <a:r>
              <a:rPr lang="cs-CZ" sz="3200" b="1" dirty="0"/>
              <a:t> </a:t>
            </a:r>
            <a:r>
              <a:rPr lang="cs-CZ" sz="3200" b="1" dirty="0">
                <a:solidFill>
                  <a:srgbClr val="FF0000"/>
                </a:solidFill>
              </a:rPr>
              <a:t>řada problémů </a:t>
            </a:r>
            <a:r>
              <a:rPr lang="cs-CZ" sz="3200" dirty="0"/>
              <a:t>→</a:t>
            </a:r>
          </a:p>
          <a:p>
            <a:pPr>
              <a:lnSpc>
                <a:spcPts val="4000"/>
              </a:lnSpc>
            </a:pPr>
            <a:r>
              <a:rPr lang="cs-CZ" sz="3200" dirty="0"/>
              <a:t>jedinec se nedokáže někdy sám s nimi vyrovnat →</a:t>
            </a:r>
          </a:p>
          <a:p>
            <a:pPr>
              <a:lnSpc>
                <a:spcPts val="4000"/>
              </a:lnSpc>
            </a:pPr>
            <a:r>
              <a:rPr lang="cs-CZ" sz="3200" dirty="0"/>
              <a:t>hledání </a:t>
            </a:r>
            <a:r>
              <a:rPr lang="cs-CZ" sz="3200" b="1" dirty="0">
                <a:solidFill>
                  <a:srgbClr val="FF0000"/>
                </a:solidFill>
              </a:rPr>
              <a:t>pomoci </a:t>
            </a:r>
            <a:r>
              <a:rPr lang="cs-CZ" sz="3200" dirty="0"/>
              <a:t>u: </a:t>
            </a:r>
            <a:br>
              <a:rPr lang="cs-CZ" sz="3200" dirty="0"/>
            </a:br>
            <a:r>
              <a:rPr lang="cs-CZ" sz="3200" dirty="0"/>
              <a:t>- příbuzných </a:t>
            </a:r>
            <a:br>
              <a:rPr lang="cs-CZ" sz="3200" dirty="0"/>
            </a:br>
            <a:r>
              <a:rPr lang="cs-CZ" sz="3200" dirty="0"/>
              <a:t>- nejbližších osob </a:t>
            </a:r>
            <a:br>
              <a:rPr lang="cs-CZ" sz="3200" dirty="0"/>
            </a:br>
            <a:r>
              <a:rPr lang="cs-CZ" sz="3200" dirty="0"/>
              <a:t>- dobrých přátel </a:t>
            </a:r>
            <a:br>
              <a:rPr lang="cs-CZ" sz="3200" dirty="0"/>
            </a:br>
            <a:r>
              <a:rPr lang="cs-CZ" sz="3200" dirty="0"/>
              <a:t>- odborníků </a:t>
            </a:r>
            <a:br>
              <a:rPr lang="cs-CZ" sz="3200" dirty="0"/>
            </a:br>
            <a:r>
              <a:rPr lang="cs-CZ" sz="3200" dirty="0"/>
              <a:t>- …</a:t>
            </a:r>
            <a:br>
              <a:rPr lang="cs-CZ" sz="3200" dirty="0"/>
            </a:br>
            <a:r>
              <a:rPr lang="cs-CZ" sz="3200" dirty="0"/>
              <a:t>- X </a:t>
            </a:r>
            <a:r>
              <a:rPr lang="cs-CZ" sz="3200" b="1" dirty="0">
                <a:solidFill>
                  <a:srgbClr val="0000DC"/>
                </a:solidFill>
              </a:rPr>
              <a:t>zneužití</a:t>
            </a:r>
            <a:r>
              <a:rPr lang="cs-CZ" sz="3200" dirty="0"/>
              <a:t> – reklamy, sekty, </a:t>
            </a:r>
            <a:r>
              <a:rPr lang="cs-CZ" sz="3200" dirty="0" err="1"/>
              <a:t>pseudoodborníci</a:t>
            </a:r>
            <a:r>
              <a:rPr lang="cs-CZ" sz="3200" dirty="0"/>
              <a:t>, …</a:t>
            </a:r>
          </a:p>
          <a:p>
            <a:endParaRPr 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7915ED87-63C7-48AA-82EE-DB2A1122C7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4000" y="378000"/>
            <a:ext cx="10752138" cy="450850"/>
          </a:xfrm>
        </p:spPr>
        <p:txBody>
          <a:bodyPr/>
          <a:lstStyle/>
          <a:p>
            <a:r>
              <a:rPr lang="cs-CZ" dirty="0"/>
              <a:t>Proč poradenství?</a:t>
            </a:r>
          </a:p>
        </p:txBody>
      </p:sp>
    </p:spTree>
    <p:extLst>
      <p:ext uri="{BB962C8B-B14F-4D97-AF65-F5344CB8AC3E}">
        <p14:creationId xmlns:p14="http://schemas.microsoft.com/office/powerpoint/2010/main" val="32907789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06A3AF54-88F3-4402-A3EB-A4D74DB3914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7C039B13-3D69-447B-A52D-1CBE3EB0A201}"/>
              </a:ext>
            </a:extLst>
          </p:cNvPr>
          <p:cNvSpPr txBox="1">
            <a:spLocks/>
          </p:cNvSpPr>
          <p:nvPr/>
        </p:nvSpPr>
        <p:spPr>
          <a:xfrm>
            <a:off x="414000" y="378000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poradenství?</a:t>
            </a:r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CA57DD56-61D5-4585-814E-17EDD3943DA7}"/>
              </a:ext>
            </a:extLst>
          </p:cNvPr>
          <p:cNvSpPr txBox="1">
            <a:spLocks/>
          </p:cNvSpPr>
          <p:nvPr/>
        </p:nvSpPr>
        <p:spPr>
          <a:xfrm>
            <a:off x="413999" y="1110814"/>
            <a:ext cx="11529472" cy="5369186"/>
          </a:xfrm>
          <a:prstGeom prst="rect">
            <a:avLst/>
          </a:prstGeom>
        </p:spPr>
        <p:txBody>
          <a:bodyPr/>
          <a:lstStyle>
            <a:lvl1pPr marL="0" indent="0" algn="l" rtl="0" eaLnBrk="1" fontAlgn="base" hangingPunct="1">
              <a:lnSpc>
                <a:spcPct val="1140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2800" b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tx2"/>
              </a:buClr>
              <a:buSzPct val="10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2pPr>
            <a:lvl3pPr marL="914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folHlink"/>
              </a:buClr>
              <a:buSzPct val="8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3pPr>
            <a:lvl4pPr marL="1371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2"/>
              </a:buClr>
              <a:buSzPct val="90000"/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4pPr>
            <a:lvl5pPr marL="18288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Tx/>
              <a:buNone/>
              <a:defRPr sz="1500" b="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Blip>
                <a:blip r:embed="rId2"/>
              </a:buBlip>
              <a:defRPr>
                <a:solidFill>
                  <a:schemeClr val="tx1"/>
                </a:solidFill>
                <a:latin typeface="+mn-lt"/>
              </a:defRPr>
            </a:lvl6pPr>
            <a:lvl7pPr marL="27432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 baseline="0">
                <a:solidFill>
                  <a:schemeClr val="tx1"/>
                </a:solidFill>
                <a:latin typeface="+mn-lt"/>
              </a:defRPr>
            </a:lvl7pPr>
            <a:lvl8pPr marL="32004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8pPr>
            <a:lvl9pPr marL="3657600" indent="0" algn="l" rtl="0" eaLnBrk="1" fontAlgn="base" hangingPunct="1">
              <a:lnSpc>
                <a:spcPts val="18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Font typeface="Arial" panose="020B0604020202020204" pitchFamily="34" charset="0"/>
              <a:buNone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 marL="72000">
              <a:lnSpc>
                <a:spcPct val="100000"/>
              </a:lnSpc>
            </a:pPr>
            <a:r>
              <a:rPr lang="cs-CZ" sz="3200" b="1" kern="0" dirty="0">
                <a:solidFill>
                  <a:srgbClr val="0000DC"/>
                </a:solidFill>
              </a:rPr>
              <a:t>Poradenství – důvody vzniku: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Každý se může ocitnout v situaci, kdy potřebuje radu a pomoc: 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dirty="0"/>
              <a:t>při plnění každodenních úkolů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dirty="0"/>
              <a:t>při řešení osobních problémů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dirty="0"/>
              <a:t>při řešení psychických problémů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dirty="0"/>
              <a:t>při řešení zdravotních problémů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dirty="0"/>
              <a:t>…</a:t>
            </a:r>
          </a:p>
          <a:p>
            <a:pPr>
              <a:lnSpc>
                <a:spcPct val="100000"/>
              </a:lnSpc>
              <a:spcBef>
                <a:spcPts val="1200"/>
              </a:spcBef>
            </a:pPr>
            <a:r>
              <a:rPr lang="cs-CZ" sz="3200" dirty="0"/>
              <a:t>→ </a:t>
            </a:r>
            <a:r>
              <a:rPr lang="pl-PL" sz="3200" b="1" dirty="0">
                <a:solidFill>
                  <a:srgbClr val="F01928"/>
                </a:solidFill>
              </a:rPr>
              <a:t>potřeba rady a pomoci </a:t>
            </a:r>
            <a:r>
              <a:rPr lang="pl-PL" sz="3200" dirty="0"/>
              <a:t>– odjakživa </a:t>
            </a:r>
          </a:p>
          <a:p>
            <a:pPr marL="457200" indent="-4572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cs-CZ" sz="3200" dirty="0"/>
              <a:t>počátky poradenství – např. v USA (1908) – poradna </a:t>
            </a:r>
            <a:br>
              <a:rPr lang="cs-CZ" sz="3200" dirty="0"/>
            </a:br>
            <a:r>
              <a:rPr lang="cs-CZ" sz="3200" dirty="0"/>
              <a:t>pro přistěhovalce – hledání práce</a:t>
            </a:r>
          </a:p>
          <a:p>
            <a:endParaRPr lang="cs-CZ" kern="0" dirty="0"/>
          </a:p>
        </p:txBody>
      </p:sp>
    </p:spTree>
    <p:extLst>
      <p:ext uri="{BB962C8B-B14F-4D97-AF65-F5344CB8AC3E}">
        <p14:creationId xmlns:p14="http://schemas.microsoft.com/office/powerpoint/2010/main" val="6792561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8F31794B-3776-4DA4-BD53-11B426527058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910A890A-66D6-4C04-9DD5-09A07AE2711F}"/>
              </a:ext>
            </a:extLst>
          </p:cNvPr>
          <p:cNvSpPr txBox="1">
            <a:spLocks/>
          </p:cNvSpPr>
          <p:nvPr/>
        </p:nvSpPr>
        <p:spPr>
          <a:xfrm>
            <a:off x="414000" y="507756"/>
            <a:ext cx="10752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poradenství?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2EE5286F-D83F-4979-9314-CEAC9BC1EB86}"/>
              </a:ext>
            </a:extLst>
          </p:cNvPr>
          <p:cNvSpPr/>
          <p:nvPr/>
        </p:nvSpPr>
        <p:spPr>
          <a:xfrm>
            <a:off x="600490" y="1237957"/>
            <a:ext cx="10752138" cy="44313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Podstata</a:t>
            </a:r>
            <a:r>
              <a:rPr lang="cs-CZ" sz="3200" b="1" dirty="0">
                <a:solidFill>
                  <a:srgbClr val="000000"/>
                </a:solidFill>
                <a:latin typeface="Arial" panose="020B0604020202020204" pitchFamily="34" charset="0"/>
              </a:rPr>
              <a:t> a klíčový rys </a:t>
            </a:r>
            <a:r>
              <a:rPr 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poradenství</a:t>
            </a:r>
            <a:r>
              <a:rPr lang="cs-CZ" sz="3200" b="1" dirty="0">
                <a:solidFill>
                  <a:srgbClr val="000000"/>
                </a:solidFill>
                <a:latin typeface="Arial" panose="020B0604020202020204" pitchFamily="34" charset="0"/>
              </a:rPr>
              <a:t> = </a:t>
            </a:r>
            <a:r>
              <a:rPr lang="cs-CZ" sz="3200" b="1" dirty="0">
                <a:solidFill>
                  <a:srgbClr val="F01928"/>
                </a:solidFill>
                <a:latin typeface="Arial" panose="020B0604020202020204" pitchFamily="34" charset="0"/>
              </a:rPr>
              <a:t>POMOC </a:t>
            </a:r>
            <a:r>
              <a:rPr lang="cs-CZ" sz="3200" b="1" dirty="0">
                <a:solidFill>
                  <a:srgbClr val="000000"/>
                </a:solidFill>
                <a:latin typeface="Arial" panose="020B0604020202020204" pitchFamily="34" charset="0"/>
              </a:rPr>
              <a:t>=</a:t>
            </a:r>
            <a:endParaRPr lang="cs-CZ" sz="3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dojednaný způsob společné práce, kterou si klient přeje, </a:t>
            </a:r>
            <a:r>
              <a:rPr lang="pl-PL" sz="3200" b="1" dirty="0">
                <a:solidFill>
                  <a:srgbClr val="0000DC"/>
                </a:solidFill>
                <a:latin typeface="Arial" panose="020B0604020202020204" pitchFamily="34" charset="0"/>
              </a:rPr>
              <a:t>pracovník ji nabídl a klient zvolil</a:t>
            </a:r>
            <a:endParaRPr lang="pl-PL" sz="3200" dirty="0">
              <a:solidFill>
                <a:srgbClr val="0000DC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endParaRPr lang="pl-PL" sz="3200" b="1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pl-PL" sz="3200" b="1" dirty="0">
                <a:solidFill>
                  <a:srgbClr val="F01928"/>
                </a:solidFill>
                <a:latin typeface="Arial" panose="020B0604020202020204" pitchFamily="34" charset="0"/>
              </a:rPr>
              <a:t>POMOC – klient rozhoduje, co bude </a:t>
            </a:r>
            <a:r>
              <a:rPr lang="pl-PL" sz="3200" b="1" dirty="0">
                <a:solidFill>
                  <a:srgbClr val="000000"/>
                </a:solidFill>
                <a:latin typeface="Arial" panose="020B0604020202020204" pitchFamily="34" charset="0"/>
              </a:rPr>
              <a:t>X</a:t>
            </a:r>
            <a:endParaRPr lang="pl-PL" sz="32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cs-CZ" sz="3200" b="1" dirty="0">
                <a:solidFill>
                  <a:srgbClr val="0000DC"/>
                </a:solidFill>
                <a:latin typeface="Arial" panose="020B0604020202020204" pitchFamily="34" charset="0"/>
              </a:rPr>
              <a:t>sociální kontrola – pracovník rozhoduje, co bude</a:t>
            </a:r>
            <a:endParaRPr lang="cs-CZ" sz="3200" dirty="0">
              <a:solidFill>
                <a:srgbClr val="0000D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78119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>
            <a:extLst>
              <a:ext uri="{FF2B5EF4-FFF2-40B4-BE49-F238E27FC236}">
                <a16:creationId xmlns:a16="http://schemas.microsoft.com/office/drawing/2014/main" id="{35A4E1D2-5BCC-4F34-A274-564F108DED2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00E664A4-B703-4C58-897B-09C7A1BDB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9417" y="1046136"/>
            <a:ext cx="11228521" cy="5181864"/>
          </a:xfrm>
        </p:spPr>
        <p:txBody>
          <a:bodyPr/>
          <a:lstStyle/>
          <a:p>
            <a:pPr marL="72000" indent="0">
              <a:buNone/>
            </a:pPr>
            <a:r>
              <a:rPr lang="cs-CZ" b="1" dirty="0">
                <a:solidFill>
                  <a:srgbClr val="0000DC"/>
                </a:solidFill>
              </a:rPr>
              <a:t>Poradenství není:</a:t>
            </a:r>
            <a:endParaRPr lang="cs-CZ" dirty="0">
              <a:solidFill>
                <a:srgbClr val="0000DC"/>
              </a:solidFill>
            </a:endParaRPr>
          </a:p>
          <a:p>
            <a:r>
              <a:rPr lang="cs-CZ" dirty="0"/>
              <a:t>jednostranné dávání rad</a:t>
            </a:r>
          </a:p>
          <a:p>
            <a:r>
              <a:rPr lang="cs-CZ" dirty="0"/>
              <a:t>jednostranná intervenční činnost</a:t>
            </a:r>
          </a:p>
          <a:p>
            <a:r>
              <a:rPr lang="cs-CZ" dirty="0"/>
              <a:t>sociální práce </a:t>
            </a:r>
          </a:p>
          <a:p>
            <a:r>
              <a:rPr lang="cs-CZ" dirty="0"/>
              <a:t>charita … i když prvky mohou být obsaženy</a:t>
            </a:r>
          </a:p>
          <a:p>
            <a:pPr marL="72000" indent="0">
              <a:spcBef>
                <a:spcPts val="1200"/>
              </a:spcBef>
              <a:buNone/>
            </a:pPr>
            <a:r>
              <a:rPr lang="cs-CZ" b="1" dirty="0">
                <a:solidFill>
                  <a:srgbClr val="F01928"/>
                </a:solidFill>
              </a:rPr>
              <a:t>Poradenství je:</a:t>
            </a:r>
            <a:endParaRPr lang="cs-CZ" dirty="0">
              <a:solidFill>
                <a:srgbClr val="F01928"/>
              </a:solidFill>
            </a:endParaRPr>
          </a:p>
          <a:p>
            <a:r>
              <a:rPr lang="cs-CZ" dirty="0"/>
              <a:t>setkávání lidí (většinou odborníka a klienta)</a:t>
            </a:r>
          </a:p>
          <a:p>
            <a:r>
              <a:rPr lang="cs-CZ" dirty="0"/>
              <a:t>vztah rovnocenných lidí</a:t>
            </a:r>
          </a:p>
          <a:p>
            <a:r>
              <a:rPr lang="cs-CZ" dirty="0"/>
              <a:t>pomoc k </a:t>
            </a:r>
            <a:r>
              <a:rPr lang="cs-CZ" dirty="0" err="1"/>
              <a:t>sebepomoci</a:t>
            </a:r>
            <a:r>
              <a:rPr lang="cs-CZ" dirty="0"/>
              <a:t> </a:t>
            </a:r>
            <a:r>
              <a:rPr lang="pl-PL" dirty="0"/>
              <a:t>a větší autonomii a samostatnosti klienta</a:t>
            </a:r>
          </a:p>
          <a:p>
            <a:r>
              <a:rPr lang="cs-CZ" dirty="0"/>
              <a:t>zvládání krizových situací</a:t>
            </a:r>
          </a:p>
          <a:p>
            <a:r>
              <a:rPr lang="cs-CZ" dirty="0"/>
              <a:t>…</a:t>
            </a:r>
          </a:p>
          <a:p>
            <a:endParaRPr lang="cs-CZ" dirty="0"/>
          </a:p>
        </p:txBody>
      </p:sp>
      <p:sp>
        <p:nvSpPr>
          <p:cNvPr id="6" name="Nadpis 3">
            <a:extLst>
              <a:ext uri="{FF2B5EF4-FFF2-40B4-BE49-F238E27FC236}">
                <a16:creationId xmlns:a16="http://schemas.microsoft.com/office/drawing/2014/main" id="{F6528993-D780-40ED-BCE1-07AF14B9872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666000" y="378000"/>
            <a:ext cx="10500138" cy="450850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lnSpc>
                <a:spcPts val="4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rgbClr val="00287D"/>
                </a:solidFill>
                <a:latin typeface="Tahoma" pitchFamily="34" charset="0"/>
              </a:defRPr>
            </a:lvl9pPr>
          </a:lstStyle>
          <a:p>
            <a:r>
              <a:rPr lang="cs-CZ" kern="0" dirty="0"/>
              <a:t>Proč poradenství?</a:t>
            </a:r>
          </a:p>
        </p:txBody>
      </p:sp>
    </p:spTree>
    <p:extLst>
      <p:ext uri="{BB962C8B-B14F-4D97-AF65-F5344CB8AC3E}">
        <p14:creationId xmlns:p14="http://schemas.microsoft.com/office/powerpoint/2010/main" val="1973453399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err="1" smtClean="0">
            <a:ln>
              <a:noFill/>
            </a:ln>
            <a:solidFill>
              <a:schemeClr val="bg1"/>
            </a:solidFill>
            <a:effectLst/>
            <a:latin typeface="+mn-lt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sz="2800" dirty="0" err="1" smtClean="0">
            <a:latin typeface="+mn-lt"/>
          </a:defRPr>
        </a:defPPr>
      </a:lstStyle>
    </a:tx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ácia18" id="{15825CB5-9674-964F-AC5D-3BBA441E6780}" vid="{2219899D-4335-314F-91F0-F55A94288556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muni-sport-prezentace-16x9-cz</Template>
  <TotalTime>452</TotalTime>
  <Words>1583</Words>
  <Application>Microsoft Office PowerPoint</Application>
  <PresentationFormat>Širokoúhlá obrazovka</PresentationFormat>
  <Paragraphs>198</Paragraphs>
  <Slides>23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23</vt:i4>
      </vt:variant>
    </vt:vector>
  </HeadingPairs>
  <TitlesOfParts>
    <vt:vector size="27" baseType="lpstr">
      <vt:lpstr>Arial</vt:lpstr>
      <vt:lpstr>Tahoma</vt:lpstr>
      <vt:lpstr>Wingdings</vt:lpstr>
      <vt:lpstr>Prezentace_MU_CZ</vt:lpstr>
      <vt:lpstr>Pedagogika a psychologie bp1877</vt:lpstr>
      <vt:lpstr>Proč psychologie, poradenství, pedagogika, …?</vt:lpstr>
      <vt:lpstr>Proč psychologie, poradenství, pedagogika, …?</vt:lpstr>
      <vt:lpstr>Proč psychologie?</vt:lpstr>
      <vt:lpstr>Proč psychologie?</vt:lpstr>
      <vt:lpstr>Proč poradenství?</vt:lpstr>
      <vt:lpstr>Prezentace aplikace PowerPoint</vt:lpstr>
      <vt:lpstr>Prezentace aplikace PowerPoint</vt:lpstr>
      <vt:lpstr>Proč poradenství?</vt:lpstr>
      <vt:lpstr>Proč poradenství?</vt:lpstr>
      <vt:lpstr>Proč poradenství?</vt:lpstr>
      <vt:lpstr>Proč poradenství?</vt:lpstr>
      <vt:lpstr>Proč poradenství?</vt:lpstr>
      <vt:lpstr>Proč poradenství?</vt:lpstr>
      <vt:lpstr>Proč poradenství?</vt:lpstr>
      <vt:lpstr>Proč pedagogika?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Vladimír Jůva</dc:creator>
  <cp:lastModifiedBy>Vladimír Jůva</cp:lastModifiedBy>
  <cp:revision>46</cp:revision>
  <cp:lastPrinted>1601-01-01T00:00:00Z</cp:lastPrinted>
  <dcterms:created xsi:type="dcterms:W3CDTF">2020-10-05T06:18:46Z</dcterms:created>
  <dcterms:modified xsi:type="dcterms:W3CDTF">2021-09-15T15:15:22Z</dcterms:modified>
</cp:coreProperties>
</file>