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4" r:id="rId2"/>
    <p:sldId id="275" r:id="rId3"/>
    <p:sldId id="276" r:id="rId4"/>
    <p:sldId id="277" r:id="rId5"/>
    <p:sldId id="278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D98F5-9AF6-41DE-97FF-22C0A4CA49F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49071-0EEA-4C12-9401-A63012337E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3A9D-3843-418C-816C-9A262D6D1B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13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57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80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6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94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01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37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49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2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5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CB18-71B4-4EB2-90F6-94F78C03E03E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764C-B086-4A80-B4DF-22930F9E1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72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349670" y="1362975"/>
            <a:ext cx="8664934" cy="549502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Porucha některé ze struktur motorické jednotky: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cs-CZ" sz="2200" i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motoneuron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předních rohů míšních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 - spinální muskulární atrofie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Poliomyelitis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anterior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acuta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nerv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HMSN - hereditární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motorická a senzitivní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neuropatie (CMT)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Guillain-Barré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 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nervosvalová ploténka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CMS - kongenitální myastenické syndromy (mutace genů)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yastenia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gravis 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Botulismus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sval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- Svalové dystrofie (Duchennova,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Beckerova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pletencové, kongenitální)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- Kongenitální myopatie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Myotonické dystrofie</a:t>
            </a: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98627" y="693414"/>
            <a:ext cx="7773338" cy="94134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tx2"/>
                </a:solidFill>
              </a:rPr>
              <a:t>Nervosvalová onemocnění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0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718352" y="454266"/>
            <a:ext cx="7773338" cy="996922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Myastenická krize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37781" y="1689778"/>
            <a:ext cx="8906219" cy="47836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Akutní, přechodné zhoršení práce dechových svalů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neefektivní kašel, zadržení sputa,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atelektázy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nedostatečná saturace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asfyxie - dušení z nedostatku vzduchu, které vede k hypoxii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hyperkapnii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nutnost UPV, řízená - podpůrná</a:t>
            </a:r>
          </a:p>
        </p:txBody>
      </p:sp>
    </p:spTree>
    <p:extLst>
      <p:ext uri="{BB962C8B-B14F-4D97-AF65-F5344CB8AC3E}">
        <p14:creationId xmlns:p14="http://schemas.microsoft.com/office/powerpoint/2010/main" val="92175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0091" y="609555"/>
            <a:ext cx="7773338" cy="824800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Fyzioterapie - RFT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67553" y="1761495"/>
            <a:ext cx="8919881" cy="503375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Zaměření na RFT – vždy dle aktuálního stavu!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kontaktní dýchání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trenažery pokud je schopen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statická i dynamická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DC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dechové variace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brániční dýchání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Myastenická krize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měkké techniky na hrudník, protažení hrudního koše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polohové drenáže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kontaktní dýchání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kontaktní dýchání v ovazu - dopomoc do výdechu - silnější nádech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110335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757048" y="1676399"/>
            <a:ext cx="7772870" cy="556708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ždy podřídit aktuálnímu stavu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kontraindikací je ÚNAVA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evhodná jsou cvičení izometrická, výdržová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jednotlivých cviků málo opakování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méně náročné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posilovací prvky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aměření na konkrétní příznaky – pletence, šíje, mimické svalstvo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astější změny cviků na HKK na DKK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častější změny poloh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vertikalizace, využití pomůcek</a:t>
            </a:r>
          </a:p>
          <a:p>
            <a:pPr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90091" y="609555"/>
            <a:ext cx="7773338" cy="824800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Fyzioterapie 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49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6580" y="672307"/>
            <a:ext cx="7773338" cy="833764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Guillain-barré</a:t>
            </a:r>
            <a:r>
              <a:rPr lang="cs-CZ" cap="none" dirty="0" smtClean="0">
                <a:solidFill>
                  <a:schemeClr val="tx2"/>
                </a:solidFill>
              </a:rPr>
              <a:t> syndrom</a:t>
            </a:r>
            <a:r>
              <a:rPr lang="cs-CZ" dirty="0" smtClean="0">
                <a:solidFill>
                  <a:schemeClr val="tx2"/>
                </a:solidFill>
              </a:rPr>
              <a:t>   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86717" y="1577788"/>
            <a:ext cx="8270411" cy="52802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olyradikuloneuritida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akutní zánětlivé postižení periferních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nervů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utoimunní onemocnění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Častým vyvolávajícím faktorem jsou přechozená onemocnění, pneumonie, prodělané infekce -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Chlamydia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Campylobacter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jejuni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borelióza 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čtyři hlavní subtypy: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 AIDP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 AMAN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 AMSAN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 Miller-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Fisherův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 (Oftalmoplegie,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ataxie,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areflexie)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 (faciální diplegie)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3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2376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aidp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766012" y="1819835"/>
            <a:ext cx="8377988" cy="493058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nejčastěji začíná na DKK s ascendentním průběhem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klinický obraz periferní parézy – někdy kompletní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parézy až plegie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citlivosti, někdy výrazné parestezie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yporeflexie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až areflexie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neuralgie v oblasti páteře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echové obtíže až UPV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dysfagie, NGS až PEG (perkutánní endoskopická gastrostomie)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lné vědomí a orientovanost (někdy tlumení u těžkých stavů)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5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904" y="394400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Spinální muskulární atrofie - SMA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9144" y="1775012"/>
            <a:ext cx="8377988" cy="493058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vrozená onemocnění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motoneuronu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předních rohů míšních,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 nichž dochází k postupnému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úbytku svalstva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postihuje všechny kosterní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svaly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ramena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kyčle, zádové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svalstvo bývají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postiženy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nejvíce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slabost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dolních končetinách je všeobecně větší než 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paží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postiženy také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svaly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krku,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polykací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žvýkací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smyslové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vnímání a kožní citlivost nejsou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postiženy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intelektuální schopnosti jsou zachovány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naopak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často pozorováno, že pacienti s SMA jsou nezvykle duševně čilí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přátelští, mají rodiny i děti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13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06870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Typy SMA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41894" y="1586752"/>
            <a:ext cx="8602106" cy="493058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při narození, výrazná atonie, úmrtí do 6měsíců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I – akutní infantilní forma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diagnostika do 6 měsíců, úmrtí do 2let,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jen leh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 –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přechodná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pozdně infantilní forma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diagnostika do 18měsíců, při kvalitní péči dožití 30-50 let,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schopnost sedět, někdy stát, ale neschopnost </a:t>
            </a: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samostatné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III – juvenilní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diagnostika po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měsících,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nejprve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chůze,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mezi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20 </a:t>
            </a: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40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lety </a:t>
            </a: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věku ztrácejí pacienti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pohyblivost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IV – vlastní adultní </a:t>
            </a:r>
            <a:r>
              <a:rPr lang="pt-BR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dospělosti, obvykle až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35.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roce,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 </a:t>
            </a: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nemoci bývá často velmi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pomalý</a:t>
            </a:r>
            <a:endParaRPr lang="cs-CZ" sz="2200" i="1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47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86164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Klinický obraz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766012" y="1819835"/>
            <a:ext cx="8377988" cy="493058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ětšinu času tráví v sedě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vznik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flekčních kontraktur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vznik kloubních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deformit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álo zátěže – osteoporóza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labé trupové svalstvo - dechové obtíž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nefunkční trupové svalstvo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rozvoj skolióz, operace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ozději deformity hrudníku s útiskem orgánů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oměrně dlouho zachována hybnost ruky – obsluha vozíku, počítače – zachovaný intelekt – práce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861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91444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685332" y="1713155"/>
            <a:ext cx="8377988" cy="493058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tále sporné, jak moc zátěže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RFT – cvičení aktivní, kontaktní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Cough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Assistent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Machine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přístroj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zvýšení účinnosti kašle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prevence kontraktur – MT, šetrné protahování - elasticita!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olohování, aktivní i pasivní cvičební prvky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VRL - nezastupitelné místo - aktivace bránice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Bobath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koncept – posturální reakce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BPP,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Klappovo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lezení, PNF,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senzomotorika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ajištění ortéz, korzetů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14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1937" y="534066"/>
            <a:ext cx="7773338" cy="798089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léčba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33872" y="1614095"/>
            <a:ext cx="8377988" cy="505340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i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Spinraza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aktuálně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celosvětově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Spinrazou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léčeno cca 11 tis. pacientů se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30. dubnu 2021 bylo v ČR léčeno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Spinrazou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celkem 103 pacientů z toho 45 dospělých a 58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dětských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Léčba přípravkem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Spinraza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má být zahájena co nejdříve po stanovení diagnózy 4 nasycovacími dávkami ve dnech 0, 14, 28 a 63. Udržovací dávka má být potom podávána jednou za 4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měsíce, cena jedné dávky asi 2 000 000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i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Zolgensma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genová terapie léčí spinální svalovou atrofii u dětí do dvou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let, léčba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vyjde na 2,1 milionu dolarů (přes 50 milionů korun), což je zároveň cena za jedinou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dávku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34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223" y="808300"/>
            <a:ext cx="7773338" cy="770335"/>
          </a:xfrm>
        </p:spPr>
        <p:txBody>
          <a:bodyPr/>
          <a:lstStyle/>
          <a:p>
            <a:r>
              <a:rPr lang="cs-CZ" dirty="0">
                <a:solidFill>
                  <a:srgbClr val="355071"/>
                </a:solidFill>
              </a:rPr>
              <a:t>Progresivní svalová onemocnění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42994" y="1708032"/>
            <a:ext cx="8514741" cy="502057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primární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geneticky podmíněná - progresivní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muskulární dystrofie (MD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kongenitální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metabolické myopatie, dystrofické myotonie, mitochondriální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encefalomyopatie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myopatie s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poruchou iontových kanálů (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nedystrofické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myotonie a periodické familiární parézy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sekundární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získaná -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autoimunní,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toxické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endokrinní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představují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heterogení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skupinu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chorob u kterých postupně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dochází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degeneraci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svalových vláken, jež jsou pak nahrazována funkčně neplnohodnotným vazivem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tukem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liší se typem dědičnosti, frekvencí výskytu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(1:3500 - l:l00 000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rozmanitou etiologií, věkem začátku prvních obtíží, distribucí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svalových atrofií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zejména odlišně rychlým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průběhem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6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07" y="960411"/>
            <a:ext cx="7773338" cy="70995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Progresivní svalová onemocnění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5768" y="1768417"/>
            <a:ext cx="7772870" cy="438509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33360" y="1837428"/>
            <a:ext cx="8710640" cy="519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Spojují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příznaky a nálezy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tzv. „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myopatický syndrom“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subjektivní příznaky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zhoršení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 do schodů a do kopce,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neschopnost utíkat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Myopatický šplh -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 země, později i ze židle vstávají stále obtížněji za pomoci horních končetin, jimiž se opírají 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stehna</a:t>
            </a:r>
            <a:endParaRPr lang="cs-CZ" sz="2200" i="1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Myopatické držení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vypouklé břicho,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hyperlordoza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svěšená ramena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Myopatická chůze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nestabilní pánev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kolébavá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endParaRPr lang="cs-CZ" sz="2200" i="1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endParaRPr lang="cs-CZ" sz="2200" i="1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670" y="4528869"/>
            <a:ext cx="2684164" cy="229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07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55606" y="1271538"/>
            <a:ext cx="8788394" cy="54008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55071"/>
              </a:buClr>
              <a:buNone/>
            </a:pP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cs-CZ" sz="2200" i="1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</a:t>
            </a:r>
            <a:r>
              <a:rPr lang="cs-CZ" sz="2200" i="1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objektivní nález je typické: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většinou symetrický pokles svalové síly s </a:t>
            </a:r>
            <a:r>
              <a:rPr lang="cs-CZ" sz="2200" cap="none" dirty="0" err="1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progredující</a:t>
            </a: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poruchou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hybnosti, zejména v proximální části končetin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narůstající atrofie v oblasti pletencového svalstva, provázené u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některých forem pseudohypertrofiemi převážně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lýtkového svalstva</a:t>
            </a:r>
            <a:endParaRPr lang="cs-CZ" sz="2200" cap="none" dirty="0">
              <a:solidFill>
                <a:srgbClr val="35507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nízké,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postupně </a:t>
            </a: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vyhasínající reflexy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žádné dysestézie, poruchy citlivosti, fascikulace,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myalgie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vzácně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srdečního rytmu - </a:t>
            </a: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srdeční selhávání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respirační </a:t>
            </a: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selhání</a:t>
            </a:r>
          </a:p>
          <a:p>
            <a:pPr marL="0" lvl="0" indent="0" defTabSz="457200">
              <a:lnSpc>
                <a:spcPct val="100000"/>
              </a:lnSpc>
              <a:spcBef>
                <a:spcPts val="600"/>
              </a:spcBef>
              <a:buClr>
                <a:srgbClr val="355071"/>
              </a:buClr>
              <a:buNone/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507" y="4064769"/>
            <a:ext cx="1970880" cy="260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2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2994" y="517297"/>
            <a:ext cx="7773338" cy="1009579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fyzioterapie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42994" y="1949571"/>
            <a:ext cx="8514741" cy="502057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lázeňská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podpora pro co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nejdelší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udržení funkčních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důležitých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svalových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skupin, rozsah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kloubních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zpomalení tvorby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flekčních kontraktur,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skoliózy 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deformit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nohou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ndikovány protetické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pomůcky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dlahy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boty, korset,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el. vozík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poklesu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vitální kapacity plic 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známek chronické hypoxie je nutno včas zvážit zahájení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domácí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podpůrné plicní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ventilace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pacientů s DMD zpomaluje progresi, zlepšuje kvalitu i délku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života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význam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mají také 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včasné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ortopedické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skoliózy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AŠ,  v indikovaných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případech mohou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velmi příznivě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ovlivnit další průběh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nemoci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7091" y="661651"/>
            <a:ext cx="7773338" cy="839346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ergoterapie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09521" y="2104844"/>
            <a:ext cx="8734479" cy="405441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Ergoterapie - zajištění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nejvyššího možného stupně samostatnosti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v aktivitách denního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života, volného času i pracovních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činnostech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ergoterapie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dětí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hra, kterou je třeba přizpůsobit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vývoj.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stupni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jednotlivé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činnosti jsou vybírány na základě zvážení biologických,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psychologických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sociálních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faktorů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Ergodiagnostika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posuzuje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vliv onemocnění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soběstačnost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člověka</a:t>
            </a:r>
          </a:p>
        </p:txBody>
      </p:sp>
    </p:spTree>
    <p:extLst>
      <p:ext uri="{BB962C8B-B14F-4D97-AF65-F5344CB8AC3E}">
        <p14:creationId xmlns:p14="http://schemas.microsoft.com/office/powerpoint/2010/main" val="419734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981" y="549507"/>
            <a:ext cx="7773338" cy="82209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45922" y="1813407"/>
            <a:ext cx="7999466" cy="419294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Polohování, Termoterapie , Protahování, Ošetření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VRL, BPP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PNF,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Klappovo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lezení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Bobath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koncept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Schrothová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RFT – inspirační, expirační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Propriocepce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Analitika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 ve vodě (menší silové nároky, komplexnější pohyb)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Vertikalizace, pomůcky</a:t>
            </a:r>
          </a:p>
        </p:txBody>
      </p:sp>
    </p:spTree>
    <p:extLst>
      <p:ext uri="{BB962C8B-B14F-4D97-AF65-F5344CB8AC3E}">
        <p14:creationId xmlns:p14="http://schemas.microsoft.com/office/powerpoint/2010/main" val="9999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88107" y="988318"/>
            <a:ext cx="8996551" cy="565453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vyvarovat se excentrickým kontrakcím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 vyšší intenzitou)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posazování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židli - váhu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těla i do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HKK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područky,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činnosti v dlouhotrvajícím předklonu - úklid, zahrada, hraní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nejúčinnější typ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zátěže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aerobní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 - vliv nejen na redukci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únavy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ale i na zlepšení kardiorespiračních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parametrů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pacientům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doporučuje chůze, plavání či jízda na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kole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Při srovnání efektivity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reflexní lokomoce a senzomotorické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stimulace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myopatů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vyšla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 efektivnější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facilitaci a aktivaci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oslabených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primárně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poškozených svalů, jednoznačně senzomotorická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stimulace (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kulové a válcové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úseče, balanční sandály,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nafukovací míče,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minitrampolíny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pěnové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balanční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plošiny,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Posturomed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Propriomed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BOSU, čočky)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95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8352" y="454266"/>
            <a:ext cx="7773338" cy="996922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Myastenia</a:t>
            </a:r>
            <a:r>
              <a:rPr lang="cs-CZ" dirty="0" smtClean="0">
                <a:solidFill>
                  <a:schemeClr val="tx2"/>
                </a:solidFill>
              </a:rPr>
              <a:t> gravis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09521" y="1662884"/>
            <a:ext cx="8734479" cy="47836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utoimunitní onemocnění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autoprotilátky proti acetylcholinovým receptorům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blokáda nebo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zničení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receptorů na postsynaptické membráně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nervosvalový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přenos na nervosvalové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ploténce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→ rychlá únava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kosterního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svalstva v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oblastech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svalů: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extraokulárních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faciobulbárních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šíjových,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pletencových, respiračních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ptóza, dvojité vidění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dysartrie, dysfagie, kousání – TM kloub, atrofie jazyka a mim.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šíjové svalstvo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pletencové svalstvo, omezení práce HKK, poruchy chůze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trupové svalstvo, respirační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nejsou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atrofie,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jsou normální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šlachokosticové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reflexy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26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1447</Words>
  <Application>Microsoft Office PowerPoint</Application>
  <PresentationFormat>Předvádění na obrazovce (4:3)</PresentationFormat>
  <Paragraphs>192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Motiv Office</vt:lpstr>
      <vt:lpstr>Prezentace aplikace PowerPoint</vt:lpstr>
      <vt:lpstr>Progresivní svalová onemocnění</vt:lpstr>
      <vt:lpstr>Progresivní svalová onemocnění</vt:lpstr>
      <vt:lpstr>Prezentace aplikace PowerPoint</vt:lpstr>
      <vt:lpstr>fyzioterapie</vt:lpstr>
      <vt:lpstr>ergoterapie</vt:lpstr>
      <vt:lpstr>kinezioterapie</vt:lpstr>
      <vt:lpstr>Prezentace aplikace PowerPoint</vt:lpstr>
      <vt:lpstr>Myastenia gravis</vt:lpstr>
      <vt:lpstr>Myastenická krize</vt:lpstr>
      <vt:lpstr>Fyzioterapie - RFT</vt:lpstr>
      <vt:lpstr>Fyzioterapie </vt:lpstr>
      <vt:lpstr>Guillain-barré syndrom   </vt:lpstr>
      <vt:lpstr>aidp</vt:lpstr>
      <vt:lpstr>Spinální muskulární atrofie - SMA</vt:lpstr>
      <vt:lpstr>Typy SMA</vt:lpstr>
      <vt:lpstr>Klinický obraz</vt:lpstr>
      <vt:lpstr>kinezioterapie</vt:lpstr>
      <vt:lpstr>léčba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Křížová</dc:creator>
  <cp:lastModifiedBy>Dagmar Křížová</cp:lastModifiedBy>
  <cp:revision>1</cp:revision>
  <dcterms:created xsi:type="dcterms:W3CDTF">2021-11-02T21:34:36Z</dcterms:created>
  <dcterms:modified xsi:type="dcterms:W3CDTF">2021-11-02T21:37:50Z</dcterms:modified>
</cp:coreProperties>
</file>