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7944-7C87-4D6A-9B8D-EF9CB0E55144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8FA8-DEC5-4F4F-B7E2-228FC3194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03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7944-7C87-4D6A-9B8D-EF9CB0E55144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8FA8-DEC5-4F4F-B7E2-228FC3194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32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7944-7C87-4D6A-9B8D-EF9CB0E55144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8FA8-DEC5-4F4F-B7E2-228FC3194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51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7944-7C87-4D6A-9B8D-EF9CB0E55144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8FA8-DEC5-4F4F-B7E2-228FC3194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03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7944-7C87-4D6A-9B8D-EF9CB0E55144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8FA8-DEC5-4F4F-B7E2-228FC3194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91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7944-7C87-4D6A-9B8D-EF9CB0E55144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8FA8-DEC5-4F4F-B7E2-228FC3194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23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7944-7C87-4D6A-9B8D-EF9CB0E55144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8FA8-DEC5-4F4F-B7E2-228FC3194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88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7944-7C87-4D6A-9B8D-EF9CB0E55144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8FA8-DEC5-4F4F-B7E2-228FC3194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39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7944-7C87-4D6A-9B8D-EF9CB0E55144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8FA8-DEC5-4F4F-B7E2-228FC3194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01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7944-7C87-4D6A-9B8D-EF9CB0E55144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8FA8-DEC5-4F4F-B7E2-228FC3194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24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7944-7C87-4D6A-9B8D-EF9CB0E55144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8FA8-DEC5-4F4F-B7E2-228FC3194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52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07944-7C87-4D6A-9B8D-EF9CB0E55144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A8FA8-DEC5-4F4F-B7E2-228FC3194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85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Extrapyramidové poruchy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0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8466" y="787851"/>
            <a:ext cx="7773338" cy="922415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Abnormální projevy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1126069" y="2087753"/>
            <a:ext cx="6620932" cy="451624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f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rizing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ropulze,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retropulze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h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ezitace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(porucha iniciace pohybu)</a:t>
            </a:r>
          </a:p>
          <a:p>
            <a:pPr>
              <a:buClr>
                <a:schemeClr val="tx2"/>
              </a:buClr>
            </a:pP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f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estinace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28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074815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Možnosti fyzioterapie PCH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913931" y="2036953"/>
            <a:ext cx="8230069" cy="451624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Kinezioterapie</a:t>
            </a:r>
          </a:p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Ergoterapie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Masáže</a:t>
            </a:r>
          </a:p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Balneoterapie</a:t>
            </a:r>
          </a:p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Muzikoterapie</a:t>
            </a:r>
          </a:p>
          <a:p>
            <a:pPr marL="0" indent="0">
              <a:buClr>
                <a:schemeClr val="tx2"/>
              </a:buClr>
              <a:buNone/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918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913949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kinezioterapie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913931" y="1833753"/>
            <a:ext cx="8230069" cy="51173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r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eedukace držení těla, chůze, transfery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r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ovnovážná cvičení, otočky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m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imika, řeč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RFT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ísmo, jemná motorika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ouhyby, postřeh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c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vičení ve vodě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i="1" cap="none" dirty="0">
                <a:solidFill>
                  <a:schemeClr val="tx2"/>
                </a:solidFill>
                <a:latin typeface="Tahoma" panose="020B0604030504040204" pitchFamily="34" charset="0"/>
              </a:rPr>
              <a:t>a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erobní trénink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i="1" cap="none" dirty="0">
                <a:solidFill>
                  <a:schemeClr val="tx2"/>
                </a:solidFill>
                <a:latin typeface="Tahoma" panose="020B0604030504040204" pitchFamily="34" charset="0"/>
              </a:rPr>
              <a:t>p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osilování </a:t>
            </a:r>
          </a:p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913931" y="2036953"/>
            <a:ext cx="8230069" cy="45162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515998" y="364519"/>
            <a:ext cx="7773338" cy="66841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tx2"/>
                </a:solidFill>
              </a:rPr>
              <a:t>Jak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83732" y="1435820"/>
            <a:ext cx="8230069" cy="54221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i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ndividuálně – skupinově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j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asné povely, ráznější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Ne výdrže a izometrie, pohyb švihový, kývavý,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r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ytmika, počítání hudba, krokové variace až taneční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v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yužití náčiní – pestrost, barevnost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v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pohybovém okně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dirty="0" smtClean="0">
                <a:solidFill>
                  <a:schemeClr val="tx2"/>
                </a:solidFill>
                <a:latin typeface="Tahoma" panose="020B0604030504040204" pitchFamily="34" charset="0"/>
              </a:rPr>
              <a:t>Aerobně – rezistentní trénink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(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spirometrie, časná fáze)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- kruhový trénink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- rotoped, chodník, posilovací stroje, elastické gumy, zátěžové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 manžety, boxování, výstupy</a:t>
            </a:r>
          </a:p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48" y="0"/>
            <a:ext cx="8991600" cy="505905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3408"/>
            <a:ext cx="5535648" cy="42431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468" y="0"/>
            <a:ext cx="5968999" cy="2523879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7052733" y="16002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535648" y="2523878"/>
            <a:ext cx="3726885" cy="4110447"/>
          </a:xfrm>
          <a:prstGeom prst="rect">
            <a:avLst/>
          </a:prstGeom>
          <a:solidFill>
            <a:srgbClr val="FFF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757332" y="2641601"/>
            <a:ext cx="318346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MSA</a:t>
            </a:r>
          </a:p>
          <a:p>
            <a:r>
              <a:rPr lang="cs-CZ" sz="2000" b="1" dirty="0" smtClean="0">
                <a:solidFill>
                  <a:schemeClr val="tx2"/>
                </a:solidFill>
              </a:rPr>
              <a:t>Parkinsonský syndrom</a:t>
            </a:r>
          </a:p>
          <a:p>
            <a:r>
              <a:rPr lang="cs-CZ" sz="2000" b="1" dirty="0" err="1" smtClean="0">
                <a:solidFill>
                  <a:schemeClr val="tx2"/>
                </a:solidFill>
              </a:rPr>
              <a:t>Antecollis</a:t>
            </a:r>
            <a:r>
              <a:rPr lang="cs-CZ" sz="2000" b="1" dirty="0" smtClean="0">
                <a:solidFill>
                  <a:schemeClr val="tx2"/>
                </a:solidFill>
              </a:rPr>
              <a:t> až 58%</a:t>
            </a:r>
          </a:p>
          <a:p>
            <a:r>
              <a:rPr lang="cs-CZ" sz="2000" b="1" dirty="0" smtClean="0">
                <a:solidFill>
                  <a:schemeClr val="tx2"/>
                </a:solidFill>
              </a:rPr>
              <a:t>Pisa syndrom až 42%</a:t>
            </a:r>
          </a:p>
          <a:p>
            <a:r>
              <a:rPr lang="cs-CZ" sz="2000" b="1" dirty="0" smtClean="0">
                <a:solidFill>
                  <a:schemeClr val="tx2"/>
                </a:solidFill>
              </a:rPr>
              <a:t>Inkontinence</a:t>
            </a:r>
          </a:p>
          <a:p>
            <a:r>
              <a:rPr lang="cs-CZ" sz="2000" b="1" dirty="0" smtClean="0">
                <a:solidFill>
                  <a:schemeClr val="tx2"/>
                </a:solidFill>
              </a:rPr>
              <a:t>Ortostatická hypotenze</a:t>
            </a:r>
          </a:p>
          <a:p>
            <a:r>
              <a:rPr lang="cs-CZ" sz="2000" b="1" dirty="0" smtClean="0">
                <a:solidFill>
                  <a:schemeClr val="tx2"/>
                </a:solidFill>
              </a:rPr>
              <a:t>Mozečková ataxie</a:t>
            </a:r>
          </a:p>
          <a:p>
            <a:r>
              <a:rPr lang="cs-CZ" sz="2000" b="1" dirty="0" smtClean="0">
                <a:solidFill>
                  <a:schemeClr val="tx2"/>
                </a:solidFill>
              </a:rPr>
              <a:t>Dysartrie</a:t>
            </a:r>
          </a:p>
          <a:p>
            <a:endParaRPr lang="cs-CZ" sz="2000" b="1" dirty="0" smtClean="0">
              <a:solidFill>
                <a:schemeClr val="tx2"/>
              </a:solidFill>
            </a:endParaRPr>
          </a:p>
          <a:p>
            <a:endParaRPr lang="cs-CZ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2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133" y="1717786"/>
            <a:ext cx="4724400" cy="4274059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685332" y="618518"/>
            <a:ext cx="7773338" cy="79541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>
                <a:solidFill>
                  <a:schemeClr val="tx2"/>
                </a:solidFill>
              </a:rPr>
              <a:t>psp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572932" y="1717786"/>
            <a:ext cx="4377267" cy="4274059"/>
          </a:xfrm>
          <a:prstGeom prst="rect">
            <a:avLst/>
          </a:prstGeom>
          <a:solidFill>
            <a:srgbClr val="FFF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657601" y="2150533"/>
            <a:ext cx="4351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chemeClr val="tx2"/>
                </a:solidFill>
              </a:rPr>
              <a:t>Posurální</a:t>
            </a:r>
            <a:r>
              <a:rPr lang="cs-CZ" sz="2000" dirty="0" smtClean="0">
                <a:solidFill>
                  <a:schemeClr val="tx2"/>
                </a:solidFill>
              </a:rPr>
              <a:t> </a:t>
            </a:r>
            <a:r>
              <a:rPr lang="cs-CZ" sz="2000" dirty="0" err="1" smtClean="0">
                <a:solidFill>
                  <a:schemeClr val="tx2"/>
                </a:solidFill>
              </a:rPr>
              <a:t>instabilita</a:t>
            </a:r>
            <a:r>
              <a:rPr lang="cs-CZ" sz="2000" dirty="0" smtClean="0">
                <a:solidFill>
                  <a:schemeClr val="tx2"/>
                </a:solidFill>
              </a:rPr>
              <a:t> – PÁDY vzad</a:t>
            </a:r>
          </a:p>
          <a:p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smtClean="0">
                <a:solidFill>
                  <a:schemeClr val="tx2"/>
                </a:solidFill>
              </a:rPr>
              <a:t>        nebojí se!!!</a:t>
            </a:r>
          </a:p>
          <a:p>
            <a:r>
              <a:rPr lang="cs-CZ" sz="2000" dirty="0" smtClean="0">
                <a:solidFill>
                  <a:schemeClr val="tx2"/>
                </a:solidFill>
              </a:rPr>
              <a:t>Rigidita šíje, pletenců</a:t>
            </a:r>
          </a:p>
          <a:p>
            <a:r>
              <a:rPr lang="cs-CZ" sz="2000" dirty="0" smtClean="0">
                <a:solidFill>
                  <a:schemeClr val="tx2"/>
                </a:solidFill>
              </a:rPr>
              <a:t>Porucha </a:t>
            </a:r>
            <a:r>
              <a:rPr lang="cs-CZ" sz="2000" dirty="0" err="1" smtClean="0">
                <a:solidFill>
                  <a:schemeClr val="tx2"/>
                </a:solidFill>
              </a:rPr>
              <a:t>okulomotoriky</a:t>
            </a:r>
            <a:r>
              <a:rPr lang="cs-CZ" sz="2000" dirty="0" smtClean="0">
                <a:solidFill>
                  <a:schemeClr val="tx2"/>
                </a:solidFill>
              </a:rPr>
              <a:t> - vertikální obrna</a:t>
            </a:r>
          </a:p>
          <a:p>
            <a:r>
              <a:rPr lang="cs-CZ" sz="2000" dirty="0" smtClean="0">
                <a:solidFill>
                  <a:schemeClr val="tx2"/>
                </a:solidFill>
              </a:rPr>
              <a:t>Dysartrie</a:t>
            </a:r>
          </a:p>
          <a:p>
            <a:r>
              <a:rPr lang="cs-CZ" sz="2000" dirty="0" smtClean="0">
                <a:solidFill>
                  <a:schemeClr val="tx2"/>
                </a:solidFill>
              </a:rPr>
              <a:t>Těžké psychomotorické zpomalení</a:t>
            </a:r>
          </a:p>
          <a:p>
            <a:r>
              <a:rPr lang="cs-CZ" sz="2000" dirty="0" smtClean="0">
                <a:solidFill>
                  <a:schemeClr val="tx2"/>
                </a:solidFill>
              </a:rPr>
              <a:t>Kognitivní deficit s progresí do demence</a:t>
            </a:r>
          </a:p>
          <a:p>
            <a:endParaRPr lang="cs-CZ" sz="2000" dirty="0">
              <a:solidFill>
                <a:schemeClr val="tx2"/>
              </a:solidFill>
            </a:endParaRPr>
          </a:p>
          <a:p>
            <a:r>
              <a:rPr lang="cs-CZ" sz="2000" dirty="0" smtClean="0">
                <a:solidFill>
                  <a:schemeClr val="tx2"/>
                </a:solidFill>
              </a:rPr>
              <a:t>              někdy Třes?</a:t>
            </a:r>
            <a:endParaRPr lang="cs-CZ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7825" y="229050"/>
            <a:ext cx="7773338" cy="145230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Možnosti fyzioterapie </a:t>
            </a:r>
            <a:r>
              <a:rPr lang="cs-CZ" dirty="0">
                <a:solidFill>
                  <a:schemeClr val="tx2"/>
                </a:solidFill>
              </a:rPr>
              <a:t/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 smtClean="0">
                <a:solidFill>
                  <a:schemeClr val="tx2"/>
                </a:solidFill>
              </a:rPr>
              <a:t>Parkinson plus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423334" y="1681352"/>
            <a:ext cx="8230069" cy="504964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h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lavně včas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j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akákoli cvičení na rozsah pohybu, svalovou sílu, obratnost, ADL, RFT - individuální i skupinová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oporučený aerobní trénink 150 min/týden střední intenzita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nebo 75 min vysoká intenzita nebo kombinace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osilovací aktivity nejméně 2x týdně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k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ompenzační pomůcky, trénink transferů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domácí prostředí - odstranit šňůry, koberečky, koberce ukotveny, madla, protiskluzné podložky, dobré osvětlení, noční osvětlení – v dosahu u postele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balanční a chůzový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trénink,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Dual-task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trénink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ozději polohování, bazální stimulace, paliativní péče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23334" y="1681352"/>
            <a:ext cx="8230069" cy="5049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Zaměření na balanční a chůzový trénink -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Dual-task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trénink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MSA – práce s trupem a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Cp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protahování, posilování, RFT, cvičení na mozečkovou ataxii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PSP – záklon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– podpatěnky, kompenzační strategie, cvičení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Cp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       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–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roboticky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asistovaná chůze,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       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–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audiobiofeedback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– 6 týdnů,3x týdně, 45 min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      – blefarospazmus –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botox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Spolek pro atypické parkinsonské syndromy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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659930" y="2062354"/>
            <a:ext cx="8230069" cy="51173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emyelinizační autoimunitní onemocnění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z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ánětem poškozený myelin – plaky – hojení jizvou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oškozena je bílá hmota mozku a míchy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m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ultifaktoriální – vlivy vnějšího prostředí u geneticky disponovaného jedince – stres, bakteriální a virové infekce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nes velmi účinná biologická léčba</a:t>
            </a:r>
          </a:p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99065" y="923319"/>
            <a:ext cx="7773338" cy="66841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tx2"/>
                </a:solidFill>
              </a:rPr>
              <a:t>roztroušená skleróza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81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52" y="880533"/>
            <a:ext cx="4936097" cy="530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7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0865" y="668867"/>
            <a:ext cx="7773338" cy="880533"/>
          </a:xfrm>
        </p:spPr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Extrapyramidový</a:t>
            </a:r>
            <a:r>
              <a:rPr lang="cs-CZ" dirty="0" smtClean="0">
                <a:solidFill>
                  <a:schemeClr val="tx2"/>
                </a:solidFill>
              </a:rPr>
              <a:t> systém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931333" y="1718733"/>
            <a:ext cx="7772870" cy="513926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bazální ganglia a jejich spoje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kmenová jádra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navazující ascendentní a descendentní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dráhy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nucleus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caudatus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                                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corpus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striatum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putamen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                                 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nucleus lentiformis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                             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globus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pallidus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     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ncl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.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subthalamicus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nucleus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accumbens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nucleus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basalis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Meynerti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6" name="Pravá složená závorka 5"/>
          <p:cNvSpPr/>
          <p:nvPr/>
        </p:nvSpPr>
        <p:spPr>
          <a:xfrm>
            <a:off x="3496731" y="3268132"/>
            <a:ext cx="288000" cy="685801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ravá složená závorka 6"/>
          <p:cNvSpPr/>
          <p:nvPr/>
        </p:nvSpPr>
        <p:spPr>
          <a:xfrm>
            <a:off x="3496731" y="3953933"/>
            <a:ext cx="288000" cy="838200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62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27" y="1552127"/>
            <a:ext cx="8407314" cy="5221206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99065" y="279401"/>
            <a:ext cx="7773338" cy="115993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tx2"/>
                </a:solidFill>
              </a:rPr>
              <a:t>    </a:t>
            </a:r>
            <a:r>
              <a:rPr lang="cs-CZ" dirty="0" err="1" smtClean="0">
                <a:solidFill>
                  <a:schemeClr val="tx2"/>
                </a:solidFill>
              </a:rPr>
              <a:t>Kurtzkeho</a:t>
            </a:r>
            <a:r>
              <a:rPr lang="cs-CZ" dirty="0" smtClean="0">
                <a:solidFill>
                  <a:schemeClr val="tx2"/>
                </a:solidFill>
              </a:rPr>
              <a:t> škála</a:t>
            </a:r>
          </a:p>
          <a:p>
            <a:r>
              <a:rPr lang="cs-CZ" sz="2800" dirty="0" smtClean="0">
                <a:solidFill>
                  <a:schemeClr val="tx2"/>
                </a:solidFill>
              </a:rPr>
              <a:t>(</a:t>
            </a:r>
            <a:r>
              <a:rPr lang="en-US" sz="2800" dirty="0" smtClean="0">
                <a:solidFill>
                  <a:schemeClr val="tx2"/>
                </a:solidFill>
              </a:rPr>
              <a:t>Expanded </a:t>
            </a:r>
            <a:r>
              <a:rPr lang="en-US" sz="2800" dirty="0">
                <a:solidFill>
                  <a:schemeClr val="tx2"/>
                </a:solidFill>
              </a:rPr>
              <a:t>Disability Status Scale, EDSS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51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651465" y="1427353"/>
            <a:ext cx="8374002" cy="51173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r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ůzný, dle stádia, dle míst postižení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z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ačátek – zrak, slabost DKK – těžké nohy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r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ozvoj paréz – jakékoli vyjádření, n.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facialis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neuralgie trigeminu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r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ozvoj zvýšeného sval. napětí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– spasticita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ÚNAVA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poruchy citlivosti, termické čití, parestezie, hluboké čití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m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ozečkové poruchy – intenční třes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oruchy rovnováhy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ysartrie, dysfagie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finkterové a sexuální poruchy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oruchy kognice – koncentrace, krátkodobá paměť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oruchy nálad (osobnosti) – deprese,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suicidita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patolog. euforie</a:t>
            </a:r>
          </a:p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515998" y="364519"/>
            <a:ext cx="7773338" cy="66841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tx2"/>
                </a:solidFill>
              </a:rPr>
              <a:t>klinický obraz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97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515998" y="1444287"/>
            <a:ext cx="8517935" cy="51173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a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nalitická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cvičení, RFT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j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óga,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Tai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chi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Pilates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Feldenkrais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hipoterapie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Red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c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ord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erobní trénink – rotoped, veslařský trenažer,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nordic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walking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plavání, turistika, běžky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ilový trénink – vlastní váha, zátěže,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therabandy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 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r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elaxační techniky, MT, mobilizace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ropriorecepce, stabilizační cvičení, koordinace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c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hůze, využití kompenzačních pomůcek, transfery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v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pozdních stádiích a těžkém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zdr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. stavu - polohování, Vojtova metoda, canisterapie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n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ejsou vhodné výdržové prvky u spastiků (prázdný moč. Měchýř)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ozor na únavu – velká únava je kontraindikací (i nemoci!!) </a:t>
            </a: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515998" y="364519"/>
            <a:ext cx="7773338" cy="66841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tx2"/>
                </a:solidFill>
              </a:rPr>
              <a:t>Jak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20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600664" y="1613620"/>
            <a:ext cx="8340136" cy="51173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n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ejvětší efekt cvičení - aerobně-silový trénink, strečink a relaxace dohromady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k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ruhový trénink – skupina – motivace – pozor nemusí být vždy ku prospěchu, každý má jiné možnosti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r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ozcvička – 10 min, formou aerobiku, rozehřátí, protažení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k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rátký odpočinek – vysvětlení stanovišť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k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ruhový trénink – několik stanovišť (10), střídají se posilovací, aerobní a koordinační; 1 min cvičení – přesun na další, nastavení do pozic a opět 1 min; krátký odpočinek a další série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z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ávěr – protahování na karimatkách 10 min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tanoviště většinou v lehčí a těžší variantě (slabší či tužší guma, vyšší či nižší schod, rychleji pomaleji, s držením bez držení…)</a:t>
            </a:r>
          </a:p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600664" y="728586"/>
            <a:ext cx="7773338" cy="66841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tx2"/>
                </a:solidFill>
              </a:rPr>
              <a:t>Aerobně silový trénink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1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5332" y="618518"/>
            <a:ext cx="7773338" cy="102050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754341" y="1771871"/>
            <a:ext cx="7772870" cy="43356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85800" y="1762505"/>
            <a:ext cx="7772870" cy="50861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významně se podílí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na řízení svalového tonu 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podíl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na základních posturálních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mechanismech - vzpřímený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postoj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ovlivňuje částečně motoriku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hlavy – pohyby hlavy 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mimiku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o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vlivňuje iniciaci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a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timing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pohybu, koordinace pohybu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podíl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na pohybových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automatismech, vrozených i naučených  (chůze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řeč), souhyby, obranné mechanismy vysoce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specializované činnosti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(hudební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nástroj,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sport)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odílí se na řízení a regulaci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chování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osobnosti, emočního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ladění 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kognice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85332" y="866448"/>
            <a:ext cx="7773338" cy="8487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>
                <a:solidFill>
                  <a:schemeClr val="tx2"/>
                </a:solidFill>
              </a:rPr>
              <a:t>Extrapyramidový</a:t>
            </a:r>
            <a:r>
              <a:rPr lang="cs-CZ" dirty="0" smtClean="0">
                <a:solidFill>
                  <a:schemeClr val="tx2"/>
                </a:solidFill>
              </a:rPr>
              <a:t> systém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020501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Extrapyramidové syndromy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754341" y="1825286"/>
            <a:ext cx="8050992" cy="433563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Extrapyramidové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poruchy lze rozdělit podle převládajících projevů na dvě základní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skupiny: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Hypotonicko – hyperkinetický syndrom</a:t>
            </a:r>
          </a:p>
          <a:p>
            <a:pPr marL="0" indent="0">
              <a:buClr>
                <a:schemeClr val="tx2"/>
              </a:buClr>
              <a:buNone/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Hypertonicko – hypokinetický syndrom</a:t>
            </a:r>
          </a:p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7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969" y="522830"/>
            <a:ext cx="7773338" cy="1063633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Hypotonicko - hyperkinetický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4801" y="1586463"/>
            <a:ext cx="8839199" cy="526978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Typické hyperkinézy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(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dyskinézy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)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–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abnormální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pohyby vůlí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většinou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neovlivnitelné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, mající různý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charakter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Mezi symptomy patří: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Chorea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– 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rychlé, nepravidelné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, arytmické 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variabilní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mimovolní pohyby tanečního až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krutivého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charakteru, mohou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postihovat kteroukoli část těla v různé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intenzitě, záškuby -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motorický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neklid (</a:t>
            </a:r>
            <a:r>
              <a:rPr lang="es-ES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chorea </a:t>
            </a:r>
            <a:r>
              <a:rPr lang="es-ES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minor, </a:t>
            </a:r>
            <a:r>
              <a:rPr lang="es-ES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chorea Huntingtoni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)</a:t>
            </a:r>
            <a:r>
              <a:rPr lang="es-ES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Atetóza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–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pomalé kroutivé pohyby hadovitého charakteru, často prsty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ruce, mizí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ve spánku,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zesilují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při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emocích, často u DMO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chemeClr val="tx2"/>
              </a:buClr>
              <a:buNone/>
            </a:pP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Dystonie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– pomalý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narůstající svalový tonus až svalová kontrakce, vedoucí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k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abnormálnímu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postavení části těla,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aktivace při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pokusu o pohyb a často současně agonistů i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antagonistů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1935" y="796318"/>
            <a:ext cx="7773338" cy="73614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601940" y="1532467"/>
            <a:ext cx="8237259" cy="50207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</a:t>
            </a:r>
            <a:r>
              <a:rPr lang="cs-CZ" sz="2200" i="1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Balismus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– prudké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házivé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pohyby většího rozsahu, z proximálních segmentů, často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hemibalismus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, mohou být nebezpečné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</a:t>
            </a:r>
            <a:r>
              <a:rPr lang="cs-CZ" sz="2200" i="1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Myoklonus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– krátké synchronní záškuby svalů, nepravidelné frekvence i amplitudy, nejčastěji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je vidět v oblasti hlezna - při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podráždění svalového vřeténka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tahem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(špička), škytavka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Tremor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–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mimovolní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rytmický oscilační pohyb části těla, klidový, statický (polohový) a kinetický (intenční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), psychogenní?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Tiky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– rychlé, nepravidelně se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opakující stereotypní pohyby,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částečně ovlivnitelné vůlí, j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ednoduché i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komplexní a často koordinované (např.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pokašlávání, pohazovaní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hlavou atd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.)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795415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fyzioterapie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414867" y="1528952"/>
            <a:ext cx="8729133" cy="520204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v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yšetření –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hodnotící škála, posuzují motorické funkce, kognitivní, behaviorální, funkční schopnosti 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samostatnost (UHDRS - </a:t>
            </a:r>
            <a:r>
              <a:rPr lang="en-US" sz="18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Unified </a:t>
            </a:r>
            <a:r>
              <a:rPr lang="en-US" sz="1800" cap="none" dirty="0">
                <a:solidFill>
                  <a:schemeClr val="tx2"/>
                </a:solidFill>
                <a:latin typeface="Tahoma" panose="020B0604030504040204" pitchFamily="34" charset="0"/>
              </a:rPr>
              <a:t>Huntington’s Disease Rating </a:t>
            </a:r>
            <a:r>
              <a:rPr lang="en-US" sz="18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Scale</a:t>
            </a:r>
            <a:r>
              <a:rPr lang="cs-CZ" sz="18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)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hodnocení v čase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rané stádium – trénink kapacity a výkonu, chůze, běh, kolo, jóga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snížení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rizika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pádů, trénink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balance, cílený trénink funkčních pohybů 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chůze - využití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metronomu, po čáře a různé variace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chůze, případně nácvik pádů a zvednutí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ze země v případě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pádu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později pomáháme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vytvořit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kompenzační strategie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a vybrat správné kompenzační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pomůcky, cílený tréning funkčních pohybů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v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pozdním stádiu se snažíme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limitovat vznik respiračních infekcí a dekubitů, snažíme se o samostatnost 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mobilitu v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rámci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lůžka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olohování, RFT, protahování, relaxace, někdy lépe bez doteku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obecně je dostupných málo informací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732" y="547272"/>
            <a:ext cx="7773338" cy="1523548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Hypertonicko – hypokinetický</a:t>
            </a:r>
            <a:br>
              <a:rPr lang="cs-CZ" dirty="0" smtClean="0">
                <a:solidFill>
                  <a:schemeClr val="tx2"/>
                </a:solidFill>
              </a:rPr>
            </a:br>
            <a:r>
              <a:rPr lang="cs-CZ" sz="2800" dirty="0" smtClean="0">
                <a:solidFill>
                  <a:schemeClr val="tx2"/>
                </a:solidFill>
              </a:rPr>
              <a:t>parkinsonský syndrom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81001" y="2070820"/>
            <a:ext cx="8230069" cy="451624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Primární – PCH – neurodegenerativní, příčina neznámá, prevence není, léčba – ovlivnění příznaků, zpomalení rozvoje </a:t>
            </a:r>
          </a:p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Sekundární – jasná příčina -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vaskulární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polékový,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toxický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posttraumatický, pozánětlivý, metabolický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Parkinson plus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- parkinsonské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syndromy u jiných neurodegenerativních onemocnění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-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PSP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(progresivní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supranukleární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obrna) těžiště vzadu, záklon, pády vzad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MSA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(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multisystémová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atrofie)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pisa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syndrom, anteflexe hlavy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Nemoc s difuzními </a:t>
            </a:r>
            <a:r>
              <a:rPr lang="cs-CZ" sz="2200" i="1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Lewyho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tělísky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</a:t>
            </a:r>
            <a:r>
              <a:rPr lang="cs-CZ" sz="2200" i="1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Kortikobazální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degenerace</a:t>
            </a:r>
            <a:endParaRPr lang="cs-CZ" sz="2200" i="1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18488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Parkinsonova choroba</a:t>
            </a:r>
            <a:r>
              <a:rPr lang="cs-CZ" dirty="0">
                <a:solidFill>
                  <a:schemeClr val="tx2"/>
                </a:solidFill>
              </a:rPr>
              <a:t/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sz="2800" dirty="0" smtClean="0">
                <a:solidFill>
                  <a:schemeClr val="tx2"/>
                </a:solidFill>
              </a:rPr>
              <a:t>klinický obraz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503534" y="1698286"/>
            <a:ext cx="8640466" cy="481258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t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řes – klidový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z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výšený svalový tonus – rigidita, typické držení těla a končetin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h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ypokineze – pohybová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chudost, nedostatek volních i reflexních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pohybů, bradykineze → SLABOST, DEKONDICE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- typická chůze, poruchy rovnováhy, časté pády, jsou narušeny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  střídavé pohyby, souhyby a obrané mechanismy,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- tendence ke zmenšování pohybů,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adiadochokineze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mikrografie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- chudá mimika, drmolivá řeč, afonie, dysartrie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vegetativní poruchy – zima, teplo, obstipace, ortostat. hypotenze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kognitivní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funkce –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paměť,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plánování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psychické obtíže, deprese, snížení aktivity, živé sny, halucinace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poruchy výživy – nechutenství, poruchy polykání, úbytek váhy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1359</Words>
  <Application>Microsoft Office PowerPoint</Application>
  <PresentationFormat>Předvádění na obrazovce (4:3)</PresentationFormat>
  <Paragraphs>181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Wingdings</vt:lpstr>
      <vt:lpstr>Motiv Office</vt:lpstr>
      <vt:lpstr>Extrapyramidové poruchy</vt:lpstr>
      <vt:lpstr>Extrapyramidový systém</vt:lpstr>
      <vt:lpstr>Prezentace aplikace PowerPoint</vt:lpstr>
      <vt:lpstr>Extrapyramidové syndromy</vt:lpstr>
      <vt:lpstr>Hypotonicko - hyperkinetický</vt:lpstr>
      <vt:lpstr>Prezentace aplikace PowerPoint</vt:lpstr>
      <vt:lpstr>fyzioterapie</vt:lpstr>
      <vt:lpstr>Hypertonicko – hypokinetický parkinsonský syndrom</vt:lpstr>
      <vt:lpstr>Parkinsonova choroba klinický obraz</vt:lpstr>
      <vt:lpstr>Abnormální projevy</vt:lpstr>
      <vt:lpstr>Možnosti fyzioterapie PCH</vt:lpstr>
      <vt:lpstr>kinezioterapie</vt:lpstr>
      <vt:lpstr>Prezentace aplikace PowerPoint</vt:lpstr>
      <vt:lpstr>Prezentace aplikace PowerPoint</vt:lpstr>
      <vt:lpstr>Prezentace aplikace PowerPoint</vt:lpstr>
      <vt:lpstr>Možnosti fyzioterapie  Parkinson plus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Extrapyramidové poruchy</dc:title>
  <dc:creator>Dagmar Křížová</dc:creator>
  <cp:lastModifiedBy>Dagmar Křížová</cp:lastModifiedBy>
  <cp:revision>2</cp:revision>
  <dcterms:created xsi:type="dcterms:W3CDTF">2021-11-09T19:36:16Z</dcterms:created>
  <dcterms:modified xsi:type="dcterms:W3CDTF">2021-11-09T19:53:44Z</dcterms:modified>
</cp:coreProperties>
</file>