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9" r:id="rId3"/>
    <p:sldId id="375" r:id="rId4"/>
    <p:sldId id="329" r:id="rId5"/>
    <p:sldId id="331" r:id="rId6"/>
    <p:sldId id="359" r:id="rId7"/>
    <p:sldId id="360" r:id="rId8"/>
    <p:sldId id="363" r:id="rId9"/>
    <p:sldId id="376" r:id="rId10"/>
    <p:sldId id="361" r:id="rId11"/>
    <p:sldId id="362" r:id="rId12"/>
    <p:sldId id="364" r:id="rId13"/>
    <p:sldId id="365" r:id="rId14"/>
    <p:sldId id="366" r:id="rId15"/>
    <p:sldId id="312" r:id="rId16"/>
    <p:sldId id="369" r:id="rId17"/>
    <p:sldId id="368" r:id="rId18"/>
    <p:sldId id="313" r:id="rId19"/>
    <p:sldId id="357" r:id="rId20"/>
    <p:sldId id="340" r:id="rId21"/>
    <p:sldId id="283" r:id="rId22"/>
    <p:sldId id="273" r:id="rId23"/>
    <p:sldId id="285" r:id="rId24"/>
    <p:sldId id="284" r:id="rId25"/>
    <p:sldId id="287" r:id="rId26"/>
    <p:sldId id="378" r:id="rId27"/>
    <p:sldId id="377" r:id="rId28"/>
    <p:sldId id="286" r:id="rId29"/>
    <p:sldId id="336" r:id="rId30"/>
    <p:sldId id="379" r:id="rId31"/>
    <p:sldId id="370" r:id="rId32"/>
    <p:sldId id="371" r:id="rId33"/>
    <p:sldId id="372" r:id="rId34"/>
    <p:sldId id="374" r:id="rId35"/>
    <p:sldId id="373" r:id="rId36"/>
    <p:sldId id="358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27D84-60CE-4E25-AAA0-B2D99C134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4CED60-D93D-4A9D-89C2-D3D8B8D4D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C7AD7D-D614-4733-BB65-5D10311B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BE5C-066F-4ED2-B1F5-994A0BE66EB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F6E6BF-2E46-4873-91D1-46D7DB0A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14C558-0D3F-472F-AC43-EE2E6F8A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E816-7A9C-411B-B2D7-8039FE649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2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AEE83-4A76-48C5-8B5E-C70B9720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A6A0C8-A3CD-4DEC-B4E6-D5E46B784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1FDBC8-38F5-4BEC-AA31-FB7ECB90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BE5C-066F-4ED2-B1F5-994A0BE66EB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B70B65-90AA-4B6E-9560-A90E006B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D35070-2081-42A8-8DFE-6C8AC0A53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E816-7A9C-411B-B2D7-8039FE649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33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E74A179-C765-40F8-B897-A50522BE1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FFD9EE-60D8-492E-8A6C-6D9EF07DC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DB55E5-A10C-49BF-A446-064A96CA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BE5C-066F-4ED2-B1F5-994A0BE66EB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BCDB7D-FB9F-4C48-AD11-CF3091A2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7942F8-73A7-4110-B8EB-D67AA934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E816-7A9C-411B-B2D7-8039FE649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32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E5B81-8686-4A59-9BEF-4780D038B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432C76-2C1E-4D68-AF66-098A7EB32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37982E-9FBA-4522-98D5-FCFF8F55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BE5C-066F-4ED2-B1F5-994A0BE66EB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E36050-C70F-4E90-8CA2-043578AA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421BD1-ECA1-44C9-BF66-EDD83A96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E816-7A9C-411B-B2D7-8039FE649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2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7EF40B-7AF7-4664-B8B4-E19E2DE8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3FC90E-800F-425E-AA8E-818704D45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BFD8E-1024-44A7-BB48-1FA4ABAD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BE5C-066F-4ED2-B1F5-994A0BE66EB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8393BC-74AF-4BD6-85DF-2FD854E8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EB0305-9D97-4370-BCD7-BE9DEEF0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E816-7A9C-411B-B2D7-8039FE649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93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6BD50-9AAC-42C3-9B66-929A43E80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EA8B8-4E91-4FBA-A670-734C511F3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10F9A9-FFBD-4E38-A0A2-EB6CFA5A3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466957-ABDA-4AAC-BF21-F51212BD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BE5C-066F-4ED2-B1F5-994A0BE66EB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0C191B-34F5-46CD-8C0D-9FD913E3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BA3381-BC41-4D09-B76C-F2FAB2A7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E816-7A9C-411B-B2D7-8039FE649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21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77E969-DE3C-42E8-AB9C-97DA9778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985FF6-D03F-4E70-AA94-4C9FCC2C6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622CD6-14FC-4986-9A14-135F196A1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EB34DC1-4E0B-4B5D-B973-2C416756A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55F4AEA-D6BA-49C5-BC71-99B48B6CB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5730E95-677C-4197-B290-3E6A1CCB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BE5C-066F-4ED2-B1F5-994A0BE66EB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4A1159-448B-4F14-8A18-426198F2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254D505-56E6-4BC7-B87B-DA7DCE2D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E816-7A9C-411B-B2D7-8039FE649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54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B8254-793D-4A77-BF44-4F3DD3ED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B41CBBF-DB09-45AF-B889-EC6C9CE7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BE5C-066F-4ED2-B1F5-994A0BE66EB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033DE7-C497-4412-8D34-FDBDE109A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941B5E3-7269-44CE-8A4A-53E0AACF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E816-7A9C-411B-B2D7-8039FE649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0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5D53F9C-DF49-4FB4-B3CE-9C572B6D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BE5C-066F-4ED2-B1F5-994A0BE66EB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9ECB3D-62C1-44A1-B276-DA4903EF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58A251-AA4B-4BEC-B354-23E0EF37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E816-7A9C-411B-B2D7-8039FE649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4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9CCBC-A384-4E04-ADF0-EBC43867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4BD9CF-5C07-4A11-A1AA-42DBC2E1C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17170D-3304-46C0-B81A-4C3C2A121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6685FC-E52F-4A70-9043-0A4B0133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BE5C-066F-4ED2-B1F5-994A0BE66EB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66164E-DCCE-42C3-93B9-D6EC1420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019DF6-10A3-4536-A3D2-BAF4CCAB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E816-7A9C-411B-B2D7-8039FE649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30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735B6-2889-4EDB-AFAC-66B86D66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F5509C0-52B9-44F6-B4F0-8AEAF8E67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4134ED-D512-40BC-B76D-8266979FE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89DE74-E0C0-4CEF-888A-3FB1E54D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BE5C-066F-4ED2-B1F5-994A0BE66EB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C766BF-FDE9-49A4-94D9-FFE9A646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4027D0-31AB-48B8-8183-AA2BB41C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EE816-7A9C-411B-B2D7-8039FE649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26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085B879-D8E8-442A-9809-35D2D2DB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C22D6C-9E6C-4DF9-8037-13BB7CB58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12BDDC-05E3-4599-82C8-0395F8D42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BE5C-066F-4ED2-B1F5-994A0BE66EB0}" type="datetimeFigureOut">
              <a:rPr lang="cs-CZ" smtClean="0"/>
              <a:t>20.10.2020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7CDC45-1A71-4926-B69B-7681B1F98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B72765-1B32-44F5-B440-60E6177BF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EE816-7A9C-411B-B2D7-8039FE649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6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>
            <a:extLst>
              <a:ext uri="{FF2B5EF4-FFF2-40B4-BE49-F238E27FC236}">
                <a16:creationId xmlns:a16="http://schemas.microsoft.com/office/drawing/2014/main" id="{DB9EC43A-5601-44CC-8145-EF5716E3F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08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>
            <a:extLst>
              <a:ext uri="{FF2B5EF4-FFF2-40B4-BE49-F238E27FC236}">
                <a16:creationId xmlns:a16="http://schemas.microsoft.com/office/drawing/2014/main" id="{47E9CE0C-7C01-4857-8980-39BF52B38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9150" y="571500"/>
            <a:ext cx="7981950" cy="1588"/>
          </a:xfrm>
          <a:prstGeom prst="line">
            <a:avLst/>
          </a:prstGeom>
          <a:noFill/>
          <a:ln w="31750">
            <a:solidFill>
              <a:srgbClr val="FF945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73" name="AutoShape 9">
            <a:extLst>
              <a:ext uri="{FF2B5EF4-FFF2-40B4-BE49-F238E27FC236}">
                <a16:creationId xmlns:a16="http://schemas.microsoft.com/office/drawing/2014/main" id="{480325DB-789C-40E9-AE85-A067DC7F189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8774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74" name="AutoShape 10">
            <a:extLst>
              <a:ext uri="{FF2B5EF4-FFF2-40B4-BE49-F238E27FC236}">
                <a16:creationId xmlns:a16="http://schemas.microsoft.com/office/drawing/2014/main" id="{3E507EDC-36CB-4AA9-BB50-46B334AF28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609138" y="663576"/>
            <a:ext cx="223838" cy="192087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7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75" name="AutoShape 11">
            <a:extLst>
              <a:ext uri="{FF2B5EF4-FFF2-40B4-BE49-F238E27FC236}">
                <a16:creationId xmlns:a16="http://schemas.microsoft.com/office/drawing/2014/main" id="{7B821480-9FA5-4545-8713-8AB31E6792D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344025" y="663575"/>
            <a:ext cx="223838" cy="1920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9F1479CB-AD4A-418D-AEEF-6D9E7F0A5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1" y="1511300"/>
            <a:ext cx="8005763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591C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cs-CZ" altLang="cs-CZ" sz="3200" b="1" dirty="0">
                <a:latin typeface="Arial" panose="020B0604020202020204" pitchFamily="34" charset="0"/>
              </a:rPr>
              <a:t>NEURO-MUSKULÁRNÍ ADAPTACE</a:t>
            </a:r>
            <a:endParaRPr lang="en-US" altLang="cs-CZ" sz="3200" b="1" dirty="0">
              <a:latin typeface="Arial" panose="020B0604020202020204" pitchFamily="34" charset="0"/>
            </a:endParaRPr>
          </a:p>
        </p:txBody>
      </p:sp>
      <p:pic>
        <p:nvPicPr>
          <p:cNvPr id="36878" name="Picture 14">
            <a:extLst>
              <a:ext uri="{FF2B5EF4-FFF2-40B4-BE49-F238E27FC236}">
                <a16:creationId xmlns:a16="http://schemas.microsoft.com/office/drawing/2014/main" id="{C618B648-B348-4D8B-96FE-076F59E3F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3325814"/>
            <a:ext cx="2717800" cy="2270125"/>
          </a:xfrm>
          <a:prstGeom prst="rect">
            <a:avLst/>
          </a:prstGeom>
          <a:noFill/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0" name="Picture 16" descr="skenovat0002">
            <a:extLst>
              <a:ext uri="{FF2B5EF4-FFF2-40B4-BE49-F238E27FC236}">
                <a16:creationId xmlns:a16="http://schemas.microsoft.com/office/drawing/2014/main" id="{6E5268FF-44EE-4868-A1A3-64ADC26B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9" y="3278189"/>
            <a:ext cx="3438525" cy="235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ontents">
            <a:extLst>
              <a:ext uri="{FF2B5EF4-FFF2-40B4-BE49-F238E27FC236}">
                <a16:creationId xmlns:a16="http://schemas.microsoft.com/office/drawing/2014/main" id="{E781E289-EAE1-4D2D-B74E-71BBED3C5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 Box 3">
            <a:extLst>
              <a:ext uri="{FF2B5EF4-FFF2-40B4-BE49-F238E27FC236}">
                <a16:creationId xmlns:a16="http://schemas.microsoft.com/office/drawing/2014/main" id="{9F6B2D00-8174-43D8-A6E9-39CBF2E02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Potřebná analýza</a:t>
            </a:r>
            <a:endParaRPr lang="en-US" altLang="cs-CZ" sz="3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00356" name="Text Box 4">
            <a:extLst>
              <a:ext uri="{FF2B5EF4-FFF2-40B4-BE49-F238E27FC236}">
                <a16:creationId xmlns:a16="http://schemas.microsoft.com/office/drawing/2014/main" id="{95E1E1D1-66CA-4B6B-BE7F-E300B1666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31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Jaké svaly potřebuji posilovat</a:t>
            </a:r>
            <a:r>
              <a:rPr lang="en-US" altLang="cs-CZ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00357" name="Text Box 5">
            <a:extLst>
              <a:ext uri="{FF2B5EF4-FFF2-40B4-BE49-F238E27FC236}">
                <a16:creationId xmlns:a16="http://schemas.microsoft.com/office/drawing/2014/main" id="{0428211B-BEF9-4AC1-A1AD-7EAC31ABD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133600"/>
            <a:ext cx="8382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Jakou posilovací metodu zvolím</a:t>
            </a:r>
            <a:r>
              <a:rPr lang="en-US" altLang="cs-CZ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00358" name="Text Box 6">
            <a:extLst>
              <a:ext uri="{FF2B5EF4-FFF2-40B4-BE49-F238E27FC236}">
                <a16:creationId xmlns:a16="http://schemas.microsoft.com/office/drawing/2014/main" id="{AAA09E00-DE2E-494F-880B-F2A365035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627314"/>
            <a:ext cx="8382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</a:rPr>
              <a:t>Jaký energetický systém má byt zatížen</a:t>
            </a:r>
            <a:r>
              <a:rPr lang="en-US" altLang="cs-CZ"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100360" name="Picture 8" descr="Clipboard">
            <a:extLst>
              <a:ext uri="{FF2B5EF4-FFF2-40B4-BE49-F238E27FC236}">
                <a16:creationId xmlns:a16="http://schemas.microsoft.com/office/drawing/2014/main" id="{1809759D-1665-4722-82E2-E7E9C848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64" y="4191000"/>
            <a:ext cx="16017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  <p:bldP spid="100356" grpId="0" autoUpdateAnimBg="0"/>
      <p:bldP spid="100357" grpId="0" autoUpdateAnimBg="0"/>
      <p:bldP spid="10035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ontents">
            <a:extLst>
              <a:ext uri="{FF2B5EF4-FFF2-40B4-BE49-F238E27FC236}">
                <a16:creationId xmlns:a16="http://schemas.microsoft.com/office/drawing/2014/main" id="{804001AC-B885-455E-B3E0-8F426833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 Box 3">
            <a:extLst>
              <a:ext uri="{FF2B5EF4-FFF2-40B4-BE49-F238E27FC236}">
                <a16:creationId xmlns:a16="http://schemas.microsoft.com/office/drawing/2014/main" id="{1B687E2C-09C4-4457-8717-DD9AE9D06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Výběr vhodného posilovacího tréninku</a:t>
            </a:r>
            <a:endParaRPr lang="en-US" altLang="cs-CZ" sz="3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630F0748-EC88-49CF-8070-CAE62BB6B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31950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b="1">
                <a:solidFill>
                  <a:schemeClr val="accent2"/>
                </a:solidFill>
                <a:latin typeface="Arial" panose="020B0604020202020204" pitchFamily="34" charset="0"/>
              </a:rPr>
              <a:t>Maximální síla </a:t>
            </a:r>
            <a:r>
              <a:rPr lang="en-US" altLang="cs-CZ">
                <a:latin typeface="Arial" panose="020B0604020202020204" pitchFamily="34" charset="0"/>
              </a:rPr>
              <a:t>—</a:t>
            </a:r>
            <a:r>
              <a:rPr lang="cs-CZ" altLang="cs-CZ">
                <a:latin typeface="Arial" panose="020B0604020202020204" pitchFamily="34" charset="0"/>
              </a:rPr>
              <a:t> pár opakování s velkým odporem</a:t>
            </a:r>
            <a:r>
              <a:rPr lang="en-US" altLang="cs-CZ">
                <a:latin typeface="Arial" panose="020B0604020202020204" pitchFamily="34" charset="0"/>
              </a:rPr>
              <a:t> (</a:t>
            </a:r>
            <a:r>
              <a:rPr lang="cs-CZ" altLang="cs-CZ">
                <a:latin typeface="Arial" panose="020B0604020202020204" pitchFamily="34" charset="0"/>
              </a:rPr>
              <a:t>kolem 6 opakování</a:t>
            </a:r>
            <a:r>
              <a:rPr lang="en-US" altLang="cs-CZ">
                <a:latin typeface="Arial" panose="020B0604020202020204" pitchFamily="34" charset="0"/>
              </a:rPr>
              <a:t>)</a:t>
            </a:r>
            <a:r>
              <a:rPr lang="cs-CZ" altLang="cs-CZ">
                <a:latin typeface="Arial" panose="020B0604020202020204" pitchFamily="34" charset="0"/>
              </a:rPr>
              <a:t>, dlouhé přestávky</a:t>
            </a:r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101381" name="Text Box 5">
            <a:extLst>
              <a:ext uri="{FF2B5EF4-FFF2-40B4-BE49-F238E27FC236}">
                <a16:creationId xmlns:a16="http://schemas.microsoft.com/office/drawing/2014/main" id="{953341D0-984C-447C-8BB9-D8D54672F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2466975"/>
            <a:ext cx="8382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b="1">
                <a:solidFill>
                  <a:schemeClr val="accent2"/>
                </a:solidFill>
                <a:latin typeface="Arial" panose="020B0604020202020204" pitchFamily="34" charset="0"/>
              </a:rPr>
              <a:t>Vytrvalostní síla </a:t>
            </a:r>
            <a:r>
              <a:rPr lang="en-US" altLang="cs-CZ">
                <a:latin typeface="Arial" panose="020B0604020202020204" pitchFamily="34" charset="0"/>
              </a:rPr>
              <a:t>—</a:t>
            </a:r>
            <a:r>
              <a:rPr lang="cs-CZ" altLang="cs-CZ">
                <a:latin typeface="Arial" panose="020B0604020202020204" pitchFamily="34" charset="0"/>
              </a:rPr>
              <a:t> hodně opakování s malým odporem</a:t>
            </a:r>
            <a:r>
              <a:rPr lang="en-US" altLang="cs-CZ">
                <a:latin typeface="Arial" panose="020B0604020202020204" pitchFamily="34" charset="0"/>
              </a:rPr>
              <a:t> (20</a:t>
            </a:r>
            <a:r>
              <a:rPr lang="cs-CZ" altLang="cs-CZ">
                <a:latin typeface="Arial" panose="020B0604020202020204" pitchFamily="34" charset="0"/>
              </a:rPr>
              <a:t> opakování</a:t>
            </a:r>
            <a:r>
              <a:rPr lang="en-US" altLang="cs-CZ">
                <a:latin typeface="Arial" panose="020B0604020202020204" pitchFamily="34" charset="0"/>
              </a:rPr>
              <a:t>)</a:t>
            </a:r>
            <a:r>
              <a:rPr lang="cs-CZ" altLang="cs-CZ">
                <a:latin typeface="Arial" panose="020B0604020202020204" pitchFamily="34" charset="0"/>
              </a:rPr>
              <a:t>, krátké přestávky</a:t>
            </a:r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101382" name="Text Box 6">
            <a:extLst>
              <a:ext uri="{FF2B5EF4-FFF2-40B4-BE49-F238E27FC236}">
                <a16:creationId xmlns:a16="http://schemas.microsoft.com/office/drawing/2014/main" id="{0A9A2D6C-A267-49D2-9567-AFCC2F160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3282950"/>
            <a:ext cx="8382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b="1">
                <a:solidFill>
                  <a:schemeClr val="accent2"/>
                </a:solidFill>
                <a:latin typeface="Arial" panose="020B0604020202020204" pitchFamily="34" charset="0"/>
              </a:rPr>
              <a:t>Výbušná síla </a:t>
            </a:r>
            <a:r>
              <a:rPr lang="en-US" altLang="cs-CZ">
                <a:latin typeface="Arial" panose="020B0604020202020204" pitchFamily="34" charset="0"/>
              </a:rPr>
              <a:t>—</a:t>
            </a:r>
            <a:r>
              <a:rPr lang="cs-CZ" altLang="cs-CZ">
                <a:latin typeface="Arial" panose="020B0604020202020204" pitchFamily="34" charset="0"/>
              </a:rPr>
              <a:t> několik opakování se středně velkým odporem</a:t>
            </a:r>
            <a:r>
              <a:rPr lang="en-US" altLang="cs-CZ">
                <a:latin typeface="Arial" panose="020B0604020202020204" pitchFamily="34" charset="0"/>
              </a:rPr>
              <a:t>; </a:t>
            </a:r>
            <a:r>
              <a:rPr lang="cs-CZ" altLang="cs-CZ">
                <a:latin typeface="Arial" panose="020B0604020202020204" pitchFamily="34" charset="0"/>
              </a:rPr>
              <a:t>důraz kladen na rychlost pohybu</a:t>
            </a:r>
            <a:endParaRPr lang="en-US" altLang="cs-CZ">
              <a:latin typeface="Arial" panose="020B0604020202020204" pitchFamily="34" charset="0"/>
            </a:endParaRPr>
          </a:p>
        </p:txBody>
      </p:sp>
      <p:pic>
        <p:nvPicPr>
          <p:cNvPr id="101383" name="Picture 7" descr="Weights_apple">
            <a:extLst>
              <a:ext uri="{FF2B5EF4-FFF2-40B4-BE49-F238E27FC236}">
                <a16:creationId xmlns:a16="http://schemas.microsoft.com/office/drawing/2014/main" id="{E5742662-5520-4CD9-B541-E713ACA9A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4343401"/>
            <a:ext cx="2360613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4" name="Text Box 8">
            <a:extLst>
              <a:ext uri="{FF2B5EF4-FFF2-40B4-BE49-F238E27FC236}">
                <a16:creationId xmlns:a16="http://schemas.microsoft.com/office/drawing/2014/main" id="{5F1E2E39-E55B-45FD-82AE-8418E1D5D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56076"/>
            <a:ext cx="6324600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b="1">
                <a:solidFill>
                  <a:schemeClr val="accent2"/>
                </a:solidFill>
                <a:latin typeface="Arial" panose="020B0604020202020204" pitchFamily="34" charset="0"/>
              </a:rPr>
              <a:t>Zvětšení obejmu svalu </a:t>
            </a:r>
            <a:r>
              <a:rPr lang="en-US" altLang="cs-CZ">
                <a:latin typeface="Arial" panose="020B0604020202020204" pitchFamily="34" charset="0"/>
              </a:rPr>
              <a:t>—</a:t>
            </a:r>
            <a:r>
              <a:rPr lang="cs-CZ" altLang="cs-CZ">
                <a:latin typeface="Arial" panose="020B0604020202020204" pitchFamily="34" charset="0"/>
              </a:rPr>
              <a:t> více než 3 série s 6-12 opakováním</a:t>
            </a:r>
            <a:r>
              <a:rPr lang="en-US" altLang="cs-CZ">
                <a:latin typeface="Arial" panose="020B0604020202020204" pitchFamily="34" charset="0"/>
              </a:rPr>
              <a:t>; </a:t>
            </a:r>
            <a:r>
              <a:rPr lang="cs-CZ" altLang="cs-CZ">
                <a:latin typeface="Arial" panose="020B0604020202020204" pitchFamily="34" charset="0"/>
              </a:rPr>
              <a:t>krátké přestávky mezi sériemi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utoUpdateAnimBg="0"/>
      <p:bldP spid="101380" grpId="0" autoUpdateAnimBg="0"/>
      <p:bldP spid="101381" grpId="0" autoUpdateAnimBg="0"/>
      <p:bldP spid="101382" grpId="0" autoUpdateAnimBg="0"/>
      <p:bldP spid="10138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ontents">
            <a:extLst>
              <a:ext uri="{FF2B5EF4-FFF2-40B4-BE49-F238E27FC236}">
                <a16:creationId xmlns:a16="http://schemas.microsoft.com/office/drawing/2014/main" id="{350FDB2B-45AD-443A-A140-10648ABB1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 Box 3">
            <a:extLst>
              <a:ext uri="{FF2B5EF4-FFF2-40B4-BE49-F238E27FC236}">
                <a16:creationId xmlns:a16="http://schemas.microsoft.com/office/drawing/2014/main" id="{1117FEAC-690C-49F9-83A6-78CFECBE9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30351"/>
            <a:ext cx="8534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rial" panose="020B0604020202020204" pitchFamily="34" charset="0"/>
                <a:cs typeface="Times New Roman" panose="02020603050405020304" pitchFamily="18" charset="0"/>
              </a:rPr>
              <a:t>► </a:t>
            </a:r>
            <a:r>
              <a:rPr lang="cs-CZ" altLang="cs-CZ">
                <a:latin typeface="Arial" panose="020B0604020202020204" pitchFamily="34" charset="0"/>
              </a:rPr>
              <a:t>Fyzické zatěžování organismu podporuje růst kostí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► Kost je po celou dobu života metabolicky aktivní (zvyšuje 	se obsah minerálních látek – Ca)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► Trénink zvyšuje (i snižuje) hmotnost kostí (vlivem 	působení parathormonu)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► Dlouhodobě neúměrně vysoká intenzita tréninkové zátěže 	produkuje pokles kostní denzity (osteoporózu)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► Úměrná intenzita produkuje vyšší denzitu diafýz</a:t>
            </a:r>
          </a:p>
        </p:txBody>
      </p:sp>
      <p:sp>
        <p:nvSpPr>
          <p:cNvPr id="111620" name="Text Box 4">
            <a:extLst>
              <a:ext uri="{FF2B5EF4-FFF2-40B4-BE49-F238E27FC236}">
                <a16:creationId xmlns:a16="http://schemas.microsoft.com/office/drawing/2014/main" id="{B509E182-9FD3-4A83-8D6F-96D90A31F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Adaptační změny - kosti</a:t>
            </a:r>
            <a:endParaRPr lang="en-US" altLang="cs-CZ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  <p:bldP spid="11162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ontents">
            <a:extLst>
              <a:ext uri="{FF2B5EF4-FFF2-40B4-BE49-F238E27FC236}">
                <a16:creationId xmlns:a16="http://schemas.microsoft.com/office/drawing/2014/main" id="{612762DD-B26C-48AA-97D3-64FD08A0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 Box 3">
            <a:extLst>
              <a:ext uri="{FF2B5EF4-FFF2-40B4-BE49-F238E27FC236}">
                <a16:creationId xmlns:a16="http://schemas.microsoft.com/office/drawing/2014/main" id="{44F386A8-76D5-4129-BE13-7B05DC9D1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30350"/>
            <a:ext cx="853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rial" panose="020B0604020202020204" pitchFamily="34" charset="0"/>
                <a:cs typeface="Times New Roman" panose="02020603050405020304" pitchFamily="18" charset="0"/>
              </a:rPr>
              <a:t>► </a:t>
            </a:r>
            <a:r>
              <a:rPr lang="cs-CZ" altLang="cs-CZ">
                <a:latin typeface="Arial" panose="020B0604020202020204" pitchFamily="34" charset="0"/>
              </a:rPr>
              <a:t>Intenzivní zatížení mladého rostoucího organismu však 	vede v některých případech snad vlivem androgenů z 	nadledvinek k omezení růstu dlouhých kostí do délky 	předčasnou osifikací chrupavčitých růstových zón mezi 	hlavicemi a tělem kostí. Kosti jsou potom širší a kratší.</a:t>
            </a:r>
          </a:p>
        </p:txBody>
      </p:sp>
      <p:sp>
        <p:nvSpPr>
          <p:cNvPr id="112644" name="Text Box 4">
            <a:extLst>
              <a:ext uri="{FF2B5EF4-FFF2-40B4-BE49-F238E27FC236}">
                <a16:creationId xmlns:a16="http://schemas.microsoft.com/office/drawing/2014/main" id="{29CE4D80-3D9A-4923-A5C0-2EA1D86D9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Adaptační změny - kosti</a:t>
            </a:r>
            <a:endParaRPr lang="en-US" altLang="cs-CZ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ontents">
            <a:extLst>
              <a:ext uri="{FF2B5EF4-FFF2-40B4-BE49-F238E27FC236}">
                <a16:creationId xmlns:a16="http://schemas.microsoft.com/office/drawing/2014/main" id="{645871A0-0F67-4540-931E-E3201E155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3">
            <a:extLst>
              <a:ext uri="{FF2B5EF4-FFF2-40B4-BE49-F238E27FC236}">
                <a16:creationId xmlns:a16="http://schemas.microsoft.com/office/drawing/2014/main" id="{24A7991A-E2F9-43DF-ADD8-36783568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30350"/>
            <a:ext cx="8534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rial" panose="020B0604020202020204" pitchFamily="34" charset="0"/>
                <a:cs typeface="Times New Roman" panose="02020603050405020304" pitchFamily="18" charset="0"/>
              </a:rPr>
              <a:t>► </a:t>
            </a:r>
            <a:r>
              <a:rPr lang="cs-CZ" altLang="cs-CZ">
                <a:latin typeface="Arial" panose="020B0604020202020204" pitchFamily="34" charset="0"/>
              </a:rPr>
              <a:t>Zvyšuje se obsah kolagenu a aktivita enzymů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► Pojivová tkáň je dosti adaptivní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► Zatížení mění pozitivně tj. posiluje kosti, šlachy i vazy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► Trvalé přetěžování vede ke vzniku deformujících změn na </a:t>
            </a:r>
          </a:p>
          <a:p>
            <a:r>
              <a:rPr lang="cs-CZ" altLang="cs-CZ">
                <a:latin typeface="Arial" panose="020B0604020202020204" pitchFamily="34" charset="0"/>
              </a:rPr>
              <a:t>		kloubech, zánětům šlach, bolestem kostí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01DB1924-2877-48E0-AA21-C1D2739D0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Adaptační změny – šlachy, vazy, kluby</a:t>
            </a:r>
            <a:endParaRPr lang="en-US" altLang="cs-CZ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utoUpdateAnimBg="0"/>
      <p:bldP spid="11366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ontents">
            <a:extLst>
              <a:ext uri="{FF2B5EF4-FFF2-40B4-BE49-F238E27FC236}">
                <a16:creationId xmlns:a16="http://schemas.microsoft.com/office/drawing/2014/main" id="{9E2045BC-E181-4FC0-B3AC-528DA2D0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>
            <a:extLst>
              <a:ext uri="{FF2B5EF4-FFF2-40B4-BE49-F238E27FC236}">
                <a16:creationId xmlns:a16="http://schemas.microsoft.com/office/drawing/2014/main" id="{AEC78498-7AA2-4B3C-9A9A-45B013DE3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30350"/>
            <a:ext cx="8534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altLang="cs-CZ"/>
              <a:t> </a:t>
            </a:r>
            <a:r>
              <a:rPr lang="cs-CZ" altLang="cs-CZ">
                <a:latin typeface="Arial" panose="020B0604020202020204" pitchFamily="34" charset="0"/>
              </a:rPr>
              <a:t>ve svalech trénovaných jedinců dochází k četným adaptačním změnám: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	- v oblasti strukturní i biochemické, které jsou patrné i 			za klidových podmínek</a:t>
            </a:r>
          </a:p>
          <a:p>
            <a:r>
              <a:rPr lang="cs-CZ" altLang="cs-CZ">
                <a:latin typeface="Arial" panose="020B0604020202020204" pitchFamily="34" charset="0"/>
              </a:rPr>
              <a:t>	- v metabolické reakci svalu na fyzické zatížení 			organizmu</a:t>
            </a: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177ACA79-E671-4BA9-B6C8-8F2D5788F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Adaptační změny</a:t>
            </a:r>
            <a:endParaRPr lang="en-US" altLang="cs-CZ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  <p:bldP spid="6349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ontents">
            <a:extLst>
              <a:ext uri="{FF2B5EF4-FFF2-40B4-BE49-F238E27FC236}">
                <a16:creationId xmlns:a16="http://schemas.microsoft.com/office/drawing/2014/main" id="{6FE45088-5D0B-4C25-AEB5-DE9A9EE8E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skenovat0005">
            <a:extLst>
              <a:ext uri="{FF2B5EF4-FFF2-40B4-BE49-F238E27FC236}">
                <a16:creationId xmlns:a16="http://schemas.microsoft.com/office/drawing/2014/main" id="{A479FA1B-385B-45F8-85B0-C0DB8CFC2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87526"/>
            <a:ext cx="91440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Text Box 6">
            <a:extLst>
              <a:ext uri="{FF2B5EF4-FFF2-40B4-BE49-F238E27FC236}">
                <a16:creationId xmlns:a16="http://schemas.microsoft.com/office/drawing/2014/main" id="{42D0BD07-0DA4-4E0F-A1D2-4C3658BF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410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Adaptační změny – trénink a svaly</a:t>
            </a:r>
            <a:endParaRPr lang="en-US" altLang="cs-CZ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ontents">
            <a:extLst>
              <a:ext uri="{FF2B5EF4-FFF2-40B4-BE49-F238E27FC236}">
                <a16:creationId xmlns:a16="http://schemas.microsoft.com/office/drawing/2014/main" id="{76FD641E-2117-4E7A-A27D-7EE423884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6">
            <a:extLst>
              <a:ext uri="{FF2B5EF4-FFF2-40B4-BE49-F238E27FC236}">
                <a16:creationId xmlns:a16="http://schemas.microsoft.com/office/drawing/2014/main" id="{F48AAC2C-6296-4252-A240-95DF71034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613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Základní vlastnosti sval. vláken (I, IIa, IIx)</a:t>
            </a:r>
            <a:endParaRPr lang="en-US" altLang="cs-CZ" sz="3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37660817-9297-4DB4-90EA-092F2AE0C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6" y="33035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50188" name="Text Box 12">
            <a:extLst>
              <a:ext uri="{FF2B5EF4-FFF2-40B4-BE49-F238E27FC236}">
                <a16:creationId xmlns:a16="http://schemas.microsoft.com/office/drawing/2014/main" id="{37210696-EC7C-419B-B6D9-A6B729C9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53" y="1357313"/>
            <a:ext cx="1973232" cy="70788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2000">
                <a:latin typeface="Tahoma" panose="020B0604030504040204" pitchFamily="34" charset="0"/>
              </a:rPr>
              <a:t>Typ I</a:t>
            </a:r>
          </a:p>
          <a:p>
            <a:pPr algn="ctr"/>
            <a:r>
              <a:rPr lang="cs-CZ" altLang="cs-CZ" sz="2000">
                <a:latin typeface="Tahoma" panose="020B0604030504040204" pitchFamily="34" charset="0"/>
              </a:rPr>
              <a:t>pomalé červené</a:t>
            </a:r>
          </a:p>
        </p:txBody>
      </p:sp>
      <p:sp>
        <p:nvSpPr>
          <p:cNvPr id="50189" name="Text Box 13">
            <a:extLst>
              <a:ext uri="{FF2B5EF4-FFF2-40B4-BE49-F238E27FC236}">
                <a16:creationId xmlns:a16="http://schemas.microsoft.com/office/drawing/2014/main" id="{7166847A-03D8-406B-AB6E-B3A87782F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9" y="1355725"/>
            <a:ext cx="1952625" cy="70788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>
                <a:latin typeface="Tahoma" panose="020B0604030504040204" pitchFamily="34" charset="0"/>
              </a:rPr>
              <a:t>Typ IIa</a:t>
            </a:r>
          </a:p>
          <a:p>
            <a:pPr algn="ctr"/>
            <a:r>
              <a:rPr lang="cs-CZ" altLang="cs-CZ" sz="2000">
                <a:latin typeface="Tahoma" panose="020B0604030504040204" pitchFamily="34" charset="0"/>
              </a:rPr>
              <a:t>rychlé červené</a:t>
            </a:r>
          </a:p>
        </p:txBody>
      </p:sp>
      <p:sp>
        <p:nvSpPr>
          <p:cNvPr id="50190" name="Text Box 14">
            <a:extLst>
              <a:ext uri="{FF2B5EF4-FFF2-40B4-BE49-F238E27FC236}">
                <a16:creationId xmlns:a16="http://schemas.microsoft.com/office/drawing/2014/main" id="{E96E2219-5615-4E77-A378-D5B80681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0" y="1366838"/>
            <a:ext cx="1905000" cy="70788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>
                <a:latin typeface="Tahoma" panose="020B0604030504040204" pitchFamily="34" charset="0"/>
              </a:rPr>
              <a:t>Typ IIx</a:t>
            </a:r>
          </a:p>
          <a:p>
            <a:pPr algn="ctr"/>
            <a:r>
              <a:rPr lang="cs-CZ" altLang="cs-CZ" sz="2000">
                <a:latin typeface="Tahoma" panose="020B0604030504040204" pitchFamily="34" charset="0"/>
              </a:rPr>
              <a:t>rychlé bílé</a:t>
            </a:r>
          </a:p>
        </p:txBody>
      </p:sp>
      <p:graphicFrame>
        <p:nvGraphicFramePr>
          <p:cNvPr id="50447" name="Group 271">
            <a:extLst>
              <a:ext uri="{FF2B5EF4-FFF2-40B4-BE49-F238E27FC236}">
                <a16:creationId xmlns:a16="http://schemas.microsoft.com/office/drawing/2014/main" id="{0A4ECF6E-6AF4-482A-BE80-C67FD54C986A}"/>
              </a:ext>
            </a:extLst>
          </p:cNvPr>
          <p:cNvGraphicFramePr>
            <a:graphicFrameLocks noGrp="1"/>
          </p:cNvGraphicFramePr>
          <p:nvPr/>
        </p:nvGraphicFramePr>
        <p:xfrm>
          <a:off x="1955800" y="2563813"/>
          <a:ext cx="8478838" cy="3619120"/>
        </p:xfrm>
        <a:graphic>
          <a:graphicData uri="http://schemas.openxmlformats.org/drawingml/2006/table">
            <a:tbl>
              <a:tblPr/>
              <a:tblGrid>
                <a:gridCol w="2212975">
                  <a:extLst>
                    <a:ext uri="{9D8B030D-6E8A-4147-A177-3AD203B41FA5}">
                      <a16:colId xmlns:a16="http://schemas.microsoft.com/office/drawing/2014/main" val="149968047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162192259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558755215"/>
                    </a:ext>
                  </a:extLst>
                </a:gridCol>
                <a:gridCol w="2049463">
                  <a:extLst>
                    <a:ext uri="{9D8B030D-6E8A-4147-A177-3AD203B41FA5}">
                      <a16:colId xmlns:a16="http://schemas.microsoft.com/office/drawing/2014/main" val="1520214139"/>
                    </a:ext>
                  </a:extLst>
                </a:gridCol>
              </a:tblGrid>
              <a:tr h="357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Rychlost kontrakce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pomalá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rychlá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rychlá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906020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Síla kontrakce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střední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19081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Odolnost vůči únavě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střední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150877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Obsah glykogenu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nízký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20057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Průměr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malý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střední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velký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91344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Hustota mitochodrií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76916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Hustota kapilár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670579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Aktivita ATP-ázy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697317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Glykolytická kapacita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nízká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vysoká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76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3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ontents">
            <a:extLst>
              <a:ext uri="{FF2B5EF4-FFF2-40B4-BE49-F238E27FC236}">
                <a16:creationId xmlns:a16="http://schemas.microsoft.com/office/drawing/2014/main" id="{2FDAD773-7AB9-4B7D-A0C8-4EC0A2706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>
            <a:extLst>
              <a:ext uri="{FF2B5EF4-FFF2-40B4-BE49-F238E27FC236}">
                <a16:creationId xmlns:a16="http://schemas.microsoft.com/office/drawing/2014/main" id="{A6256816-740A-46C5-BC99-09996533C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0"/>
            <a:ext cx="86137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800" b="1">
                <a:solidFill>
                  <a:schemeClr val="accent2"/>
                </a:solidFill>
                <a:latin typeface="Arial" panose="020B0604020202020204" pitchFamily="34" charset="0"/>
              </a:rPr>
              <a:t>Vliv odlišného řízení pohybové aktivity (tréninku) na vlastnosti kosterního svalu</a:t>
            </a:r>
            <a:endParaRPr lang="en-US" altLang="cs-CZ" sz="28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F5138A4E-3F2D-46CA-9BC8-BBA93A72D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2909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9AC527E2-197F-4345-AC59-97FE9E6D9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6" y="1357313"/>
            <a:ext cx="1806575" cy="40011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000">
                <a:latin typeface="Tahoma" panose="020B0604030504040204" pitchFamily="34" charset="0"/>
              </a:rPr>
              <a:t>VYTRVALOST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44149543-3F66-493C-91BA-EBA6AB179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714" y="1343025"/>
            <a:ext cx="1952625" cy="40011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000">
                <a:latin typeface="Tahoma" panose="020B0604030504040204" pitchFamily="34" charset="0"/>
              </a:rPr>
              <a:t>RYCHLOST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D5228982-7037-4EC6-91D1-0CD81CC2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6150" y="1352550"/>
            <a:ext cx="1905000" cy="40011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2000">
                <a:latin typeface="Tahoma" panose="020B0604030504040204" pitchFamily="34" charset="0"/>
              </a:rPr>
              <a:t>SÍLA</a:t>
            </a:r>
          </a:p>
        </p:txBody>
      </p:sp>
      <p:graphicFrame>
        <p:nvGraphicFramePr>
          <p:cNvPr id="65692" name="Group 156">
            <a:extLst>
              <a:ext uri="{FF2B5EF4-FFF2-40B4-BE49-F238E27FC236}">
                <a16:creationId xmlns:a16="http://schemas.microsoft.com/office/drawing/2014/main" id="{E086D009-E35C-4F11-B1F1-F1177F4C2F96}"/>
              </a:ext>
            </a:extLst>
          </p:cNvPr>
          <p:cNvGraphicFramePr>
            <a:graphicFrameLocks noGrp="1"/>
          </p:cNvGraphicFramePr>
          <p:nvPr/>
        </p:nvGraphicFramePr>
        <p:xfrm>
          <a:off x="2011364" y="2170113"/>
          <a:ext cx="8478837" cy="4432302"/>
        </p:xfrm>
        <a:graphic>
          <a:graphicData uri="http://schemas.openxmlformats.org/drawingml/2006/table">
            <a:tbl>
              <a:tblPr/>
              <a:tblGrid>
                <a:gridCol w="2987675">
                  <a:extLst>
                    <a:ext uri="{9D8B030D-6E8A-4147-A177-3AD203B41FA5}">
                      <a16:colId xmlns:a16="http://schemas.microsoft.com/office/drawing/2014/main" val="101992231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313373752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487245262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327208783"/>
                    </a:ext>
                  </a:extLst>
                </a:gridCol>
              </a:tblGrid>
              <a:tr h="367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Počet krevní kapilár</a:t>
                      </a: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453910"/>
                  </a:ext>
                </a:extLst>
              </a:tr>
              <a:tr h="406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Povrch mitochond. membrán</a:t>
                      </a: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260139"/>
                  </a:ext>
                </a:extLst>
              </a:tr>
              <a:tr h="406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Příčná aera sval. vláken</a:t>
                      </a: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variabilní</a:t>
                      </a: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158669"/>
                  </a:ext>
                </a:extLst>
              </a:tr>
              <a:tr h="406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Ca</a:t>
                      </a:r>
                      <a:r>
                        <a:rPr kumimoji="0" lang="cs-CZ" altLang="cs-CZ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2+</a:t>
                      </a: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transportní kapacita</a:t>
                      </a: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472661"/>
                  </a:ext>
                </a:extLst>
              </a:tr>
              <a:tr h="406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ATP+CP</a:t>
                      </a: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801612"/>
                  </a:ext>
                </a:extLst>
              </a:tr>
              <a:tr h="406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Glykogen</a:t>
                      </a: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328464"/>
                  </a:ext>
                </a:extLst>
              </a:tr>
              <a:tr h="406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Triglyceridy</a:t>
                      </a: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174254"/>
                  </a:ext>
                </a:extLst>
              </a:tr>
              <a:tr h="406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Štěpení makroergních fosfátů</a:t>
                      </a: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kumimoji="0" lang="en-US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rychlejší</a:t>
                      </a: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rychlejší</a:t>
                      </a: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414475"/>
                  </a:ext>
                </a:extLst>
              </a:tr>
              <a:tr h="406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Glykolýza</a:t>
                      </a: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8735"/>
                  </a:ext>
                </a:extLst>
              </a:tr>
              <a:tr h="406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Oxidace glycidů</a:t>
                      </a: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842256"/>
                  </a:ext>
                </a:extLst>
              </a:tr>
              <a:tr h="406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Oxidace volných MK</a:t>
                      </a:r>
                    </a:p>
                  </a:txBody>
                  <a:tcPr marL="90000" marR="90000" marT="46804" marB="4680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kumimoji="0" lang="cs-CZ" alt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90000" marR="90000" marT="46804" marB="4680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750478"/>
                  </a:ext>
                </a:extLst>
              </a:tr>
            </a:tbl>
          </a:graphicData>
        </a:graphic>
      </p:graphicFrame>
      <p:sp>
        <p:nvSpPr>
          <p:cNvPr id="38976" name="AutoShape 102">
            <a:extLst>
              <a:ext uri="{FF2B5EF4-FFF2-40B4-BE49-F238E27FC236}">
                <a16:creationId xmlns:a16="http://schemas.microsoft.com/office/drawing/2014/main" id="{594D6D99-B478-4D54-BCB9-093544008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216693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77" name="AutoShape 105">
            <a:extLst>
              <a:ext uri="{FF2B5EF4-FFF2-40B4-BE49-F238E27FC236}">
                <a16:creationId xmlns:a16="http://schemas.microsoft.com/office/drawing/2014/main" id="{D148F44A-88B3-4FC2-8243-731114904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259397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78" name="AutoShape 106">
            <a:extLst>
              <a:ext uri="{FF2B5EF4-FFF2-40B4-BE49-F238E27FC236}">
                <a16:creationId xmlns:a16="http://schemas.microsoft.com/office/drawing/2014/main" id="{9F42D9BC-3C81-449C-AAC6-4B46246E6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57968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79" name="AutoShape 107">
            <a:extLst>
              <a:ext uri="{FF2B5EF4-FFF2-40B4-BE49-F238E27FC236}">
                <a16:creationId xmlns:a16="http://schemas.microsoft.com/office/drawing/2014/main" id="{D8A31F16-E89F-44DE-8238-A64F7025818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48788" y="258127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80" name="AutoShape 108">
            <a:extLst>
              <a:ext uri="{FF2B5EF4-FFF2-40B4-BE49-F238E27FC236}">
                <a16:creationId xmlns:a16="http://schemas.microsoft.com/office/drawing/2014/main" id="{5ECCF2A8-3FDA-4E71-9B81-5DB58FA62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299243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81" name="AutoShape 109">
            <a:extLst>
              <a:ext uri="{FF2B5EF4-FFF2-40B4-BE49-F238E27FC236}">
                <a16:creationId xmlns:a16="http://schemas.microsoft.com/office/drawing/2014/main" id="{23B15255-4473-4CEE-8B9F-946070704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1964" y="2978151"/>
            <a:ext cx="219075" cy="314325"/>
          </a:xfrm>
          <a:prstGeom prst="upArrow">
            <a:avLst>
              <a:gd name="adj1" fmla="val 50000"/>
              <a:gd name="adj2" fmla="val 35870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82" name="AutoShape 112">
            <a:extLst>
              <a:ext uri="{FF2B5EF4-FFF2-40B4-BE49-F238E27FC236}">
                <a16:creationId xmlns:a16="http://schemas.microsoft.com/office/drawing/2014/main" id="{5116C7A1-527F-4372-9538-CA0BA56469B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43513" y="340042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83" name="AutoShape 118">
            <a:extLst>
              <a:ext uri="{FF2B5EF4-FFF2-40B4-BE49-F238E27FC236}">
                <a16:creationId xmlns:a16="http://schemas.microsoft.com/office/drawing/2014/main" id="{32894BA9-7570-405A-8AB0-4D27E4B5B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379412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84" name="AutoShape 119">
            <a:extLst>
              <a:ext uri="{FF2B5EF4-FFF2-40B4-BE49-F238E27FC236}">
                <a16:creationId xmlns:a16="http://schemas.microsoft.com/office/drawing/2014/main" id="{6C1236E9-4A43-48F0-B460-CBDB21E7A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5" y="37957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85" name="AutoShape 120">
            <a:extLst>
              <a:ext uri="{FF2B5EF4-FFF2-40B4-BE49-F238E27FC236}">
                <a16:creationId xmlns:a16="http://schemas.microsoft.com/office/drawing/2014/main" id="{E8D2F013-F57F-45F4-842F-93846E37B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4663" y="37830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86" name="AutoShape 121">
            <a:extLst>
              <a:ext uri="{FF2B5EF4-FFF2-40B4-BE49-F238E27FC236}">
                <a16:creationId xmlns:a16="http://schemas.microsoft.com/office/drawing/2014/main" id="{69D85D9C-EB96-471F-859F-88C698EF1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21798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87" name="AutoShape 122">
            <a:extLst>
              <a:ext uri="{FF2B5EF4-FFF2-40B4-BE49-F238E27FC236}">
                <a16:creationId xmlns:a16="http://schemas.microsoft.com/office/drawing/2014/main" id="{0DFD261C-6F50-48D3-95DC-1E8B95507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5" y="42021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88" name="AutoShape 123">
            <a:extLst>
              <a:ext uri="{FF2B5EF4-FFF2-40B4-BE49-F238E27FC236}">
                <a16:creationId xmlns:a16="http://schemas.microsoft.com/office/drawing/2014/main" id="{0EA3A498-C96C-4B1D-9CCE-98CF93BC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75" y="42021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89" name="AutoShape 124">
            <a:extLst>
              <a:ext uri="{FF2B5EF4-FFF2-40B4-BE49-F238E27FC236}">
                <a16:creationId xmlns:a16="http://schemas.microsoft.com/office/drawing/2014/main" id="{A1C658A4-B800-4DCF-ABDE-3EA0283C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461486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90" name="AutoShape 125">
            <a:extLst>
              <a:ext uri="{FF2B5EF4-FFF2-40B4-BE49-F238E27FC236}">
                <a16:creationId xmlns:a16="http://schemas.microsoft.com/office/drawing/2014/main" id="{A86F5877-A70E-4855-8D34-F015581CD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46212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91" name="AutoShape 126">
            <a:extLst>
              <a:ext uri="{FF2B5EF4-FFF2-40B4-BE49-F238E27FC236}">
                <a16:creationId xmlns:a16="http://schemas.microsoft.com/office/drawing/2014/main" id="{1D4E0C08-012D-47BA-B253-16A77FBCD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7838" y="4597401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92" name="AutoShape 127">
            <a:extLst>
              <a:ext uri="{FF2B5EF4-FFF2-40B4-BE49-F238E27FC236}">
                <a16:creationId xmlns:a16="http://schemas.microsoft.com/office/drawing/2014/main" id="{CD86B245-C834-4F33-9412-6CB3E675385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64150" y="543083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93" name="AutoShape 128">
            <a:extLst>
              <a:ext uri="{FF2B5EF4-FFF2-40B4-BE49-F238E27FC236}">
                <a16:creationId xmlns:a16="http://schemas.microsoft.com/office/drawing/2014/main" id="{017DE762-E705-4EB2-B7A9-95CFB8426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541813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94" name="AutoShape 129">
            <a:extLst>
              <a:ext uri="{FF2B5EF4-FFF2-40B4-BE49-F238E27FC236}">
                <a16:creationId xmlns:a16="http://schemas.microsoft.com/office/drawing/2014/main" id="{686AA9B9-BE7C-4E2F-9CD4-5A871F50F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438" y="543242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95" name="AutoShape 130">
            <a:extLst>
              <a:ext uri="{FF2B5EF4-FFF2-40B4-BE49-F238E27FC236}">
                <a16:creationId xmlns:a16="http://schemas.microsoft.com/office/drawing/2014/main" id="{18E0328E-E0A9-43AC-A783-0AE456DCB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275" y="58404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96" name="AutoShape 131">
            <a:extLst>
              <a:ext uri="{FF2B5EF4-FFF2-40B4-BE49-F238E27FC236}">
                <a16:creationId xmlns:a16="http://schemas.microsoft.com/office/drawing/2014/main" id="{0C285DFA-1316-49C0-BDAE-263EAFADB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13" y="583088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97" name="AutoShape 158">
            <a:extLst>
              <a:ext uri="{FF2B5EF4-FFF2-40B4-BE49-F238E27FC236}">
                <a16:creationId xmlns:a16="http://schemas.microsoft.com/office/drawing/2014/main" id="{EBFE6FC7-2319-4B8E-AA94-F6AE1CDEC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625157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8998" name="AutoShape 160">
            <a:extLst>
              <a:ext uri="{FF2B5EF4-FFF2-40B4-BE49-F238E27FC236}">
                <a16:creationId xmlns:a16="http://schemas.microsoft.com/office/drawing/2014/main" id="{6A8BCECC-2F99-4037-A91B-1382E5FF8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9900" y="583088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ontents">
            <a:extLst>
              <a:ext uri="{FF2B5EF4-FFF2-40B4-BE49-F238E27FC236}">
                <a16:creationId xmlns:a16="http://schemas.microsoft.com/office/drawing/2014/main" id="{76778F8D-43C5-4C3C-A446-8A2C6D6D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 Box 3">
            <a:extLst>
              <a:ext uri="{FF2B5EF4-FFF2-40B4-BE49-F238E27FC236}">
                <a16:creationId xmlns:a16="http://schemas.microsoft.com/office/drawing/2014/main" id="{9AE0BC0C-85F0-4E7D-8F92-C30F8ACB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200" b="1">
                <a:solidFill>
                  <a:schemeClr val="accent2"/>
                </a:solidFill>
                <a:latin typeface="Arial" panose="020B0604020202020204" pitchFamily="34" charset="0"/>
              </a:rPr>
              <a:t>Je možná změna svalových vláken</a:t>
            </a:r>
            <a:r>
              <a:rPr lang="en-US" altLang="cs-CZ" sz="3200" b="1">
                <a:solidFill>
                  <a:schemeClr val="accent2"/>
                </a:solidFill>
                <a:latin typeface="Arial" panose="020B0604020202020204" pitchFamily="34" charset="0"/>
              </a:rPr>
              <a:t>?</a:t>
            </a:r>
            <a:endParaRPr lang="en-US" altLang="cs-CZ" sz="3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5236" name="Text Box 4">
            <a:extLst>
              <a:ext uri="{FF2B5EF4-FFF2-40B4-BE49-F238E27FC236}">
                <a16:creationId xmlns:a16="http://schemas.microsoft.com/office/drawing/2014/main" id="{4BD05F2E-AE2A-4118-B2B3-D4B0BF604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31950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Dřívější studie ukázali, že změna vláken není možná, pouze změna jejich vlastností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237" name="Text Box 5">
            <a:extLst>
              <a:ext uri="{FF2B5EF4-FFF2-40B4-BE49-F238E27FC236}">
                <a16:creationId xmlns:a16="http://schemas.microsoft.com/office/drawing/2014/main" id="{302C503B-B2EF-4D32-8365-4CEB7BE8C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2706688"/>
            <a:ext cx="8382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Studie křížení inervace ukázali, že nepatrné změny jsou možné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238" name="Text Box 6">
            <a:extLst>
              <a:ext uri="{FF2B5EF4-FFF2-40B4-BE49-F238E27FC236}">
                <a16:creationId xmlns:a16="http://schemas.microsoft.com/office/drawing/2014/main" id="{78AEA5E4-A3E6-4159-A35D-317C509FE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3657600"/>
            <a:ext cx="8382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anose="05000000000000000000" pitchFamily="2" charset="2"/>
              </a:rPr>
              <a:t>w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Možná změna z </a:t>
            </a:r>
            <a:r>
              <a:rPr lang="cs-CZ" altLang="cs-CZ" dirty="0" err="1">
                <a:latin typeface="Arial" panose="020B0604020202020204" pitchFamily="34" charset="0"/>
              </a:rPr>
              <a:t>IIx</a:t>
            </a:r>
            <a:r>
              <a:rPr lang="cs-CZ" altLang="cs-CZ" dirty="0">
                <a:latin typeface="Arial" panose="020B0604020202020204" pitchFamily="34" charset="0"/>
              </a:rPr>
              <a:t> na </a:t>
            </a:r>
            <a:r>
              <a:rPr lang="cs-CZ" altLang="cs-CZ" dirty="0" err="1">
                <a:latin typeface="Arial" panose="020B0604020202020204" pitchFamily="34" charset="0"/>
              </a:rPr>
              <a:t>IIa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cs-CZ" altLang="cs-CZ" dirty="0">
                <a:latin typeface="Arial" panose="020B0604020202020204" pitchFamily="34" charset="0"/>
              </a:rPr>
              <a:t>a z </a:t>
            </a:r>
            <a:r>
              <a:rPr lang="cs-CZ" altLang="cs-CZ" dirty="0" err="1">
                <a:latin typeface="Arial" panose="020B0604020202020204" pitchFamily="34" charset="0"/>
              </a:rPr>
              <a:t>IIa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na I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vytrvalostním tréninkem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cs-CZ" altLang="cs-CZ" dirty="0">
                <a:latin typeface="Arial" panose="020B0604020202020204" pitchFamily="34" charset="0"/>
              </a:rPr>
              <a:t>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IIx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 na </a:t>
            </a:r>
            <a:r>
              <a:rPr lang="cs-CZ" altLang="cs-CZ" dirty="0" err="1">
                <a:latin typeface="Arial" panose="020B0604020202020204" pitchFamily="34" charset="0"/>
              </a:rPr>
              <a:t>IIa</a:t>
            </a:r>
            <a:r>
              <a:rPr lang="cs-CZ" altLang="cs-CZ" dirty="0">
                <a:latin typeface="Arial" panose="020B0604020202020204" pitchFamily="34" charset="0"/>
              </a:rPr>
              <a:t> silovým tréninkem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239" name="Text Box 7">
            <a:extLst>
              <a:ext uri="{FF2B5EF4-FFF2-40B4-BE49-F238E27FC236}">
                <a16:creationId xmlns:a16="http://schemas.microsoft.com/office/drawing/2014/main" id="{B007D8EF-65C3-45A8-8E3B-FAB76A2E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638676"/>
            <a:ext cx="777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w"/>
            </a:pPr>
            <a:r>
              <a:rPr lang="cs-CZ" altLang="cs-CZ">
                <a:latin typeface="Arial" panose="020B0604020202020204" pitchFamily="34" charset="0"/>
              </a:rPr>
              <a:t>Kombinací vysoké intenzity silového tréninku a krátké intervaly rychlé práce mohou vést ke konverzi vláken I na IIa</a:t>
            </a:r>
            <a:r>
              <a:rPr lang="en-US" altLang="cs-CZ">
                <a:latin typeface="Arial" panose="020B0604020202020204" pitchFamily="34" charset="0"/>
              </a:rPr>
              <a:t>. </a:t>
            </a:r>
            <a:endParaRPr lang="en-US" altLang="cs-CZ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utoUpdateAnimBg="0"/>
      <p:bldP spid="95236" grpId="0" autoUpdateAnimBg="0"/>
      <p:bldP spid="95237" grpId="0" autoUpdateAnimBg="0"/>
      <p:bldP spid="95238" grpId="0" autoUpdateAnimBg="0"/>
      <p:bldP spid="952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lustration">
            <a:extLst>
              <a:ext uri="{FF2B5EF4-FFF2-40B4-BE49-F238E27FC236}">
                <a16:creationId xmlns:a16="http://schemas.microsoft.com/office/drawing/2014/main" id="{37865FB7-80BA-4FAF-8192-B13899FEF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89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A6960609-C621-4CC1-9FB1-C150BCEE5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SPORTOVNÍ TERMIONOLOGIE</a:t>
            </a:r>
            <a:endParaRPr lang="en-US" altLang="cs-CZ" b="1" dirty="0">
              <a:latin typeface="Arial" panose="020B0604020202020204" pitchFamily="34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ECBA7099-0AE2-4DD8-A733-CF8C85C22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84" y="1676400"/>
            <a:ext cx="6629402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rgbClr val="FF0000"/>
                </a:solidFill>
                <a:latin typeface="Arial" panose="020B0604020202020204" pitchFamily="34" charset="0"/>
              </a:rPr>
              <a:t>MAXIMIÁLNÍ SÍLA</a:t>
            </a:r>
          </a:p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rgbClr val="FF0000"/>
                </a:solidFill>
                <a:latin typeface="Arial" panose="020B0604020202020204" pitchFamily="34" charset="0"/>
              </a:rPr>
              <a:t>1-repetition maximum (1RM)</a:t>
            </a:r>
            <a:endParaRPr lang="en-US" alt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42C58E23-1D67-41EB-ADF3-797E605ED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8" y="3725005"/>
            <a:ext cx="662940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rgbClr val="FF0000"/>
                </a:solidFill>
                <a:latin typeface="Arial" panose="020B0604020202020204" pitchFamily="34" charset="0"/>
              </a:rPr>
              <a:t>VÝBUŠNÁ SÍLA</a:t>
            </a:r>
            <a:endParaRPr lang="en-US" alt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B5318A86-06DC-4234-B5F6-D87BB085F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27" y="5229617"/>
            <a:ext cx="662940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rgbClr val="FF0000"/>
                </a:solidFill>
                <a:latin typeface="Arial" panose="020B0604020202020204" pitchFamily="34" charset="0"/>
              </a:rPr>
              <a:t>VYTRVALOSTNÍ SÍLA</a:t>
            </a:r>
            <a:endParaRPr lang="en-US" alt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48840ED6-0BB9-46E1-A231-E00FA79A4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598" y="1884528"/>
            <a:ext cx="662940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rgbClr val="00B050"/>
                </a:solidFill>
                <a:latin typeface="Arial" panose="020B0604020202020204" pitchFamily="34" charset="0"/>
              </a:rPr>
              <a:t>MUSCULAR STRENGHT</a:t>
            </a:r>
            <a:endParaRPr lang="en-US" altLang="cs-CZ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EA910E3B-A54B-4C05-B569-3896E72F7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598" y="3720245"/>
            <a:ext cx="662940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rgbClr val="00B050"/>
                </a:solidFill>
                <a:latin typeface="Arial" panose="020B0604020202020204" pitchFamily="34" charset="0"/>
              </a:rPr>
              <a:t>MUSCULAR POWER</a:t>
            </a:r>
            <a:endParaRPr lang="en-US" altLang="cs-CZ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2A6D0665-C28A-4E88-AE21-89FED597F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740" y="5190487"/>
            <a:ext cx="662940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rgbClr val="00B050"/>
                </a:solidFill>
                <a:latin typeface="Arial" panose="020B0604020202020204" pitchFamily="34" charset="0"/>
              </a:rPr>
              <a:t>MUSCULAR ENDURANCE</a:t>
            </a:r>
            <a:endParaRPr lang="en-US" altLang="cs-CZ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15" grpId="0" autoUpdateAnimBg="0"/>
      <p:bldP spid="16" grpId="0" autoUpdateAnimBg="0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llustration">
            <a:extLst>
              <a:ext uri="{FF2B5EF4-FFF2-40B4-BE49-F238E27FC236}">
                <a16:creationId xmlns:a16="http://schemas.microsoft.com/office/drawing/2014/main" id="{8D22ABAA-F8BA-48D2-8DA4-5842E138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3">
            <a:extLst>
              <a:ext uri="{FF2B5EF4-FFF2-40B4-BE49-F238E27FC236}">
                <a16:creationId xmlns:a16="http://schemas.microsoft.com/office/drawing/2014/main" id="{D25DF477-EA3A-47F0-9DF2-44989380F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"/>
            <a:ext cx="8763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000" b="1">
                <a:solidFill>
                  <a:schemeClr val="accent2"/>
                </a:solidFill>
                <a:latin typeface="Arial" panose="020B0604020202020204" pitchFamily="34" charset="0"/>
              </a:rPr>
              <a:t>HYPERTROFIE SVAL. VLÁKEN PO TRÉNINKU</a:t>
            </a:r>
            <a:endParaRPr lang="en-US" altLang="cs-CZ" sz="3000" b="1">
              <a:latin typeface="Arial" panose="020B0604020202020204" pitchFamily="34" charset="0"/>
            </a:endParaRPr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E3D8C96C-B8F6-46A9-A73B-20E72411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4913" r="1215" b="11578"/>
          <a:stretch>
            <a:fillRect/>
          </a:stretch>
        </p:blipFill>
        <p:spPr bwMode="auto">
          <a:xfrm>
            <a:off x="2057401" y="1219201"/>
            <a:ext cx="4113213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>
            <a:extLst>
              <a:ext uri="{FF2B5EF4-FFF2-40B4-BE49-F238E27FC236}">
                <a16:creationId xmlns:a16="http://schemas.microsoft.com/office/drawing/2014/main" id="{40332CE1-B72D-4FF6-8423-3F8A4D44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3401" r="2405" b="9352"/>
          <a:stretch>
            <a:fillRect/>
          </a:stretch>
        </p:blipFill>
        <p:spPr bwMode="auto">
          <a:xfrm>
            <a:off x="6400800" y="1219200"/>
            <a:ext cx="3987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186546" y="499194"/>
            <a:ext cx="5883564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>
                <a:solidFill>
                  <a:srgbClr val="0070C0"/>
                </a:solidFill>
              </a:rPr>
              <a:t>ZMĚNY PODÍLU </a:t>
            </a:r>
            <a:r>
              <a:rPr lang="cs-CZ" altLang="cs-CZ" sz="2400" b="1" dirty="0" err="1">
                <a:solidFill>
                  <a:srgbClr val="0070C0"/>
                </a:solidFill>
              </a:rPr>
              <a:t>TYP</a:t>
            </a:r>
            <a:r>
              <a:rPr lang="cs-CZ" altLang="cs-CZ" sz="2400" b="1" cap="all" dirty="0" err="1">
                <a:solidFill>
                  <a:srgbClr val="0070C0"/>
                </a:solidFill>
              </a:rPr>
              <a:t>ů</a:t>
            </a:r>
            <a:r>
              <a:rPr lang="cs-CZ" altLang="cs-CZ" sz="2400" b="1" dirty="0">
                <a:solidFill>
                  <a:srgbClr val="0070C0"/>
                </a:solidFill>
              </a:rPr>
              <a:t> SVALOVÝCH VLÁKEN</a:t>
            </a:r>
          </a:p>
          <a:p>
            <a:endParaRPr lang="cs-CZ" altLang="cs-CZ" sz="2400" b="1" dirty="0">
              <a:solidFill>
                <a:srgbClr val="FF0000"/>
              </a:solidFill>
            </a:endParaRPr>
          </a:p>
          <a:p>
            <a:endParaRPr lang="cs-CZ" altLang="cs-CZ" sz="2400" b="1" dirty="0">
              <a:solidFill>
                <a:srgbClr val="FF0000"/>
              </a:solidFill>
            </a:endParaRPr>
          </a:p>
          <a:p>
            <a:pPr algn="ctr"/>
            <a:r>
              <a:rPr lang="cs-CZ" altLang="cs-CZ" sz="2400" u="sng" dirty="0"/>
              <a:t>m. extensor </a:t>
            </a:r>
            <a:r>
              <a:rPr lang="cs-CZ" altLang="cs-CZ" sz="2400" u="sng" dirty="0" err="1"/>
              <a:t>digitorum</a:t>
            </a:r>
            <a:r>
              <a:rPr lang="cs-CZ" altLang="cs-CZ" sz="2400" u="sng" dirty="0"/>
              <a:t> </a:t>
            </a:r>
            <a:r>
              <a:rPr lang="cs-CZ" altLang="cs-CZ" sz="2400" u="sng" dirty="0" err="1"/>
              <a:t>longus</a:t>
            </a:r>
            <a:endParaRPr lang="cs-CZ" altLang="cs-CZ" sz="2400" u="sng" dirty="0"/>
          </a:p>
          <a:p>
            <a:pPr algn="ctr"/>
            <a:r>
              <a:rPr lang="cs-CZ" altLang="cs-CZ" sz="2400" b="1" dirty="0">
                <a:solidFill>
                  <a:srgbClr val="FF0000"/>
                </a:solidFill>
              </a:rPr>
              <a:t>I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latin typeface="Calibri" panose="020F0502020204030204" pitchFamily="34" charset="0"/>
              </a:rPr>
              <a:t>→</a:t>
            </a:r>
            <a:r>
              <a:rPr lang="cs-CZ" altLang="cs-CZ" sz="2400" b="1" dirty="0">
                <a:solidFill>
                  <a:srgbClr val="7030A0"/>
                </a:solidFill>
              </a:rPr>
              <a:t> </a:t>
            </a:r>
            <a:r>
              <a:rPr lang="cs-CZ" altLang="cs-CZ" sz="3200" b="1" dirty="0">
                <a:solidFill>
                  <a:srgbClr val="7030A0"/>
                </a:solidFill>
              </a:rPr>
              <a:t>IIA</a:t>
            </a:r>
            <a:r>
              <a:rPr lang="cs-CZ" altLang="cs-CZ" sz="2400" b="1" dirty="0">
                <a:solidFill>
                  <a:srgbClr val="7030A0"/>
                </a:solidFill>
              </a:rPr>
              <a:t>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latin typeface="Calibri" panose="020F0502020204030204" pitchFamily="34" charset="0"/>
              </a:rPr>
              <a:t>→ </a:t>
            </a:r>
            <a:r>
              <a:rPr lang="cs-CZ" altLang="cs-CZ" sz="3200" b="1" dirty="0">
                <a:solidFill>
                  <a:srgbClr val="0070C0"/>
                </a:solidFill>
              </a:rPr>
              <a:t>IIX</a:t>
            </a:r>
            <a:r>
              <a:rPr lang="cs-CZ" altLang="cs-CZ" sz="24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cs-CZ" altLang="cs-CZ" sz="3200" b="1" dirty="0">
                <a:solidFill>
                  <a:srgbClr val="FF0000"/>
                </a:solidFill>
              </a:rPr>
              <a:t>I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latin typeface="Calibri" panose="020F0502020204030204" pitchFamily="34" charset="0"/>
              </a:rPr>
              <a:t>→</a:t>
            </a:r>
            <a:r>
              <a:rPr lang="cs-CZ" altLang="cs-CZ" sz="2400" b="1" dirty="0">
                <a:solidFill>
                  <a:srgbClr val="7030A0"/>
                </a:solidFill>
              </a:rPr>
              <a:t> </a:t>
            </a:r>
            <a:r>
              <a:rPr lang="cs-CZ" altLang="cs-CZ" sz="3200" b="1" dirty="0">
                <a:solidFill>
                  <a:srgbClr val="7030A0"/>
                </a:solidFill>
              </a:rPr>
              <a:t>IIA</a:t>
            </a:r>
            <a:r>
              <a:rPr lang="cs-CZ" altLang="cs-CZ" sz="2400" b="1" dirty="0">
                <a:solidFill>
                  <a:srgbClr val="7030A0"/>
                </a:solidFill>
              </a:rPr>
              <a:t>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latin typeface="Calibri" panose="020F0502020204030204" pitchFamily="34" charset="0"/>
              </a:rPr>
              <a:t>→ </a:t>
            </a:r>
            <a:r>
              <a:rPr lang="cs-CZ" altLang="cs-CZ" sz="3200" b="1" dirty="0">
                <a:solidFill>
                  <a:srgbClr val="0070C0"/>
                </a:solidFill>
              </a:rPr>
              <a:t>IIX</a:t>
            </a:r>
            <a:r>
              <a:rPr lang="cs-CZ" altLang="cs-CZ" sz="24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cs-CZ" altLang="cs-CZ" sz="2400" u="sng" dirty="0"/>
              <a:t>m. </a:t>
            </a:r>
            <a:r>
              <a:rPr lang="cs-CZ" altLang="cs-CZ" sz="2400" u="sng" dirty="0" err="1"/>
              <a:t>soleus</a:t>
            </a:r>
            <a:endParaRPr lang="cs-CZ" altLang="cs-CZ" sz="2400" u="sng" dirty="0"/>
          </a:p>
          <a:p>
            <a:endParaRPr lang="cs-CZ" altLang="cs-CZ" sz="2400" b="1" dirty="0">
              <a:solidFill>
                <a:srgbClr val="FF0000"/>
              </a:solidFill>
            </a:endParaRPr>
          </a:p>
          <a:p>
            <a:pPr algn="ctr"/>
            <a:endParaRPr lang="cs-CZ" altLang="cs-CZ" sz="2400" b="1" dirty="0">
              <a:solidFill>
                <a:srgbClr val="FF0000"/>
              </a:solidFill>
            </a:endParaRPr>
          </a:p>
          <a:p>
            <a:pPr algn="ctr"/>
            <a:r>
              <a:rPr lang="cs-CZ" altLang="cs-CZ" sz="2400" u="sng" dirty="0"/>
              <a:t>Vysokofrekvenční stimulace (hypertyreóza)</a:t>
            </a:r>
          </a:p>
          <a:p>
            <a:pPr algn="ctr"/>
            <a:r>
              <a:rPr lang="cs-CZ" altLang="cs-CZ" sz="2400" b="1" dirty="0">
                <a:latin typeface="Calibri" panose="020F0502020204030204" pitchFamily="34" charset="0"/>
              </a:rPr>
              <a:t> → →</a:t>
            </a:r>
            <a:r>
              <a:rPr lang="cs-CZ" altLang="cs-CZ" sz="2400" b="1" dirty="0"/>
              <a:t> </a:t>
            </a:r>
            <a:r>
              <a:rPr lang="cs-CZ" altLang="cs-CZ" sz="2400" b="1" dirty="0">
                <a:latin typeface="Calibri" panose="020F0502020204030204" pitchFamily="34" charset="0"/>
              </a:rPr>
              <a:t>→ → → → → → → →</a:t>
            </a:r>
            <a:endParaRPr lang="cs-CZ" altLang="cs-CZ" sz="2400" b="1" dirty="0">
              <a:solidFill>
                <a:srgbClr val="FF0000"/>
              </a:solidFill>
            </a:endParaRPr>
          </a:p>
          <a:p>
            <a:pPr algn="ctr"/>
            <a:r>
              <a:rPr lang="cs-CZ" altLang="cs-CZ" sz="3200" b="1" dirty="0">
                <a:solidFill>
                  <a:srgbClr val="FF0000"/>
                </a:solidFill>
              </a:rPr>
              <a:t>I </a:t>
            </a:r>
            <a:r>
              <a:rPr lang="cs-CZ" altLang="cs-CZ" sz="3200" b="1" dirty="0"/>
              <a:t>←</a:t>
            </a:r>
            <a:r>
              <a:rPr lang="cs-CZ" altLang="cs-CZ" sz="3200" b="1" dirty="0">
                <a:latin typeface="Calibri" panose="020F0502020204030204" pitchFamily="34" charset="0"/>
              </a:rPr>
              <a:t>→</a:t>
            </a:r>
            <a:r>
              <a:rPr lang="cs-CZ" altLang="cs-CZ" sz="3200" b="1" dirty="0">
                <a:solidFill>
                  <a:srgbClr val="7030A0"/>
                </a:solidFill>
              </a:rPr>
              <a:t> IIA </a:t>
            </a:r>
            <a:r>
              <a:rPr lang="cs-CZ" altLang="cs-CZ" sz="3200" b="1" dirty="0"/>
              <a:t>←</a:t>
            </a:r>
            <a:r>
              <a:rPr lang="cs-CZ" altLang="cs-CZ" sz="3200" b="1" dirty="0">
                <a:latin typeface="Calibri" panose="020F0502020204030204" pitchFamily="34" charset="0"/>
              </a:rPr>
              <a:t>→ </a:t>
            </a:r>
            <a:r>
              <a:rPr lang="cs-CZ" altLang="cs-CZ" sz="3200" b="1" dirty="0">
                <a:solidFill>
                  <a:srgbClr val="0070C0"/>
                </a:solidFill>
              </a:rPr>
              <a:t>IIX </a:t>
            </a:r>
          </a:p>
          <a:p>
            <a:pPr algn="ctr"/>
            <a:r>
              <a:rPr lang="cs-CZ" altLang="cs-CZ" sz="2400" b="1" dirty="0"/>
              <a:t>← ← ←</a:t>
            </a:r>
            <a:r>
              <a:rPr lang="cs-CZ" altLang="cs-CZ" sz="2400" b="1" dirty="0">
                <a:solidFill>
                  <a:srgbClr val="0070C0"/>
                </a:solidFill>
              </a:rPr>
              <a:t>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solidFill>
                  <a:srgbClr val="0070C0"/>
                </a:solidFill>
              </a:rPr>
              <a:t> </a:t>
            </a:r>
            <a:r>
              <a:rPr lang="cs-CZ" altLang="cs-CZ" sz="2400" b="1" dirty="0"/>
              <a:t>← ← ←</a:t>
            </a:r>
            <a:r>
              <a:rPr lang="cs-CZ" altLang="cs-CZ" sz="2400" b="1" dirty="0">
                <a:solidFill>
                  <a:srgbClr val="0070C0"/>
                </a:solidFill>
              </a:rPr>
              <a:t> </a:t>
            </a:r>
            <a:r>
              <a:rPr lang="cs-CZ" altLang="cs-CZ" sz="2400" b="1" dirty="0"/>
              <a:t>← ← ←</a:t>
            </a:r>
            <a:endParaRPr lang="cs-CZ" altLang="cs-CZ" sz="2400" b="1" dirty="0">
              <a:solidFill>
                <a:srgbClr val="0070C0"/>
              </a:solidFill>
            </a:endParaRPr>
          </a:p>
          <a:p>
            <a:pPr algn="ctr"/>
            <a:r>
              <a:rPr lang="cs-CZ" altLang="cs-CZ" sz="2400" u="sng" dirty="0"/>
              <a:t>Nízkofrekvenční stimulace (hypotyreóza)</a:t>
            </a:r>
          </a:p>
          <a:p>
            <a:pPr algn="ctr"/>
            <a:endParaRPr lang="cs-CZ" altLang="cs-CZ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8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owers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981076"/>
            <a:ext cx="5210175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847851" y="188913"/>
            <a:ext cx="85693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/>
              <a:t>Změny podílu různých typů svalových vláken po vytrvalostním tréninku</a:t>
            </a:r>
            <a:r>
              <a:rPr lang="cs-CZ" altLang="cs-CZ" sz="1800"/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(Powers, 2007)</a:t>
            </a:r>
          </a:p>
        </p:txBody>
      </p:sp>
    </p:spTree>
    <p:extLst>
      <p:ext uri="{BB962C8B-B14F-4D97-AF65-F5344CB8AC3E}">
        <p14:creationId xmlns:p14="http://schemas.microsoft.com/office/powerpoint/2010/main" val="4160445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3" y="683748"/>
            <a:ext cx="7620000" cy="59309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480082" y="360583"/>
            <a:ext cx="716766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2400" b="1" cap="all" dirty="0" err="1">
                <a:solidFill>
                  <a:srgbClr val="0070C0"/>
                </a:solidFill>
              </a:rPr>
              <a:t>PřeMĚNA</a:t>
            </a:r>
            <a:r>
              <a:rPr lang="cs-CZ" sz="2400" b="1" cap="all" dirty="0">
                <a:solidFill>
                  <a:srgbClr val="0070C0"/>
                </a:solidFill>
              </a:rPr>
              <a:t> rychlých svalových vláken na pomalá</a:t>
            </a:r>
          </a:p>
          <a:p>
            <a:pPr algn="ctr"/>
            <a:r>
              <a:rPr lang="cs-CZ" sz="1200" dirty="0"/>
              <a:t>http://www.oapublishinglondon.com/article/565</a:t>
            </a:r>
          </a:p>
        </p:txBody>
      </p:sp>
    </p:spTree>
    <p:extLst>
      <p:ext uri="{BB962C8B-B14F-4D97-AF65-F5344CB8AC3E}">
        <p14:creationId xmlns:p14="http://schemas.microsoft.com/office/powerpoint/2010/main" val="1429783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52" y="1231900"/>
            <a:ext cx="7620000" cy="56261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933887" y="127972"/>
            <a:ext cx="6484660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2400" b="1" cap="all" dirty="0">
                <a:solidFill>
                  <a:srgbClr val="0070C0"/>
                </a:solidFill>
              </a:rPr>
              <a:t>MECHANIZMY HYPERTROFIE SVALOVÝCH VLÁKEN</a:t>
            </a:r>
          </a:p>
          <a:p>
            <a:pPr algn="ctr"/>
            <a:r>
              <a:rPr lang="cs-CZ" sz="2400" b="1" cap="all" dirty="0">
                <a:solidFill>
                  <a:srgbClr val="0070C0"/>
                </a:solidFill>
              </a:rPr>
              <a:t>A </a:t>
            </a:r>
            <a:r>
              <a:rPr lang="cs-CZ" sz="2400" b="1" cap="all" dirty="0" err="1">
                <a:solidFill>
                  <a:srgbClr val="0070C0"/>
                </a:solidFill>
              </a:rPr>
              <a:t>PřeMĚNY</a:t>
            </a:r>
            <a:r>
              <a:rPr lang="cs-CZ" sz="2400" b="1" cap="all" dirty="0">
                <a:solidFill>
                  <a:srgbClr val="0070C0"/>
                </a:solidFill>
              </a:rPr>
              <a:t> rychlých vláken na pomalá</a:t>
            </a:r>
          </a:p>
          <a:p>
            <a:pPr algn="ctr"/>
            <a:r>
              <a:rPr lang="cs-CZ" sz="1200" dirty="0"/>
              <a:t>http://www.oapublishinglondon.com/article/565</a:t>
            </a:r>
          </a:p>
        </p:txBody>
      </p:sp>
    </p:spTree>
    <p:extLst>
      <p:ext uri="{BB962C8B-B14F-4D97-AF65-F5344CB8AC3E}">
        <p14:creationId xmlns:p14="http://schemas.microsoft.com/office/powerpoint/2010/main" val="3772430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73" y="0"/>
            <a:ext cx="2133527" cy="16563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8" y="2072829"/>
            <a:ext cx="5658967" cy="4023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12" y="2069577"/>
            <a:ext cx="5682274" cy="402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1835613" y="1232037"/>
            <a:ext cx="871110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cap="all" dirty="0">
                <a:solidFill>
                  <a:srgbClr val="0070C0"/>
                </a:solidFill>
              </a:rPr>
              <a:t>MECHANIZMY </a:t>
            </a:r>
            <a:r>
              <a:rPr lang="cs-CZ" sz="2400" b="1" cap="all" dirty="0">
                <a:solidFill>
                  <a:srgbClr val="0070C0"/>
                </a:solidFill>
                <a:latin typeface="Calibri" panose="020F0502020204030204" pitchFamily="34" charset="0"/>
              </a:rPr>
              <a:t>→ </a:t>
            </a:r>
            <a:r>
              <a:rPr lang="cs-CZ" sz="2400" b="1" cap="all" dirty="0">
                <a:solidFill>
                  <a:srgbClr val="0070C0"/>
                </a:solidFill>
              </a:rPr>
              <a:t>HYPERTROFIE / HYPOTROFIE svalových vláken</a:t>
            </a:r>
          </a:p>
          <a:p>
            <a:pPr algn="ctr"/>
            <a:r>
              <a:rPr lang="cs-CZ" sz="1100" dirty="0"/>
              <a:t>http://jeb.biologists.org/content/219/2/235</a:t>
            </a:r>
          </a:p>
        </p:txBody>
      </p:sp>
    </p:spTree>
    <p:extLst>
      <p:ext uri="{BB962C8B-B14F-4D97-AF65-F5344CB8AC3E}">
        <p14:creationId xmlns:p14="http://schemas.microsoft.com/office/powerpoint/2010/main" val="2215463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skenovat0013">
            <a:extLst>
              <a:ext uri="{FF2B5EF4-FFF2-40B4-BE49-F238E27FC236}">
                <a16:creationId xmlns:a16="http://schemas.microsoft.com/office/drawing/2014/main" id="{04BE2665-6A45-4144-9503-F4A07468A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0"/>
            <a:ext cx="5711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5">
            <a:extLst>
              <a:ext uri="{FF2B5EF4-FFF2-40B4-BE49-F238E27FC236}">
                <a16:creationId xmlns:a16="http://schemas.microsoft.com/office/drawing/2014/main" id="{BC09B1A6-34C4-4314-9DA6-AAB21D995BA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46931" y="2956719"/>
            <a:ext cx="6192838" cy="800100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 b="1" i="1">
                <a:solidFill>
                  <a:srgbClr val="FF5050"/>
                </a:solidFill>
                <a:latin typeface="Agency FB" panose="020B0503020202020204" pitchFamily="34" charset="0"/>
              </a:rPr>
              <a:t>Svalová adaptace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692716EC-52E1-4974-B81A-C2926591B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88913"/>
            <a:ext cx="8496300" cy="800100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400" b="1" i="1">
                <a:solidFill>
                  <a:srgbClr val="FF5050"/>
                </a:solidFill>
                <a:latin typeface="Agency FB" panose="020B0503020202020204" pitchFamily="34" charset="0"/>
              </a:rPr>
              <a:t>Adaptace svalových vláken vlivem tréninku</a:t>
            </a:r>
          </a:p>
        </p:txBody>
      </p:sp>
      <p:sp>
        <p:nvSpPr>
          <p:cNvPr id="40963" name="Line 3">
            <a:extLst>
              <a:ext uri="{FF2B5EF4-FFF2-40B4-BE49-F238E27FC236}">
                <a16:creationId xmlns:a16="http://schemas.microsoft.com/office/drawing/2014/main" id="{8BF080EF-C0CF-4622-8C9F-3DB2EDE78E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388" y="0"/>
            <a:ext cx="0" cy="68580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4" name="Line 4">
            <a:extLst>
              <a:ext uri="{FF2B5EF4-FFF2-40B4-BE49-F238E27FC236}">
                <a16:creationId xmlns:a16="http://schemas.microsoft.com/office/drawing/2014/main" id="{B18E0992-CE79-4628-9FE5-9C255468D6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4825" y="0"/>
            <a:ext cx="0" cy="68580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927B6E8E-B8B9-4CCE-A1D0-7B416DD31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2909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40966" name="Text Box 7">
            <a:extLst>
              <a:ext uri="{FF2B5EF4-FFF2-40B4-BE49-F238E27FC236}">
                <a16:creationId xmlns:a16="http://schemas.microsoft.com/office/drawing/2014/main" id="{9B0E9FC2-229F-4395-96DD-DC80A56F8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1700214"/>
            <a:ext cx="6408738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 i="1">
                <a:solidFill>
                  <a:srgbClr val="FF0066"/>
                </a:solidFill>
                <a:latin typeface="Agency FB" panose="020B0503020202020204" pitchFamily="34" charset="0"/>
              </a:rPr>
              <a:t>TYP TRÉNINKU</a:t>
            </a:r>
          </a:p>
        </p:txBody>
      </p:sp>
      <p:sp>
        <p:nvSpPr>
          <p:cNvPr id="40967" name="Text Box 8">
            <a:extLst>
              <a:ext uri="{FF2B5EF4-FFF2-40B4-BE49-F238E27FC236}">
                <a16:creationId xmlns:a16="http://schemas.microsoft.com/office/drawing/2014/main" id="{1F61273A-5DAE-47AE-8378-D8F1D599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2276475"/>
            <a:ext cx="1439863" cy="40011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i="1">
                <a:latin typeface="Agency FB" panose="020B0503020202020204" pitchFamily="34" charset="0"/>
              </a:rPr>
              <a:t>SÍLA</a:t>
            </a:r>
          </a:p>
        </p:txBody>
      </p:sp>
      <p:graphicFrame>
        <p:nvGraphicFramePr>
          <p:cNvPr id="25769" name="Group 169">
            <a:extLst>
              <a:ext uri="{FF2B5EF4-FFF2-40B4-BE49-F238E27FC236}">
                <a16:creationId xmlns:a16="http://schemas.microsoft.com/office/drawing/2014/main" id="{DB9B1BDE-4C13-4300-A278-594C5C2ACD3A}"/>
              </a:ext>
            </a:extLst>
          </p:cNvPr>
          <p:cNvGraphicFramePr>
            <a:graphicFrameLocks noGrp="1"/>
          </p:cNvGraphicFramePr>
          <p:nvPr/>
        </p:nvGraphicFramePr>
        <p:xfrm>
          <a:off x="1992314" y="2852738"/>
          <a:ext cx="8675687" cy="3722684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3954387492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62873263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738033587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3570377893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688449124"/>
                    </a:ext>
                  </a:extLst>
                </a:gridCol>
              </a:tblGrid>
              <a:tr h="3572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anose="020B0604030504040204" pitchFamily="34" charset="0"/>
                        </a:rPr>
                        <a:t>Procento složení</a:t>
                      </a:r>
                    </a:p>
                  </a:txBody>
                  <a:tcPr marL="90000" marR="9000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 nebo ?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 nebo ?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 nebo ?</a:t>
                      </a:r>
                      <a:endParaRPr kumimoji="0" lang="en-US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 nebo ?</a:t>
                      </a:r>
                      <a:endParaRPr kumimoji="0" lang="en-US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034172"/>
                  </a:ext>
                </a:extLst>
              </a:tr>
              <a:tr h="406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anose="020B0604030504040204" pitchFamily="34" charset="0"/>
                        </a:rPr>
                        <a:t>Velikost</a:t>
                      </a:r>
                    </a:p>
                  </a:txBody>
                  <a:tcPr marL="90000" marR="9000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 nebo +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anose="020B0604030504040204" pitchFamily="34" charset="0"/>
                        </a:rPr>
                        <a:t>++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402981"/>
                  </a:ext>
                </a:extLst>
              </a:tr>
              <a:tr h="406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anose="020B0604030504040204" pitchFamily="34" charset="0"/>
                        </a:rPr>
                        <a:t>Kontrakce</a:t>
                      </a:r>
                    </a:p>
                  </a:txBody>
                  <a:tcPr marL="90000" marR="9000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950238"/>
                  </a:ext>
                </a:extLst>
              </a:tr>
              <a:tr h="406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anose="020B0604030504040204" pitchFamily="34" charset="0"/>
                        </a:rPr>
                        <a:t>Oxidativní kapacita</a:t>
                      </a:r>
                    </a:p>
                  </a:txBody>
                  <a:tcPr marL="90000" marR="9000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++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86410"/>
                  </a:ext>
                </a:extLst>
              </a:tr>
              <a:tr h="406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anose="020B0604030504040204" pitchFamily="34" charset="0"/>
                        </a:rPr>
                        <a:t>Anaerobní kapacita</a:t>
                      </a:r>
                    </a:p>
                  </a:txBody>
                  <a:tcPr marL="90000" marR="9000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? nebo 0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? nebo 0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119366"/>
                  </a:ext>
                </a:extLst>
              </a:tr>
              <a:tr h="406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anose="020B0604030504040204" pitchFamily="34" charset="0"/>
                        </a:rPr>
                        <a:t>Obsah glykogenu</a:t>
                      </a:r>
                    </a:p>
                  </a:txBody>
                  <a:tcPr marL="90000" marR="9000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anose="020B0604030504040204" pitchFamily="34" charset="0"/>
                        </a:rPr>
                        <a:t>++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anose="020B0604030504040204" pitchFamily="34" charset="0"/>
                        </a:rPr>
                        <a:t>++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044538"/>
                  </a:ext>
                </a:extLst>
              </a:tr>
              <a:tr h="406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anose="020B0604030504040204" pitchFamily="34" charset="0"/>
                        </a:rPr>
                        <a:t>Oxidace tuků</a:t>
                      </a:r>
                    </a:p>
                  </a:txBody>
                  <a:tcPr marL="90000" marR="9000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anose="020B0604030504040204" pitchFamily="34" charset="0"/>
                        </a:rPr>
                        <a:t>++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570143"/>
                  </a:ext>
                </a:extLst>
              </a:tr>
              <a:tr h="406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anose="020B0604030504040204" pitchFamily="34" charset="0"/>
                        </a:rPr>
                        <a:t>Hustota kapilár</a:t>
                      </a:r>
                    </a:p>
                  </a:txBody>
                  <a:tcPr marL="90000" marR="9000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anose="020B0604030504040204" pitchFamily="34" charset="0"/>
                        </a:rPr>
                        <a:t>+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?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? nebo +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879925"/>
                  </a:ext>
                </a:extLst>
              </a:tr>
              <a:tr h="520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anose="020B0604030504040204" pitchFamily="34" charset="0"/>
                        </a:rPr>
                        <a:t>Průtok krve během cvičení</a:t>
                      </a:r>
                    </a:p>
                  </a:txBody>
                  <a:tcPr marL="90000" marR="90000" marT="46805" marB="4680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?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? nebo +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?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?</a:t>
                      </a:r>
                    </a:p>
                  </a:txBody>
                  <a:tcPr marL="90000" marR="90000" marT="46805" marB="4680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504352"/>
                  </a:ext>
                </a:extLst>
              </a:tr>
            </a:tbl>
          </a:graphicData>
        </a:graphic>
      </p:graphicFrame>
      <p:sp>
        <p:nvSpPr>
          <p:cNvPr id="41023" name="Text Box 159">
            <a:extLst>
              <a:ext uri="{FF2B5EF4-FFF2-40B4-BE49-F238E27FC236}">
                <a16:creationId xmlns:a16="http://schemas.microsoft.com/office/drawing/2014/main" id="{09EC1CFC-19E3-4F80-BD2E-DF575BFED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2276475"/>
            <a:ext cx="1439863" cy="40011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i="1">
                <a:latin typeface="Agency FB" panose="020B0503020202020204" pitchFamily="34" charset="0"/>
              </a:rPr>
              <a:t>SÍLA</a:t>
            </a:r>
          </a:p>
        </p:txBody>
      </p:sp>
      <p:sp>
        <p:nvSpPr>
          <p:cNvPr id="41024" name="Text Box 160">
            <a:extLst>
              <a:ext uri="{FF2B5EF4-FFF2-40B4-BE49-F238E27FC236}">
                <a16:creationId xmlns:a16="http://schemas.microsoft.com/office/drawing/2014/main" id="{CDD58EC2-8A57-4676-8213-539D29631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2276475"/>
            <a:ext cx="1439862" cy="40011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i="1">
                <a:latin typeface="Agency FB" panose="020B0503020202020204" pitchFamily="34" charset="0"/>
              </a:rPr>
              <a:t>VYTRVALOST</a:t>
            </a:r>
          </a:p>
        </p:txBody>
      </p:sp>
      <p:sp>
        <p:nvSpPr>
          <p:cNvPr id="41025" name="Text Box 161">
            <a:extLst>
              <a:ext uri="{FF2B5EF4-FFF2-40B4-BE49-F238E27FC236}">
                <a16:creationId xmlns:a16="http://schemas.microsoft.com/office/drawing/2014/main" id="{293BD180-063D-49E1-9261-6DC1E7BB1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1" y="2276475"/>
            <a:ext cx="1439863" cy="40011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i="1">
                <a:latin typeface="Agency FB" panose="020B0503020202020204" pitchFamily="34" charset="0"/>
              </a:rPr>
              <a:t>VYTRVALOST</a:t>
            </a:r>
          </a:p>
        </p:txBody>
      </p:sp>
      <p:sp>
        <p:nvSpPr>
          <p:cNvPr id="41026" name="Text Box 162">
            <a:extLst>
              <a:ext uri="{FF2B5EF4-FFF2-40B4-BE49-F238E27FC236}">
                <a16:creationId xmlns:a16="http://schemas.microsoft.com/office/drawing/2014/main" id="{C90503B6-7EF5-451A-B4E7-5436617B7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1125538"/>
            <a:ext cx="3024188" cy="40011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i="1">
                <a:latin typeface="Agency FB" panose="020B0503020202020204" pitchFamily="34" charset="0"/>
              </a:rPr>
              <a:t>POMALÁ VLÁKNA</a:t>
            </a:r>
          </a:p>
        </p:txBody>
      </p:sp>
      <p:sp>
        <p:nvSpPr>
          <p:cNvPr id="41027" name="Text Box 163">
            <a:extLst>
              <a:ext uri="{FF2B5EF4-FFF2-40B4-BE49-F238E27FC236}">
                <a16:creationId xmlns:a16="http://schemas.microsoft.com/office/drawing/2014/main" id="{C5A83F33-CE14-4975-9D59-EF7B7F15C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1125538"/>
            <a:ext cx="3097213" cy="40011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i="1">
                <a:latin typeface="Agency FB" panose="020B0503020202020204" pitchFamily="34" charset="0"/>
              </a:rPr>
              <a:t>RYCHLÁ VLÁKNA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09" y="1174488"/>
            <a:ext cx="6710244" cy="566642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67370" y="389659"/>
            <a:ext cx="6638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cap="all" dirty="0">
                <a:solidFill>
                  <a:srgbClr val="0070C0"/>
                </a:solidFill>
              </a:rPr>
              <a:t>HYPERTROFIE </a:t>
            </a:r>
            <a:r>
              <a:rPr lang="cs-CZ" sz="2400" b="1" cap="all" dirty="0" err="1">
                <a:solidFill>
                  <a:srgbClr val="0070C0"/>
                </a:solidFill>
              </a:rPr>
              <a:t>RůZNých</a:t>
            </a:r>
            <a:r>
              <a:rPr lang="cs-CZ" sz="2400" b="1" cap="all" dirty="0">
                <a:solidFill>
                  <a:srgbClr val="0070C0"/>
                </a:solidFill>
              </a:rPr>
              <a:t> typů svalových vláken</a:t>
            </a:r>
          </a:p>
          <a:p>
            <a:pPr algn="ctr"/>
            <a:r>
              <a:rPr lang="cs-CZ" sz="1200" dirty="0"/>
              <a:t>http://danogborn.com/underestimating-type-i-fibres/</a:t>
            </a:r>
          </a:p>
        </p:txBody>
      </p:sp>
    </p:spTree>
    <p:extLst>
      <p:ext uri="{BB962C8B-B14F-4D97-AF65-F5344CB8AC3E}">
        <p14:creationId xmlns:p14="http://schemas.microsoft.com/office/powerpoint/2010/main" val="4029218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19477">
            <a:extLst>
              <a:ext uri="{FF2B5EF4-FFF2-40B4-BE49-F238E27FC236}">
                <a16:creationId xmlns:a16="http://schemas.microsoft.com/office/drawing/2014/main" id="{B3609125-7D6E-4944-AE79-C6F4F5557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4" y="1"/>
            <a:ext cx="4371975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5" descr="9680">
            <a:extLst>
              <a:ext uri="{FF2B5EF4-FFF2-40B4-BE49-F238E27FC236}">
                <a16:creationId xmlns:a16="http://schemas.microsoft.com/office/drawing/2014/main" id="{B1FB6F24-FCDC-423A-98C5-999C15822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4" y="3854450"/>
            <a:ext cx="3754437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b_14_2_3a">
            <a:extLst>
              <a:ext uri="{FF2B5EF4-FFF2-40B4-BE49-F238E27FC236}">
                <a16:creationId xmlns:a16="http://schemas.microsoft.com/office/drawing/2014/main" id="{4E4E5420-2664-4C6A-BC4F-E3E804C4F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092450"/>
            <a:ext cx="5554663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B21CDAD-FB4B-4638-93F5-95A2E052C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120"/>
            <a:ext cx="12192000" cy="486020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2ACA2DD-22BB-4645-8626-1E91B6A9B539}"/>
              </a:ext>
            </a:extLst>
          </p:cNvPr>
          <p:cNvSpPr txBox="1"/>
          <p:nvPr/>
        </p:nvSpPr>
        <p:spPr>
          <a:xfrm>
            <a:off x="5549900" y="6355080"/>
            <a:ext cx="648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Kenney</a:t>
            </a:r>
            <a:r>
              <a:rPr lang="cs-CZ" dirty="0"/>
              <a:t>, </a:t>
            </a:r>
            <a:r>
              <a:rPr lang="cs-CZ" dirty="0" err="1"/>
              <a:t>Wilmore</a:t>
            </a:r>
            <a:r>
              <a:rPr lang="cs-CZ" dirty="0"/>
              <a:t>, </a:t>
            </a:r>
            <a:r>
              <a:rPr lang="cs-CZ" dirty="0" err="1"/>
              <a:t>Costill</a:t>
            </a:r>
            <a:r>
              <a:rPr lang="cs-CZ" dirty="0"/>
              <a:t>: </a:t>
            </a:r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Sport and </a:t>
            </a:r>
            <a:r>
              <a:rPr lang="cs-CZ" dirty="0" err="1"/>
              <a:t>Exercise</a:t>
            </a:r>
            <a:r>
              <a:rPr lang="cs-CZ" dirty="0"/>
              <a:t>, 5. vydání</a:t>
            </a:r>
          </a:p>
        </p:txBody>
      </p:sp>
    </p:spTree>
    <p:extLst>
      <p:ext uri="{BB962C8B-B14F-4D97-AF65-F5344CB8AC3E}">
        <p14:creationId xmlns:p14="http://schemas.microsoft.com/office/powerpoint/2010/main" val="1011845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BCEFA900-48CD-4FA8-99E9-FC08BDE49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49008"/>
              </p:ext>
            </p:extLst>
          </p:nvPr>
        </p:nvGraphicFramePr>
        <p:xfrm>
          <a:off x="849086" y="719665"/>
          <a:ext cx="10493828" cy="5002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6914">
                  <a:extLst>
                    <a:ext uri="{9D8B030D-6E8A-4147-A177-3AD203B41FA5}">
                      <a16:colId xmlns:a16="http://schemas.microsoft.com/office/drawing/2014/main" val="584355379"/>
                    </a:ext>
                  </a:extLst>
                </a:gridCol>
                <a:gridCol w="5246914">
                  <a:extLst>
                    <a:ext uri="{9D8B030D-6E8A-4147-A177-3AD203B41FA5}">
                      <a16:colId xmlns:a16="http://schemas.microsoft.com/office/drawing/2014/main" val="2770208565"/>
                    </a:ext>
                  </a:extLst>
                </a:gridCol>
              </a:tblGrid>
              <a:tr h="787199"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ADAPTACE SVALU NA SILOVÝ A RYCHLOSTNÍ TRÉNINK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ADAPATCE SVALŮ NA VYTRVALOSTNÍ TRÉNINK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793148"/>
                  </a:ext>
                </a:extLst>
              </a:tr>
              <a:tr h="787199"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HYPERTROFIE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VASKULARIZACE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668741"/>
                  </a:ext>
                </a:extLst>
              </a:tr>
              <a:tr h="787199"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I </a:t>
                      </a:r>
                      <a:r>
                        <a:rPr lang="cs-CZ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</a:t>
                      </a:r>
                      <a:r>
                        <a:rPr lang="cs-CZ" sz="3200" dirty="0"/>
                        <a:t>IIA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 </a:t>
                      </a:r>
                      <a:r>
                        <a:rPr lang="cs-CZ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 </a:t>
                      </a:r>
                      <a:r>
                        <a:rPr lang="cs-CZ" sz="3200" dirty="0"/>
                        <a:t>MITOCHONDRIE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83995"/>
                  </a:ext>
                </a:extLst>
              </a:tr>
              <a:tr h="787199"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HYPERPLAZIE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IIA </a:t>
                      </a:r>
                      <a:r>
                        <a:rPr lang="cs-CZ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→ </a:t>
                      </a:r>
                      <a:r>
                        <a:rPr lang="cs-CZ" sz="3200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492654"/>
                  </a:ext>
                </a:extLst>
              </a:tr>
              <a:tr h="787199"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↑</a:t>
                      </a:r>
                      <a:r>
                        <a:rPr lang="cs-CZ" sz="3200" dirty="0"/>
                        <a:t> ATP, 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HYPERTROFIE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7059"/>
                  </a:ext>
                </a:extLst>
              </a:tr>
              <a:tr h="787199">
                <a:tc>
                  <a:txBody>
                    <a:bodyPr/>
                    <a:lstStyle/>
                    <a:p>
                      <a:pPr algn="ctr"/>
                      <a:r>
                        <a:rPr lang="cs-CZ" sz="3200" dirty="0"/>
                        <a:t>neuromuskulární aktivita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358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358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71837" y="315829"/>
            <a:ext cx="9634287" cy="63094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70C0"/>
                </a:solidFill>
              </a:rPr>
              <a:t>KŘEČ</a:t>
            </a:r>
            <a:r>
              <a:rPr lang="en-US" sz="2400" b="1" dirty="0">
                <a:solidFill>
                  <a:srgbClr val="0070C0"/>
                </a:solidFill>
              </a:rPr>
              <a:t>E</a:t>
            </a:r>
            <a:r>
              <a:rPr lang="cs-CZ" sz="2400" b="1" dirty="0">
                <a:solidFill>
                  <a:srgbClr val="0070C0"/>
                </a:solidFill>
              </a:rPr>
              <a:t> SVALU </a:t>
            </a:r>
            <a:r>
              <a:rPr lang="cs-CZ" sz="2400" dirty="0">
                <a:solidFill>
                  <a:srgbClr val="0070C0"/>
                </a:solidFill>
              </a:rPr>
              <a:t>(</a:t>
            </a:r>
            <a:r>
              <a:rPr lang="en-US" sz="2400" dirty="0">
                <a:solidFill>
                  <a:srgbClr val="0070C0"/>
                </a:solidFill>
              </a:rPr>
              <a:t>c</a:t>
            </a:r>
            <a:r>
              <a:rPr lang="cs-CZ" sz="2400" dirty="0">
                <a:solidFill>
                  <a:srgbClr val="0070C0"/>
                </a:solidFill>
              </a:rPr>
              <a:t>ramp</a:t>
            </a:r>
            <a:r>
              <a:rPr lang="en-US" sz="2400" dirty="0">
                <a:solidFill>
                  <a:srgbClr val="0070C0"/>
                </a:solidFill>
              </a:rPr>
              <a:t>s</a:t>
            </a:r>
            <a:r>
              <a:rPr lang="cs-CZ" sz="2400" dirty="0">
                <a:solidFill>
                  <a:srgbClr val="0070C0"/>
                </a:solidFill>
              </a:rPr>
              <a:t>)</a:t>
            </a:r>
          </a:p>
          <a:p>
            <a:pPr algn="ctr"/>
            <a:endParaRPr lang="cs-CZ" sz="2000" dirty="0">
              <a:solidFill>
                <a:srgbClr val="0070C0"/>
              </a:solidFill>
            </a:endParaRPr>
          </a:p>
          <a:p>
            <a:r>
              <a:rPr lang="cs-CZ" sz="2000" u="sng" dirty="0">
                <a:solidFill>
                  <a:srgbClr val="0070C0"/>
                </a:solidFill>
              </a:rPr>
              <a:t>PŘÍČINY - MECHANIZMY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C00000"/>
                </a:solidFill>
              </a:rPr>
              <a:t>usilovné anaerobní cvičení (anaerobní glykolýza) - izometrické / dynamické (sprint)</a:t>
            </a:r>
          </a:p>
          <a:p>
            <a:r>
              <a:rPr lang="cs-CZ" sz="2000" dirty="0">
                <a:solidFill>
                  <a:srgbClr val="7030A0"/>
                </a:solidFill>
              </a:rPr>
              <a:t>	</a:t>
            </a:r>
            <a:r>
              <a:rPr lang="cs-CZ" sz="2000" dirty="0"/>
              <a:t>→↑senzitivita na Ca</a:t>
            </a:r>
            <a:r>
              <a:rPr lang="cs-CZ" sz="2000" baseline="30000" dirty="0"/>
              <a:t>+</a:t>
            </a:r>
            <a:r>
              <a:rPr lang="cs-CZ" sz="2000" dirty="0"/>
              <a:t> / ↑ koncentrace Ca</a:t>
            </a:r>
            <a:r>
              <a:rPr lang="cs-CZ" sz="2000" baseline="30000" dirty="0"/>
              <a:t>+</a:t>
            </a:r>
            <a:r>
              <a:rPr lang="cs-CZ" sz="2000" dirty="0"/>
              <a:t> v buňce </a:t>
            </a:r>
            <a:r>
              <a:rPr lang="cs-CZ" sz="2000" b="1" dirty="0"/>
              <a:t>→</a:t>
            </a:r>
            <a:r>
              <a:rPr lang="cs-CZ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[</a:t>
            </a:r>
            <a:r>
              <a:rPr lang="cs-CZ" sz="2000" b="1" dirty="0">
                <a:solidFill>
                  <a:srgbClr val="7030A0"/>
                </a:solidFill>
              </a:rPr>
              <a:t>fixace vazby Aktin-Myozin</a:t>
            </a:r>
            <a:r>
              <a:rPr lang="en-US" sz="2000" b="1" dirty="0">
                <a:solidFill>
                  <a:srgbClr val="7030A0"/>
                </a:solidFill>
              </a:rPr>
              <a:t>]</a:t>
            </a:r>
            <a:endParaRPr lang="cs-CZ" sz="20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C00000"/>
                </a:solidFill>
              </a:rPr>
              <a:t>vyčerpávající vytrvalostní zátěž, podchlazení, </a:t>
            </a:r>
            <a:r>
              <a:rPr lang="cs-CZ" sz="2000" dirty="0" err="1">
                <a:solidFill>
                  <a:srgbClr val="C00000"/>
                </a:solidFill>
              </a:rPr>
              <a:t>hypohydratace</a:t>
            </a:r>
            <a:endParaRPr lang="cs-CZ" sz="2000" dirty="0">
              <a:solidFill>
                <a:srgbClr val="C00000"/>
              </a:solidFill>
            </a:endParaRPr>
          </a:p>
          <a:p>
            <a:r>
              <a:rPr lang="cs-CZ" sz="2000" dirty="0">
                <a:solidFill>
                  <a:srgbClr val="7030A0"/>
                </a:solidFill>
              </a:rPr>
              <a:t>	</a:t>
            </a:r>
            <a:r>
              <a:rPr lang="cs-CZ" sz="2000" dirty="0"/>
              <a:t>→ ↓ prokrvení svalové tkáně → ↓ ATP → přesun K</a:t>
            </a:r>
            <a:r>
              <a:rPr lang="cs-CZ" sz="2000" baseline="30000" dirty="0"/>
              <a:t>+</a:t>
            </a:r>
            <a:r>
              <a:rPr lang="cs-CZ" sz="2000" dirty="0"/>
              <a:t> z buňky do ECT</a:t>
            </a:r>
          </a:p>
          <a:p>
            <a:r>
              <a:rPr lang="cs-CZ" sz="2000" dirty="0"/>
              <a:t>	→ </a:t>
            </a:r>
            <a:r>
              <a:rPr lang="cs-CZ" sz="2000" dirty="0" err="1"/>
              <a:t>myolýza</a:t>
            </a:r>
            <a:r>
              <a:rPr lang="cs-CZ" sz="2000" dirty="0"/>
              <a:t> → přesun K</a:t>
            </a:r>
            <a:r>
              <a:rPr lang="cs-CZ" sz="2000" baseline="30000" dirty="0"/>
              <a:t>+</a:t>
            </a:r>
            <a:r>
              <a:rPr lang="cs-CZ" sz="2000" dirty="0"/>
              <a:t> z buňky do 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C00000"/>
                </a:solidFill>
              </a:rPr>
              <a:t>↓ příjem Mg</a:t>
            </a:r>
            <a:r>
              <a:rPr lang="cs-CZ" sz="2000" baseline="30000" dirty="0">
                <a:solidFill>
                  <a:srgbClr val="C00000"/>
                </a:solidFill>
              </a:rPr>
              <a:t>+</a:t>
            </a:r>
            <a:r>
              <a:rPr lang="cs-CZ" sz="2000" dirty="0">
                <a:solidFill>
                  <a:srgbClr val="C00000"/>
                </a:solidFill>
              </a:rPr>
              <a:t>, Na</a:t>
            </a:r>
            <a:r>
              <a:rPr lang="cs-CZ" sz="2000" baseline="30000" dirty="0">
                <a:solidFill>
                  <a:srgbClr val="C00000"/>
                </a:solidFill>
              </a:rPr>
              <a:t>+ </a:t>
            </a:r>
            <a:r>
              <a:rPr lang="cs-CZ" sz="2000" dirty="0">
                <a:solidFill>
                  <a:srgbClr val="C00000"/>
                </a:solidFill>
              </a:rPr>
              <a:t>(iontový nápoj) </a:t>
            </a:r>
            <a:r>
              <a:rPr lang="cs-CZ" sz="2000" dirty="0"/>
              <a:t>→ ↓ Mg</a:t>
            </a:r>
            <a:r>
              <a:rPr lang="cs-CZ" sz="2000" baseline="30000" dirty="0"/>
              <a:t>+</a:t>
            </a:r>
            <a:r>
              <a:rPr lang="cs-CZ" sz="2000" dirty="0"/>
              <a:t> v plazmě</a:t>
            </a:r>
          </a:p>
          <a:p>
            <a:endParaRPr lang="cs-CZ" sz="2000" u="sng" dirty="0">
              <a:solidFill>
                <a:srgbClr val="0070C0"/>
              </a:solidFill>
            </a:endParaRPr>
          </a:p>
          <a:p>
            <a:r>
              <a:rPr lang="cs-CZ" sz="2000" u="sng" dirty="0">
                <a:solidFill>
                  <a:srgbClr val="0070C0"/>
                </a:solidFill>
              </a:rPr>
              <a:t>PROJEVY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7030A0"/>
                </a:solidFill>
              </a:rPr>
              <a:t>dlouhodobá kontrakce svalu </a:t>
            </a:r>
            <a:r>
              <a:rPr lang="cs-CZ" sz="2000" dirty="0"/>
              <a:t>(neschopnost relaxace) 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7030A0"/>
                </a:solidFill>
              </a:rPr>
              <a:t>bolest svalu </a:t>
            </a:r>
            <a:r>
              <a:rPr lang="cs-CZ" sz="2000" dirty="0"/>
              <a:t>(minuty – hodiny)</a:t>
            </a:r>
          </a:p>
          <a:p>
            <a:endParaRPr lang="cs-CZ" sz="2000" dirty="0">
              <a:solidFill>
                <a:srgbClr val="0070C0"/>
              </a:solidFill>
            </a:endParaRPr>
          </a:p>
          <a:p>
            <a:r>
              <a:rPr lang="cs-CZ" sz="2000" u="sng" dirty="0">
                <a:solidFill>
                  <a:srgbClr val="0070C0"/>
                </a:solidFill>
              </a:rPr>
              <a:t>PRVNÍ POMOC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pasivní natažení svalu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zahřátí, masáž</a:t>
            </a:r>
          </a:p>
          <a:p>
            <a:endParaRPr lang="cs-CZ" sz="2000" dirty="0">
              <a:solidFill>
                <a:srgbClr val="0070C0"/>
              </a:solidFill>
            </a:endParaRPr>
          </a:p>
          <a:p>
            <a:r>
              <a:rPr lang="cs-CZ" sz="2000" u="sng" dirty="0">
                <a:solidFill>
                  <a:srgbClr val="0070C0"/>
                </a:solidFill>
              </a:rPr>
              <a:t>PREVENCE</a:t>
            </a:r>
          </a:p>
          <a:p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cs-CZ" sz="2000" b="1" dirty="0">
                <a:solidFill>
                  <a:schemeClr val="accent6">
                    <a:lumMod val="50000"/>
                  </a:schemeClr>
                </a:solidFill>
              </a:rPr>
              <a:t>odstranění příčin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6" y="4095750"/>
            <a:ext cx="2650292" cy="1987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Šipka ohnutá nahoru 5"/>
          <p:cNvSpPr/>
          <p:nvPr/>
        </p:nvSpPr>
        <p:spPr>
          <a:xfrm>
            <a:off x="9496425" y="1914526"/>
            <a:ext cx="514350" cy="457200"/>
          </a:xfrm>
          <a:prstGeom prst="bentUpArrow">
            <a:avLst>
              <a:gd name="adj1" fmla="val 8334"/>
              <a:gd name="adj2" fmla="val 19792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sp>
        <p:nvSpPr>
          <p:cNvPr id="7" name="Šipka ohnutá nahoru 6"/>
          <p:cNvSpPr/>
          <p:nvPr/>
        </p:nvSpPr>
        <p:spPr>
          <a:xfrm>
            <a:off x="7077074" y="1914526"/>
            <a:ext cx="3148599" cy="733424"/>
          </a:xfrm>
          <a:prstGeom prst="bentUpArrow">
            <a:avLst>
              <a:gd name="adj1" fmla="val 4676"/>
              <a:gd name="adj2" fmla="val 12475"/>
              <a:gd name="adj3" fmla="val 140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19" b="31666"/>
          <a:stretch/>
        </p:blipFill>
        <p:spPr>
          <a:xfrm>
            <a:off x="8242990" y="3125264"/>
            <a:ext cx="2506870" cy="2958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Šipka ohnutá nahoru 8"/>
          <p:cNvSpPr/>
          <p:nvPr/>
        </p:nvSpPr>
        <p:spPr>
          <a:xfrm>
            <a:off x="7505699" y="1914526"/>
            <a:ext cx="2919999" cy="1047749"/>
          </a:xfrm>
          <a:prstGeom prst="bentUpArrow">
            <a:avLst>
              <a:gd name="adj1" fmla="val 3767"/>
              <a:gd name="adj2" fmla="val 9772"/>
              <a:gd name="adj3" fmla="val 9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66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1340"/>
            <a:ext cx="8887327" cy="638666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Klasifikace akutního poškození svalů</a:t>
            </a:r>
            <a:r>
              <a:rPr lang="cs-CZ" dirty="0"/>
              <a:t> podle 2011 </a:t>
            </a:r>
            <a:r>
              <a:rPr lang="cs-CZ" dirty="0" err="1"/>
              <a:t>Munich</a:t>
            </a:r>
            <a:r>
              <a:rPr lang="cs-CZ" dirty="0"/>
              <a:t> </a:t>
            </a:r>
            <a:r>
              <a:rPr lang="cs-CZ" dirty="0" err="1"/>
              <a:t>Consensus</a:t>
            </a:r>
            <a:r>
              <a:rPr lang="cs-CZ" dirty="0"/>
              <a:t> Conference</a:t>
            </a:r>
          </a:p>
          <a:p>
            <a:pPr algn="ctr"/>
            <a:r>
              <a:rPr lang="en-US" sz="1100" dirty="0"/>
              <a:t>[</a:t>
            </a:r>
            <a:r>
              <a:rPr lang="cs-CZ" sz="1100" dirty="0"/>
              <a:t>Müller-</a:t>
            </a:r>
            <a:r>
              <a:rPr lang="cs-CZ" sz="1100" dirty="0" err="1"/>
              <a:t>Wohlfarth</a:t>
            </a:r>
            <a:r>
              <a:rPr lang="cs-CZ" sz="1100" dirty="0"/>
              <a:t> HW. et al. Terminology, </a:t>
            </a:r>
            <a:r>
              <a:rPr lang="cs-CZ" sz="1100" dirty="0" err="1"/>
              <a:t>classification</a:t>
            </a:r>
            <a:r>
              <a:rPr lang="cs-CZ" sz="1100" dirty="0"/>
              <a:t>, </a:t>
            </a:r>
            <a:r>
              <a:rPr lang="cs-CZ" sz="1100" dirty="0" err="1"/>
              <a:t>patient</a:t>
            </a:r>
            <a:r>
              <a:rPr lang="cs-CZ" sz="1100" dirty="0"/>
              <a:t> </a:t>
            </a:r>
            <a:r>
              <a:rPr lang="cs-CZ" sz="1100" dirty="0" err="1"/>
              <a:t>history</a:t>
            </a:r>
            <a:r>
              <a:rPr lang="cs-CZ" sz="1100" dirty="0"/>
              <a:t>, and </a:t>
            </a:r>
            <a:r>
              <a:rPr lang="cs-CZ" sz="1100" dirty="0" err="1"/>
              <a:t>clinical</a:t>
            </a:r>
            <a:r>
              <a:rPr lang="cs-CZ" sz="1100" dirty="0"/>
              <a:t> </a:t>
            </a:r>
            <a:r>
              <a:rPr lang="cs-CZ" sz="1100" dirty="0" err="1"/>
              <a:t>examination</a:t>
            </a:r>
            <a:r>
              <a:rPr lang="cs-CZ" sz="1100" dirty="0"/>
              <a:t>. In: Müller-</a:t>
            </a:r>
            <a:r>
              <a:rPr lang="cs-CZ" sz="1100" dirty="0" err="1"/>
              <a:t>Wohlfarth</a:t>
            </a:r>
            <a:r>
              <a:rPr lang="cs-CZ" sz="1100" dirty="0"/>
              <a:t> HW. et al. (</a:t>
            </a:r>
            <a:r>
              <a:rPr lang="cs-CZ" sz="1100" dirty="0" err="1"/>
              <a:t>eds</a:t>
            </a:r>
            <a:r>
              <a:rPr lang="cs-CZ" sz="1100" dirty="0"/>
              <a:t>.). </a:t>
            </a:r>
            <a:r>
              <a:rPr lang="cs-CZ" sz="1100" i="1" dirty="0" err="1"/>
              <a:t>Muscle</a:t>
            </a:r>
            <a:r>
              <a:rPr lang="cs-CZ" sz="1100" i="1" dirty="0"/>
              <a:t> </a:t>
            </a:r>
            <a:r>
              <a:rPr lang="cs-CZ" sz="1100" i="1" dirty="0" err="1"/>
              <a:t>Injuries</a:t>
            </a:r>
            <a:r>
              <a:rPr lang="cs-CZ" sz="1100" i="1" dirty="0"/>
              <a:t> in Sports. </a:t>
            </a:r>
            <a:r>
              <a:rPr lang="cs-CZ" sz="1100" i="1" dirty="0" err="1"/>
              <a:t>Thieme</a:t>
            </a:r>
            <a:r>
              <a:rPr lang="cs-CZ" sz="1100" i="1" dirty="0"/>
              <a:t>: Stuttgart, 2013: pp. </a:t>
            </a:r>
            <a:r>
              <a:rPr lang="cs-CZ" sz="1100" dirty="0"/>
              <a:t>135-167.</a:t>
            </a:r>
            <a:r>
              <a:rPr lang="en-US" sz="1100" dirty="0"/>
              <a:t>]</a:t>
            </a:r>
            <a:r>
              <a:rPr lang="cs-CZ" sz="1100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8" r="32209" b="63908"/>
          <a:stretch/>
        </p:blipFill>
        <p:spPr>
          <a:xfrm>
            <a:off x="9039476" y="1540360"/>
            <a:ext cx="2775285" cy="212431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055893" y="5502515"/>
            <a:ext cx="59671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avulsion</a:t>
            </a:r>
            <a:r>
              <a:rPr lang="cs-CZ" dirty="0"/>
              <a:t> – odtržení, </a:t>
            </a:r>
            <a:r>
              <a:rPr lang="cs-CZ" b="1" dirty="0" err="1"/>
              <a:t>contusion</a:t>
            </a:r>
            <a:r>
              <a:rPr lang="cs-CZ" dirty="0"/>
              <a:t> – zhmoždění, </a:t>
            </a:r>
            <a:r>
              <a:rPr lang="cs-CZ" b="1" dirty="0" err="1"/>
              <a:t>disorder</a:t>
            </a:r>
            <a:r>
              <a:rPr lang="cs-CZ" dirty="0"/>
              <a:t> – potíže, </a:t>
            </a:r>
            <a:r>
              <a:rPr lang="cs-CZ" b="1" dirty="0" err="1"/>
              <a:t>fatigue</a:t>
            </a:r>
            <a:r>
              <a:rPr lang="cs-CZ" dirty="0"/>
              <a:t> – únava, </a:t>
            </a:r>
            <a:r>
              <a:rPr lang="cs-CZ" b="1" dirty="0" err="1"/>
              <a:t>injuries</a:t>
            </a:r>
            <a:r>
              <a:rPr lang="cs-CZ" dirty="0"/>
              <a:t> – poškození, </a:t>
            </a:r>
            <a:r>
              <a:rPr lang="cs-CZ" b="1" dirty="0" err="1"/>
              <a:t>laceration</a:t>
            </a:r>
            <a:r>
              <a:rPr lang="cs-CZ" dirty="0"/>
              <a:t> – natržení, </a:t>
            </a:r>
            <a:r>
              <a:rPr lang="cs-CZ" b="1" dirty="0" err="1"/>
              <a:t>overexertion</a:t>
            </a:r>
            <a:r>
              <a:rPr lang="cs-CZ" dirty="0"/>
              <a:t> – přetížení, </a:t>
            </a:r>
            <a:r>
              <a:rPr lang="cs-CZ" b="1" dirty="0" err="1"/>
              <a:t>soreness</a:t>
            </a:r>
            <a:r>
              <a:rPr lang="cs-CZ" dirty="0"/>
              <a:t> – bolestivost, </a:t>
            </a:r>
            <a:r>
              <a:rPr lang="cs-CZ" b="1" dirty="0" err="1"/>
              <a:t>tear</a:t>
            </a:r>
            <a:r>
              <a:rPr lang="cs-CZ" dirty="0"/>
              <a:t> - trhlina</a:t>
            </a:r>
          </a:p>
        </p:txBody>
      </p:sp>
    </p:spTree>
    <p:extLst>
      <p:ext uri="{BB962C8B-B14F-4D97-AF65-F5344CB8AC3E}">
        <p14:creationId xmlns:p14="http://schemas.microsoft.com/office/powerpoint/2010/main" val="407601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Klasifikace akutního poškození svalů</a:t>
            </a:r>
            <a:r>
              <a:rPr lang="cs-CZ" dirty="0"/>
              <a:t> podle 2011 </a:t>
            </a:r>
            <a:r>
              <a:rPr lang="cs-CZ" dirty="0" err="1"/>
              <a:t>Munich</a:t>
            </a:r>
            <a:r>
              <a:rPr lang="cs-CZ" dirty="0"/>
              <a:t> </a:t>
            </a:r>
            <a:r>
              <a:rPr lang="cs-CZ" dirty="0" err="1"/>
              <a:t>Consensus</a:t>
            </a:r>
            <a:r>
              <a:rPr lang="cs-CZ" dirty="0"/>
              <a:t> Conference 1/2</a:t>
            </a:r>
          </a:p>
          <a:p>
            <a:pPr algn="ctr"/>
            <a:r>
              <a:rPr lang="en-US" sz="1100" dirty="0"/>
              <a:t>[</a:t>
            </a:r>
            <a:r>
              <a:rPr lang="cs-CZ" sz="1100" dirty="0"/>
              <a:t>Müller-</a:t>
            </a:r>
            <a:r>
              <a:rPr lang="cs-CZ" sz="1100" dirty="0" err="1"/>
              <a:t>Wohlfarth</a:t>
            </a:r>
            <a:r>
              <a:rPr lang="cs-CZ" sz="1100" dirty="0"/>
              <a:t> HW. et al. Terminology, </a:t>
            </a:r>
            <a:r>
              <a:rPr lang="cs-CZ" sz="1100" dirty="0" err="1"/>
              <a:t>classification</a:t>
            </a:r>
            <a:r>
              <a:rPr lang="cs-CZ" sz="1100" dirty="0"/>
              <a:t>, </a:t>
            </a:r>
            <a:r>
              <a:rPr lang="cs-CZ" sz="1100" dirty="0" err="1"/>
              <a:t>patient</a:t>
            </a:r>
            <a:r>
              <a:rPr lang="cs-CZ" sz="1100" dirty="0"/>
              <a:t> </a:t>
            </a:r>
            <a:r>
              <a:rPr lang="cs-CZ" sz="1100" dirty="0" err="1"/>
              <a:t>history</a:t>
            </a:r>
            <a:r>
              <a:rPr lang="cs-CZ" sz="1100" dirty="0"/>
              <a:t>, and </a:t>
            </a:r>
            <a:r>
              <a:rPr lang="cs-CZ" sz="1100" dirty="0" err="1"/>
              <a:t>clinical</a:t>
            </a:r>
            <a:r>
              <a:rPr lang="cs-CZ" sz="1100" dirty="0"/>
              <a:t> </a:t>
            </a:r>
            <a:r>
              <a:rPr lang="cs-CZ" sz="1100" dirty="0" err="1"/>
              <a:t>examination</a:t>
            </a:r>
            <a:r>
              <a:rPr lang="cs-CZ" sz="1100" dirty="0"/>
              <a:t>. In: Müller-</a:t>
            </a:r>
            <a:r>
              <a:rPr lang="cs-CZ" sz="1100" dirty="0" err="1"/>
              <a:t>Wohlfarth</a:t>
            </a:r>
            <a:r>
              <a:rPr lang="cs-CZ" sz="1100" dirty="0"/>
              <a:t> HW. et al. (</a:t>
            </a:r>
            <a:r>
              <a:rPr lang="cs-CZ" sz="1100" dirty="0" err="1"/>
              <a:t>eds</a:t>
            </a:r>
            <a:r>
              <a:rPr lang="cs-CZ" sz="1100" dirty="0"/>
              <a:t>.). </a:t>
            </a:r>
            <a:r>
              <a:rPr lang="cs-CZ" sz="1100" i="1" dirty="0" err="1"/>
              <a:t>Muscle</a:t>
            </a:r>
            <a:r>
              <a:rPr lang="cs-CZ" sz="1100" i="1" dirty="0"/>
              <a:t> </a:t>
            </a:r>
            <a:r>
              <a:rPr lang="cs-CZ" sz="1100" i="1" dirty="0" err="1"/>
              <a:t>Injuries</a:t>
            </a:r>
            <a:r>
              <a:rPr lang="cs-CZ" sz="1100" i="1" dirty="0"/>
              <a:t> in Sports. </a:t>
            </a:r>
            <a:r>
              <a:rPr lang="cs-CZ" sz="1100" i="1" dirty="0" err="1"/>
              <a:t>Thieme</a:t>
            </a:r>
            <a:r>
              <a:rPr lang="cs-CZ" sz="1100" i="1" dirty="0"/>
              <a:t>: Stuttgart, 2013: pp. </a:t>
            </a:r>
            <a:r>
              <a:rPr lang="cs-CZ" sz="1100" dirty="0"/>
              <a:t>135-167.</a:t>
            </a:r>
            <a:r>
              <a:rPr lang="en-US" sz="1100" dirty="0"/>
              <a:t>]</a:t>
            </a:r>
            <a:r>
              <a:rPr lang="cs-CZ" sz="110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72716" y="685302"/>
            <a:ext cx="1022684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70C0"/>
                </a:solidFill>
              </a:rPr>
              <a:t>FUNKČNÍ POŠKOZENÍ SVALU </a:t>
            </a:r>
            <a:r>
              <a:rPr lang="cs-CZ" sz="2000" dirty="0">
                <a:solidFill>
                  <a:srgbClr val="0070C0"/>
                </a:solidFill>
              </a:rPr>
              <a:t>(trvání s léčbou </a:t>
            </a:r>
            <a:r>
              <a:rPr lang="en-US" sz="2000" dirty="0">
                <a:solidFill>
                  <a:srgbClr val="0070C0"/>
                </a:solidFill>
              </a:rPr>
              <a:t>&lt;</a:t>
            </a:r>
            <a:r>
              <a:rPr lang="cs-CZ" sz="2000" dirty="0">
                <a:solidFill>
                  <a:srgbClr val="0070C0"/>
                </a:solidFill>
              </a:rPr>
              <a:t> týden)</a:t>
            </a:r>
          </a:p>
          <a:p>
            <a:pPr algn="ctr"/>
            <a:r>
              <a:rPr lang="cs-CZ" sz="2000" b="1" dirty="0"/>
              <a:t>bolestivý problém svalu bez zjevného makroskopického poškození vláken</a:t>
            </a:r>
          </a:p>
          <a:p>
            <a:r>
              <a:rPr lang="cs-CZ" sz="2000" b="1" dirty="0"/>
              <a:t>(1a)</a:t>
            </a:r>
          </a:p>
          <a:p>
            <a:r>
              <a:rPr lang="cs-CZ" sz="2000" dirty="0">
                <a:solidFill>
                  <a:srgbClr val="0070C0"/>
                </a:solidFill>
              </a:rPr>
              <a:t>Omezené zvyšující se napětí podél svalu (ztuhnutí) </a:t>
            </a:r>
            <a:r>
              <a:rPr lang="cs-CZ" sz="2000" b="1" i="1" dirty="0">
                <a:solidFill>
                  <a:srgbClr val="0070C0"/>
                </a:solidFill>
              </a:rPr>
              <a:t>po přetížení </a:t>
            </a:r>
            <a:r>
              <a:rPr lang="cs-CZ" sz="2000" dirty="0">
                <a:solidFill>
                  <a:srgbClr val="0070C0"/>
                </a:solidFill>
              </a:rPr>
              <a:t>- při změně tréninku, povrchu kurtu …</a:t>
            </a:r>
          </a:p>
          <a:p>
            <a:r>
              <a:rPr lang="cs-CZ" sz="2000" cap="all" dirty="0">
                <a:solidFill>
                  <a:srgbClr val="7030A0"/>
                </a:solidFill>
              </a:rPr>
              <a:t>SVALOVÁ Bolest při pohybu, </a:t>
            </a:r>
            <a:r>
              <a:rPr lang="cs-CZ" sz="2000" cap="all" dirty="0" err="1">
                <a:solidFill>
                  <a:srgbClr val="7030A0"/>
                </a:solidFill>
              </a:rPr>
              <a:t>ZtuhLost</a:t>
            </a:r>
            <a:r>
              <a:rPr lang="cs-CZ" sz="2000" cap="all" dirty="0">
                <a:solidFill>
                  <a:srgbClr val="7030A0"/>
                </a:solidFill>
              </a:rPr>
              <a:t> SVALU </a:t>
            </a:r>
          </a:p>
          <a:p>
            <a:r>
              <a:rPr lang="cs-CZ" sz="2000" b="1" dirty="0"/>
              <a:t>(1b)</a:t>
            </a:r>
          </a:p>
          <a:p>
            <a:r>
              <a:rPr lang="cs-CZ" sz="2000" dirty="0">
                <a:solidFill>
                  <a:srgbClr val="0070C0"/>
                </a:solidFill>
              </a:rPr>
              <a:t>Více rozšířená bolestivost po svalu </a:t>
            </a:r>
            <a:r>
              <a:rPr lang="cs-CZ" sz="2000" b="1" i="1" dirty="0">
                <a:solidFill>
                  <a:srgbClr val="0070C0"/>
                </a:solidFill>
              </a:rPr>
              <a:t>po nezvyklém brždění </a:t>
            </a:r>
            <a:r>
              <a:rPr lang="cs-CZ" sz="2000" dirty="0">
                <a:solidFill>
                  <a:srgbClr val="0070C0"/>
                </a:solidFill>
              </a:rPr>
              <a:t>pohybu s excentrickými kontrakcemi nebo </a:t>
            </a:r>
            <a:r>
              <a:rPr lang="cs-CZ" sz="2000" b="1" i="1" dirty="0">
                <a:solidFill>
                  <a:srgbClr val="0070C0"/>
                </a:solidFill>
              </a:rPr>
              <a:t>po dlouhotrvajícím metabolickém přetížení</a:t>
            </a:r>
          </a:p>
          <a:p>
            <a:r>
              <a:rPr lang="cs-CZ" sz="2000" cap="all" dirty="0">
                <a:solidFill>
                  <a:srgbClr val="7030A0"/>
                </a:solidFill>
              </a:rPr>
              <a:t>SVALOVÁ </a:t>
            </a:r>
            <a:r>
              <a:rPr lang="cs-CZ" sz="2000" dirty="0">
                <a:solidFill>
                  <a:srgbClr val="7030A0"/>
                </a:solidFill>
              </a:rPr>
              <a:t>BOLEST, ZTUHLOST A SLABOST I V KLIDU, </a:t>
            </a:r>
          </a:p>
          <a:p>
            <a:r>
              <a:rPr lang="cs-CZ" sz="2000" b="1" dirty="0"/>
              <a:t>(2a)</a:t>
            </a:r>
          </a:p>
          <a:p>
            <a:r>
              <a:rPr lang="cs-CZ" sz="2000" dirty="0">
                <a:solidFill>
                  <a:srgbClr val="0070C0"/>
                </a:solidFill>
              </a:rPr>
              <a:t>Omezené zvyšující se napětí podél svalu </a:t>
            </a:r>
            <a:r>
              <a:rPr lang="cs-CZ" sz="2000" b="1" i="1" dirty="0">
                <a:solidFill>
                  <a:srgbClr val="0070C0"/>
                </a:solidFill>
              </a:rPr>
              <a:t>v důsledku funkční nebo strukturální </a:t>
            </a:r>
            <a:r>
              <a:rPr lang="cs-CZ" sz="2000" b="1" i="1" dirty="0" err="1">
                <a:solidFill>
                  <a:srgbClr val="0070C0"/>
                </a:solidFill>
              </a:rPr>
              <a:t>vertebrogenní</a:t>
            </a:r>
            <a:r>
              <a:rPr lang="cs-CZ" sz="2000" b="1" i="1" dirty="0">
                <a:solidFill>
                  <a:srgbClr val="0070C0"/>
                </a:solidFill>
              </a:rPr>
              <a:t> poruchy </a:t>
            </a:r>
            <a:r>
              <a:rPr lang="cs-CZ" sz="2000" dirty="0">
                <a:solidFill>
                  <a:srgbClr val="0070C0"/>
                </a:solidFill>
              </a:rPr>
              <a:t>(lumbální, </a:t>
            </a:r>
            <a:r>
              <a:rPr lang="cs-CZ" sz="2000" dirty="0" err="1">
                <a:solidFill>
                  <a:srgbClr val="0070C0"/>
                </a:solidFill>
              </a:rPr>
              <a:t>sakroiliakální</a:t>
            </a:r>
            <a:r>
              <a:rPr lang="cs-CZ" sz="2000" dirty="0">
                <a:solidFill>
                  <a:srgbClr val="0070C0"/>
                </a:solidFill>
              </a:rPr>
              <a:t>, …)</a:t>
            </a:r>
          </a:p>
          <a:p>
            <a:r>
              <a:rPr lang="cs-CZ" sz="2000" dirty="0">
                <a:solidFill>
                  <a:srgbClr val="7030A0"/>
                </a:solidFill>
              </a:rPr>
              <a:t>BOLESTIVÁ ZTUHLOST SVALU, TUPÁ AŽ BODAVÁ BOLEST </a:t>
            </a:r>
            <a:r>
              <a:rPr lang="cs-CZ" sz="2000" cap="all" dirty="0">
                <a:solidFill>
                  <a:srgbClr val="7030A0"/>
                </a:solidFill>
              </a:rPr>
              <a:t>– zhoršující se se svalovou aktivitou</a:t>
            </a:r>
          </a:p>
          <a:p>
            <a:r>
              <a:rPr lang="cs-CZ" sz="2000" b="1" dirty="0"/>
              <a:t>(2b)</a:t>
            </a:r>
          </a:p>
          <a:p>
            <a:r>
              <a:rPr lang="cs-CZ" sz="2000" dirty="0">
                <a:solidFill>
                  <a:srgbClr val="0070C0"/>
                </a:solidFill>
              </a:rPr>
              <a:t>Vřetenovitě omezená oblast zvýšeného svalového napětí </a:t>
            </a:r>
            <a:r>
              <a:rPr lang="cs-CZ" sz="2000" b="1" i="1" dirty="0">
                <a:solidFill>
                  <a:srgbClr val="0070C0"/>
                </a:solidFill>
              </a:rPr>
              <a:t>v důsledku dysfunkce neuro-muskulárního řízení </a:t>
            </a:r>
            <a:r>
              <a:rPr lang="cs-CZ" sz="2000" dirty="0">
                <a:solidFill>
                  <a:srgbClr val="0070C0"/>
                </a:solidFill>
              </a:rPr>
              <a:t>(reciproční inhibice)</a:t>
            </a:r>
          </a:p>
          <a:p>
            <a:r>
              <a:rPr lang="cs-CZ" sz="2000" dirty="0">
                <a:solidFill>
                  <a:srgbClr val="7030A0"/>
                </a:solidFill>
              </a:rPr>
              <a:t>BOLESTIVOST </a:t>
            </a:r>
            <a:r>
              <a:rPr lang="cs-CZ" sz="2000" cap="all" dirty="0">
                <a:solidFill>
                  <a:srgbClr val="7030A0"/>
                </a:solidFill>
              </a:rPr>
              <a:t>– zvyšující se s rostoucí svalovou ztuhlostí a napětím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t="37899" r="34091" b="3795"/>
          <a:stretch/>
        </p:blipFill>
        <p:spPr>
          <a:xfrm>
            <a:off x="10210801" y="3917275"/>
            <a:ext cx="1839396" cy="2820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t="37899" r="70573" b="3795"/>
          <a:stretch/>
        </p:blipFill>
        <p:spPr>
          <a:xfrm>
            <a:off x="10210801" y="604272"/>
            <a:ext cx="1839396" cy="32396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6043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B80AC9C-3537-48A4-B2E2-DAA75C5E3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84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7" t="38953" b="2585"/>
          <a:stretch/>
        </p:blipFill>
        <p:spPr>
          <a:xfrm>
            <a:off x="9705472" y="1764631"/>
            <a:ext cx="2213812" cy="3441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ovéPole 1"/>
          <p:cNvSpPr txBox="1"/>
          <p:nvPr/>
        </p:nvSpPr>
        <p:spPr>
          <a:xfrm>
            <a:off x="529387" y="737937"/>
            <a:ext cx="9176085" cy="4467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0070C0"/>
                </a:solidFill>
              </a:rPr>
              <a:t>STRUKTURÁLNÍ POŠKOZENÍ SVALU</a:t>
            </a:r>
          </a:p>
          <a:p>
            <a:pPr algn="ctr"/>
            <a:r>
              <a:rPr lang="cs-CZ" sz="2000" b="1" dirty="0"/>
              <a:t>zjevné makroskopické poranění</a:t>
            </a:r>
          </a:p>
          <a:p>
            <a:r>
              <a:rPr lang="cs-CZ" sz="2000" b="1" dirty="0"/>
              <a:t>(3a)</a:t>
            </a:r>
          </a:p>
          <a:p>
            <a:r>
              <a:rPr lang="cs-CZ" sz="2000" dirty="0">
                <a:solidFill>
                  <a:srgbClr val="0070C0"/>
                </a:solidFill>
              </a:rPr>
              <a:t>Akutní poranění svalu – </a:t>
            </a:r>
            <a:r>
              <a:rPr lang="cs-CZ" sz="2000" b="1" i="1" dirty="0">
                <a:solidFill>
                  <a:srgbClr val="0070C0"/>
                </a:solidFill>
              </a:rPr>
              <a:t>malé natržení </a:t>
            </a:r>
            <a:r>
              <a:rPr lang="cs-CZ" sz="2000" dirty="0">
                <a:solidFill>
                  <a:srgbClr val="0070C0"/>
                </a:solidFill>
              </a:rPr>
              <a:t>maximálně v rozsahu svalového snopce (</a:t>
            </a:r>
            <a:r>
              <a:rPr lang="en-US" sz="2000" dirty="0">
                <a:solidFill>
                  <a:srgbClr val="0070C0"/>
                </a:solidFill>
              </a:rPr>
              <a:t>&lt;</a:t>
            </a:r>
            <a:r>
              <a:rPr lang="cs-CZ" sz="2000" dirty="0">
                <a:solidFill>
                  <a:srgbClr val="0070C0"/>
                </a:solidFill>
              </a:rPr>
              <a:t> 5 mm; trvání s léčbou 10-14 dnů)</a:t>
            </a:r>
          </a:p>
          <a:p>
            <a:r>
              <a:rPr lang="cs-CZ" sz="2000" dirty="0">
                <a:solidFill>
                  <a:srgbClr val="7030A0"/>
                </a:solidFill>
              </a:rPr>
              <a:t>NÁHLÁ OSTRÁ BODAVÁ (JEHLOVÁ) BOLEST PO POCITU „PRASKNUTÍ (KŘUPNUTÍ)“ </a:t>
            </a:r>
          </a:p>
          <a:p>
            <a:r>
              <a:rPr lang="cs-CZ" sz="2000" b="1" dirty="0"/>
              <a:t>(3b)</a:t>
            </a:r>
          </a:p>
          <a:p>
            <a:r>
              <a:rPr lang="cs-CZ" sz="2000" dirty="0">
                <a:solidFill>
                  <a:srgbClr val="0070C0"/>
                </a:solidFill>
              </a:rPr>
              <a:t>Akutní poranění – </a:t>
            </a:r>
            <a:r>
              <a:rPr lang="cs-CZ" sz="2000" b="1" i="1" dirty="0">
                <a:solidFill>
                  <a:srgbClr val="0070C0"/>
                </a:solidFill>
              </a:rPr>
              <a:t>větší natržení </a:t>
            </a:r>
            <a:r>
              <a:rPr lang="cs-CZ" sz="2000" dirty="0">
                <a:solidFill>
                  <a:srgbClr val="0070C0"/>
                </a:solidFill>
              </a:rPr>
              <a:t>větší než snopec (</a:t>
            </a:r>
            <a:r>
              <a:rPr lang="en-US" sz="2000" dirty="0">
                <a:solidFill>
                  <a:srgbClr val="0070C0"/>
                </a:solidFill>
              </a:rPr>
              <a:t>&gt; 5 mm</a:t>
            </a:r>
            <a:r>
              <a:rPr lang="cs-CZ" sz="2000" dirty="0">
                <a:solidFill>
                  <a:srgbClr val="0070C0"/>
                </a:solidFill>
              </a:rPr>
              <a:t>; trvání s léčbou ~6 týdnů)</a:t>
            </a:r>
          </a:p>
          <a:p>
            <a:r>
              <a:rPr lang="cs-CZ" sz="2000" cap="all" dirty="0">
                <a:solidFill>
                  <a:srgbClr val="7030A0"/>
                </a:solidFill>
              </a:rPr>
              <a:t>Ostrá bodavá bolest, často zřetelné natržení v okamžiku poranění – křupnutí s následnou neutuchající bolestí</a:t>
            </a:r>
          </a:p>
          <a:p>
            <a:r>
              <a:rPr lang="cs-CZ" sz="2000" b="1" cap="all" dirty="0"/>
              <a:t>(4)</a:t>
            </a:r>
          </a:p>
          <a:p>
            <a:r>
              <a:rPr lang="cs-CZ" sz="2000" dirty="0">
                <a:solidFill>
                  <a:srgbClr val="0070C0"/>
                </a:solidFill>
              </a:rPr>
              <a:t>Akutní poranění – </a:t>
            </a:r>
            <a:r>
              <a:rPr lang="cs-CZ" sz="2000" b="1" i="1" dirty="0">
                <a:solidFill>
                  <a:srgbClr val="0070C0"/>
                </a:solidFill>
              </a:rPr>
              <a:t>velké natržení až kompletní přetržení</a:t>
            </a:r>
            <a:r>
              <a:rPr lang="cs-CZ" sz="2000" dirty="0">
                <a:solidFill>
                  <a:srgbClr val="0070C0"/>
                </a:solidFill>
              </a:rPr>
              <a:t> svalu s distrakcí jeho bříška a odtržením šlachy (trvání s léčbou </a:t>
            </a:r>
            <a:r>
              <a:rPr lang="en-US" sz="2000" dirty="0">
                <a:solidFill>
                  <a:srgbClr val="0070C0"/>
                </a:solidFill>
              </a:rPr>
              <a:t>&gt;</a:t>
            </a:r>
            <a:r>
              <a:rPr lang="cs-CZ" sz="2000" dirty="0">
                <a:solidFill>
                  <a:srgbClr val="0070C0"/>
                </a:solidFill>
              </a:rPr>
              <a:t> 12 týdnů)</a:t>
            </a:r>
          </a:p>
          <a:p>
            <a:r>
              <a:rPr lang="cs-CZ" sz="2000" cap="all" dirty="0">
                <a:solidFill>
                  <a:srgbClr val="7030A0"/>
                </a:solidFill>
              </a:rPr>
              <a:t>Náhle vzniklá tupá bolest po výraznějším křupnutí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Klasifikace akutního poškození svalů</a:t>
            </a:r>
            <a:r>
              <a:rPr lang="cs-CZ" dirty="0"/>
              <a:t> podle 2011 </a:t>
            </a:r>
            <a:r>
              <a:rPr lang="cs-CZ" dirty="0" err="1"/>
              <a:t>Munich</a:t>
            </a:r>
            <a:r>
              <a:rPr lang="cs-CZ" dirty="0"/>
              <a:t> </a:t>
            </a:r>
            <a:r>
              <a:rPr lang="cs-CZ" dirty="0" err="1"/>
              <a:t>Consensus</a:t>
            </a:r>
            <a:r>
              <a:rPr lang="cs-CZ" dirty="0"/>
              <a:t> Conference 2/2</a:t>
            </a:r>
          </a:p>
          <a:p>
            <a:pPr algn="ctr"/>
            <a:r>
              <a:rPr lang="en-US" sz="1100" dirty="0"/>
              <a:t>[</a:t>
            </a:r>
            <a:r>
              <a:rPr lang="cs-CZ" sz="1100" dirty="0"/>
              <a:t>Müller-</a:t>
            </a:r>
            <a:r>
              <a:rPr lang="cs-CZ" sz="1100" dirty="0" err="1"/>
              <a:t>Wohlfarth</a:t>
            </a:r>
            <a:r>
              <a:rPr lang="cs-CZ" sz="1100" dirty="0"/>
              <a:t> HW. et al. Terminology, </a:t>
            </a:r>
            <a:r>
              <a:rPr lang="cs-CZ" sz="1100" dirty="0" err="1"/>
              <a:t>classification</a:t>
            </a:r>
            <a:r>
              <a:rPr lang="cs-CZ" sz="1100" dirty="0"/>
              <a:t>, </a:t>
            </a:r>
            <a:r>
              <a:rPr lang="cs-CZ" sz="1100" dirty="0" err="1"/>
              <a:t>patient</a:t>
            </a:r>
            <a:r>
              <a:rPr lang="cs-CZ" sz="1100" dirty="0"/>
              <a:t> </a:t>
            </a:r>
            <a:r>
              <a:rPr lang="cs-CZ" sz="1100" dirty="0" err="1"/>
              <a:t>history</a:t>
            </a:r>
            <a:r>
              <a:rPr lang="cs-CZ" sz="1100" dirty="0"/>
              <a:t>, and </a:t>
            </a:r>
            <a:r>
              <a:rPr lang="cs-CZ" sz="1100" dirty="0" err="1"/>
              <a:t>clinical</a:t>
            </a:r>
            <a:r>
              <a:rPr lang="cs-CZ" sz="1100" dirty="0"/>
              <a:t> </a:t>
            </a:r>
            <a:r>
              <a:rPr lang="cs-CZ" sz="1100" dirty="0" err="1"/>
              <a:t>examination</a:t>
            </a:r>
            <a:r>
              <a:rPr lang="cs-CZ" sz="1100" dirty="0"/>
              <a:t>. In: Müller-</a:t>
            </a:r>
            <a:r>
              <a:rPr lang="cs-CZ" sz="1100" dirty="0" err="1"/>
              <a:t>Wohlfarth</a:t>
            </a:r>
            <a:r>
              <a:rPr lang="cs-CZ" sz="1100" dirty="0"/>
              <a:t> HW. et al. (</a:t>
            </a:r>
            <a:r>
              <a:rPr lang="cs-CZ" sz="1100" dirty="0" err="1"/>
              <a:t>eds</a:t>
            </a:r>
            <a:r>
              <a:rPr lang="cs-CZ" sz="1100" dirty="0"/>
              <a:t>.). </a:t>
            </a:r>
            <a:r>
              <a:rPr lang="cs-CZ" sz="1100" i="1" dirty="0" err="1"/>
              <a:t>Muscle</a:t>
            </a:r>
            <a:r>
              <a:rPr lang="cs-CZ" sz="1100" i="1" dirty="0"/>
              <a:t> </a:t>
            </a:r>
            <a:r>
              <a:rPr lang="cs-CZ" sz="1100" i="1" dirty="0" err="1"/>
              <a:t>Injuries</a:t>
            </a:r>
            <a:r>
              <a:rPr lang="cs-CZ" sz="1100" i="1" dirty="0"/>
              <a:t> in Sports. </a:t>
            </a:r>
            <a:r>
              <a:rPr lang="cs-CZ" sz="1100" i="1" dirty="0" err="1"/>
              <a:t>Thieme</a:t>
            </a:r>
            <a:r>
              <a:rPr lang="cs-CZ" sz="1100" i="1" dirty="0"/>
              <a:t>: Stuttgart, 2013: pp. </a:t>
            </a:r>
            <a:r>
              <a:rPr lang="cs-CZ" sz="1100" dirty="0"/>
              <a:t>135-167.</a:t>
            </a:r>
            <a:r>
              <a:rPr lang="en-US" sz="1100" dirty="0"/>
              <a:t>]</a:t>
            </a:r>
            <a:r>
              <a:rPr lang="cs-CZ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412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llustration">
            <a:extLst>
              <a:ext uri="{FF2B5EF4-FFF2-40B4-BE49-F238E27FC236}">
                <a16:creationId xmlns:a16="http://schemas.microsoft.com/office/drawing/2014/main" id="{8743D3ED-16CF-44AD-99C3-AA504C912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ext Box 3">
            <a:extLst>
              <a:ext uri="{FF2B5EF4-FFF2-40B4-BE49-F238E27FC236}">
                <a16:creationId xmlns:a16="http://schemas.microsoft.com/office/drawing/2014/main" id="{0D88A971-868D-449E-9BBC-2E2E3E52E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1"/>
            <a:ext cx="83820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SVALOVÁ VLÁKNA PO MARATONU</a:t>
            </a:r>
            <a:endParaRPr lang="en-US" altLang="cs-CZ" b="1">
              <a:latin typeface="Arial" panose="020B0604020202020204" pitchFamily="34" charset="0"/>
            </a:endParaRPr>
          </a:p>
        </p:txBody>
      </p:sp>
      <p:pic>
        <p:nvPicPr>
          <p:cNvPr id="96260" name="Picture 4">
            <a:extLst>
              <a:ext uri="{FF2B5EF4-FFF2-40B4-BE49-F238E27FC236}">
                <a16:creationId xmlns:a16="http://schemas.microsoft.com/office/drawing/2014/main" id="{1C3C8555-E7D3-4F6F-827F-3928F317A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t="13333" r="5640" b="7516"/>
          <a:stretch>
            <a:fillRect/>
          </a:stretch>
        </p:blipFill>
        <p:spPr bwMode="auto">
          <a:xfrm>
            <a:off x="3976688" y="1144588"/>
            <a:ext cx="4252912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0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lustration">
            <a:extLst>
              <a:ext uri="{FF2B5EF4-FFF2-40B4-BE49-F238E27FC236}">
                <a16:creationId xmlns:a16="http://schemas.microsoft.com/office/drawing/2014/main" id="{37865FB7-80BA-4FAF-8192-B13899FEF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89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A6960609-C621-4CC1-9FB1-C150BCEE5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SPORTOVNÍ TERMIONOLOGIE</a:t>
            </a:r>
            <a:endParaRPr lang="en-US" altLang="cs-CZ" b="1" dirty="0">
              <a:latin typeface="Arial" panose="020B0604020202020204" pitchFamily="34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ECBA7099-0AE2-4DD8-A733-CF8C85C22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84" y="1676400"/>
            <a:ext cx="6629402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rgbClr val="FF0000"/>
                </a:solidFill>
                <a:latin typeface="Arial" panose="020B0604020202020204" pitchFamily="34" charset="0"/>
              </a:rPr>
              <a:t>AEROBNÍ VÝKON</a:t>
            </a:r>
          </a:p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rgbClr val="FF0000"/>
                </a:solidFill>
                <a:latin typeface="Arial" panose="020B0604020202020204" pitchFamily="34" charset="0"/>
              </a:rPr>
              <a:t>aerobní kapacita VO</a:t>
            </a:r>
            <a:r>
              <a:rPr lang="cs-CZ" altLang="cs-CZ" sz="34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cs-CZ" altLang="cs-CZ" sz="3400" b="1" dirty="0">
                <a:solidFill>
                  <a:srgbClr val="FF0000"/>
                </a:solidFill>
                <a:latin typeface="Arial" panose="020B0604020202020204" pitchFamily="34" charset="0"/>
              </a:rPr>
              <a:t>max</a:t>
            </a:r>
            <a:endParaRPr lang="en-US" alt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42C58E23-1D67-41EB-ADF3-797E605ED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84" y="4454355"/>
            <a:ext cx="6629402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rgbClr val="FF0000"/>
                </a:solidFill>
                <a:latin typeface="Arial" panose="020B0604020202020204" pitchFamily="34" charset="0"/>
              </a:rPr>
              <a:t>ANAEROBNÍ VÝKON</a:t>
            </a:r>
          </a:p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rgbClr val="FF0000"/>
                </a:solidFill>
                <a:latin typeface="Arial" panose="020B0604020202020204" pitchFamily="34" charset="0"/>
              </a:rPr>
              <a:t>ATP/CP</a:t>
            </a:r>
            <a:endParaRPr lang="en-US" alt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48840ED6-0BB9-46E1-A231-E00FA79A4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2970" y="1851718"/>
            <a:ext cx="662940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rgbClr val="00B050"/>
                </a:solidFill>
                <a:latin typeface="Arial" panose="020B0604020202020204" pitchFamily="34" charset="0"/>
              </a:rPr>
              <a:t>AEROBIC POWER</a:t>
            </a:r>
            <a:endParaRPr lang="en-US" altLang="cs-CZ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EA910E3B-A54B-4C05-B569-3896E72F7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2970" y="4943491"/>
            <a:ext cx="662940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rgbClr val="00B050"/>
                </a:solidFill>
                <a:latin typeface="Arial" panose="020B0604020202020204" pitchFamily="34" charset="0"/>
              </a:rPr>
              <a:t>ANAEROBIC POWER</a:t>
            </a:r>
            <a:endParaRPr lang="en-US" altLang="cs-CZ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15" grpId="0" autoUpdateAnimBg="0"/>
      <p:bldP spid="16" grpId="0" autoUpdateAnimBg="0"/>
      <p:bldP spid="19" grpId="0" autoUpdateAnimBg="0"/>
      <p:bldP spid="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llustration">
            <a:extLst>
              <a:ext uri="{FF2B5EF4-FFF2-40B4-BE49-F238E27FC236}">
                <a16:creationId xmlns:a16="http://schemas.microsoft.com/office/drawing/2014/main" id="{37865FB7-80BA-4FAF-8192-B13899FEF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A6960609-C621-4CC1-9FB1-C150BCEE5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ANAEROBNÍ A AEROBNÍ TRÉNINK</a:t>
            </a:r>
            <a:endParaRPr lang="en-US" altLang="cs-CZ" b="1" dirty="0">
              <a:latin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6FFD10C-06D3-4371-AF02-3FB21D0E8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299" y="2116761"/>
            <a:ext cx="662940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rgbClr val="FF0000"/>
                </a:solidFill>
                <a:latin typeface="Arial" panose="020B0604020202020204" pitchFamily="34" charset="0"/>
              </a:rPr>
              <a:t>INTERVALOVÝ TRÉNINK</a:t>
            </a:r>
            <a:endParaRPr lang="en-US" alt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6870CE83-F589-46EC-945A-33B053388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299" y="3684304"/>
            <a:ext cx="662940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rgbClr val="FF0000"/>
                </a:solidFill>
                <a:latin typeface="Arial" panose="020B0604020202020204" pitchFamily="34" charset="0"/>
              </a:rPr>
              <a:t>KONTINUÁLNÍ TRÉNINK</a:t>
            </a:r>
            <a:endParaRPr lang="en-US" alt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5AE40421-5523-4542-9844-0E82D631B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71152"/>
            <a:ext cx="85344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400" b="1" dirty="0">
                <a:solidFill>
                  <a:srgbClr val="FF0000"/>
                </a:solidFill>
                <a:latin typeface="Arial" panose="020B0604020202020204" pitchFamily="34" charset="0"/>
              </a:rPr>
              <a:t>INTERVALOVÝ KRUHOVÝ TRÉNINK</a:t>
            </a:r>
            <a:endParaRPr lang="en-US" alt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ontents">
            <a:extLst>
              <a:ext uri="{FF2B5EF4-FFF2-40B4-BE49-F238E27FC236}">
                <a16:creationId xmlns:a16="http://schemas.microsoft.com/office/drawing/2014/main" id="{2417563A-2504-433D-BB28-FF202ED6C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 Box 3">
            <a:extLst>
              <a:ext uri="{FF2B5EF4-FFF2-40B4-BE49-F238E27FC236}">
                <a16:creationId xmlns:a16="http://schemas.microsoft.com/office/drawing/2014/main" id="{C4064F11-AF24-4A95-8B8B-8FA5FF260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400" b="1">
                <a:solidFill>
                  <a:schemeClr val="accent2"/>
                </a:solidFill>
                <a:latin typeface="Arial" panose="020B0604020202020204" pitchFamily="34" charset="0"/>
              </a:rPr>
              <a:t>Typy posilovací trénink</a:t>
            </a:r>
            <a:endParaRPr lang="en-US" altLang="cs-CZ" sz="34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9E773E2D-A5D8-469B-AF2A-00C7B4D67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7335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b="1">
                <a:solidFill>
                  <a:schemeClr val="accent2"/>
                </a:solidFill>
                <a:latin typeface="Arial" panose="020B0604020202020204" pitchFamily="34" charset="0"/>
              </a:rPr>
              <a:t>Trénink statické (izometrické) síly</a:t>
            </a:r>
            <a:endParaRPr lang="en-US" altLang="cs-CZ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98309" name="Group 5">
            <a:extLst>
              <a:ext uri="{FF2B5EF4-FFF2-40B4-BE49-F238E27FC236}">
                <a16:creationId xmlns:a16="http://schemas.microsoft.com/office/drawing/2014/main" id="{6412DA4D-EE0B-4425-A22E-42F8B4AD8BE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228850"/>
            <a:ext cx="8305800" cy="2895600"/>
            <a:chOff x="384" y="1140"/>
            <a:chExt cx="5232" cy="1824"/>
          </a:xfrm>
        </p:grpSpPr>
        <p:sp>
          <p:nvSpPr>
            <p:cNvPr id="53255" name="Text Box 6">
              <a:extLst>
                <a:ext uri="{FF2B5EF4-FFF2-40B4-BE49-F238E27FC236}">
                  <a16:creationId xmlns:a16="http://schemas.microsoft.com/office/drawing/2014/main" id="{4A6F508C-A1A9-4574-9C0C-E69FF3400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140"/>
              <a:ext cx="52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cs-CZ" altLang="cs-CZ" b="1">
                  <a:solidFill>
                    <a:schemeClr val="accent2"/>
                  </a:solidFill>
                  <a:latin typeface="Arial" panose="020B0604020202020204" pitchFamily="34" charset="0"/>
                </a:rPr>
                <a:t>Trénink dynamické síly</a:t>
              </a:r>
              <a:endParaRPr lang="en-US" altLang="cs-CZ" b="1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6" name="Text Box 7">
              <a:extLst>
                <a:ext uri="{FF2B5EF4-FFF2-40B4-BE49-F238E27FC236}">
                  <a16:creationId xmlns:a16="http://schemas.microsoft.com/office/drawing/2014/main" id="{EB87EBCB-6FE7-4D38-A3C2-D06CBAB54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452"/>
              <a:ext cx="52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cs-CZ">
                  <a:latin typeface="Wingdings" panose="05000000000000000000" pitchFamily="2" charset="2"/>
                </a:rPr>
                <a:t>w</a:t>
              </a:r>
              <a:r>
                <a:rPr lang="en-US" altLang="cs-CZ">
                  <a:latin typeface="Arial" panose="020B0604020202020204" pitchFamily="34" charset="0"/>
                </a:rPr>
                <a:t> </a:t>
              </a:r>
              <a:r>
                <a:rPr lang="cs-CZ" altLang="cs-CZ">
                  <a:latin typeface="Arial" panose="020B0604020202020204" pitchFamily="34" charset="0"/>
                </a:rPr>
                <a:t>bez závaží (vlastním tělem)</a:t>
              </a:r>
              <a:endParaRPr lang="en-US" altLang="cs-CZ">
                <a:latin typeface="Arial" panose="020B0604020202020204" pitchFamily="34" charset="0"/>
              </a:endParaRPr>
            </a:p>
          </p:txBody>
        </p:sp>
        <p:sp>
          <p:nvSpPr>
            <p:cNvPr id="53257" name="Text Box 8">
              <a:extLst>
                <a:ext uri="{FF2B5EF4-FFF2-40B4-BE49-F238E27FC236}">
                  <a16:creationId xmlns:a16="http://schemas.microsoft.com/office/drawing/2014/main" id="{599463FD-13E0-482B-AD18-AACE2E558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764"/>
              <a:ext cx="52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cs-CZ">
                  <a:latin typeface="Wingdings" panose="05000000000000000000" pitchFamily="2" charset="2"/>
                </a:rPr>
                <a:t>w</a:t>
              </a:r>
              <a:r>
                <a:rPr lang="en-US" altLang="cs-CZ">
                  <a:latin typeface="Arial" panose="020B0604020202020204" pitchFamily="34" charset="0"/>
                </a:rPr>
                <a:t> </a:t>
              </a:r>
              <a:r>
                <a:rPr lang="cs-CZ" altLang="cs-CZ">
                  <a:latin typeface="Arial" panose="020B0604020202020204" pitchFamily="34" charset="0"/>
                </a:rPr>
                <a:t>se závažím</a:t>
              </a:r>
              <a:endParaRPr lang="en-US" altLang="cs-CZ">
                <a:latin typeface="Arial" panose="020B0604020202020204" pitchFamily="34" charset="0"/>
              </a:endParaRPr>
            </a:p>
          </p:txBody>
        </p:sp>
        <p:sp>
          <p:nvSpPr>
            <p:cNvPr id="53258" name="Text Box 9">
              <a:extLst>
                <a:ext uri="{FF2B5EF4-FFF2-40B4-BE49-F238E27FC236}">
                  <a16:creationId xmlns:a16="http://schemas.microsoft.com/office/drawing/2014/main" id="{79D0F54B-D839-4506-9110-258591E32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076"/>
              <a:ext cx="52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cs-CZ" dirty="0">
                  <a:latin typeface="Wingdings" panose="05000000000000000000" pitchFamily="2" charset="2"/>
                </a:rPr>
                <a:t>w</a:t>
              </a:r>
              <a:r>
                <a:rPr lang="en-US" altLang="cs-CZ" dirty="0">
                  <a:latin typeface="Arial" panose="020B0604020202020204" pitchFamily="34" charset="0"/>
                </a:rPr>
                <a:t> </a:t>
              </a:r>
              <a:r>
                <a:rPr lang="cs-CZ" altLang="cs-CZ" dirty="0">
                  <a:latin typeface="Arial" panose="020B0604020202020204" pitchFamily="34" charset="0"/>
                </a:rPr>
                <a:t>excentrický trénink</a:t>
              </a:r>
              <a:endParaRPr lang="en-US" altLang="cs-CZ" dirty="0">
                <a:latin typeface="Arial" panose="020B0604020202020204" pitchFamily="34" charset="0"/>
              </a:endParaRPr>
            </a:p>
          </p:txBody>
        </p:sp>
        <p:sp>
          <p:nvSpPr>
            <p:cNvPr id="53259" name="Text Box 10">
              <a:extLst>
                <a:ext uri="{FF2B5EF4-FFF2-40B4-BE49-F238E27FC236}">
                  <a16:creationId xmlns:a16="http://schemas.microsoft.com/office/drawing/2014/main" id="{C817C051-03D8-4A1C-A62E-AED5C4168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387"/>
              <a:ext cx="52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cs-CZ" dirty="0">
                  <a:latin typeface="Wingdings" panose="05000000000000000000" pitchFamily="2" charset="2"/>
                </a:rPr>
                <a:t>w</a:t>
              </a:r>
              <a:r>
                <a:rPr lang="en-US" altLang="cs-CZ" dirty="0">
                  <a:latin typeface="Arial" panose="020B0604020202020204" pitchFamily="34" charset="0"/>
                </a:rPr>
                <a:t> </a:t>
              </a:r>
              <a:r>
                <a:rPr lang="cs-CZ" altLang="cs-CZ" dirty="0" err="1">
                  <a:latin typeface="Arial" panose="020B0604020202020204" pitchFamily="34" charset="0"/>
                </a:rPr>
                <a:t>iz</a:t>
              </a:r>
              <a:r>
                <a:rPr lang="en-US" altLang="cs-CZ" dirty="0" err="1">
                  <a:latin typeface="Arial" panose="020B0604020202020204" pitchFamily="34" charset="0"/>
                </a:rPr>
                <a:t>okineti</a:t>
              </a:r>
              <a:r>
                <a:rPr lang="cs-CZ" altLang="cs-CZ" dirty="0" err="1">
                  <a:latin typeface="Arial" panose="020B0604020202020204" pitchFamily="34" charset="0"/>
                </a:rPr>
                <a:t>cký</a:t>
              </a:r>
              <a:r>
                <a:rPr lang="cs-CZ" altLang="cs-CZ" dirty="0">
                  <a:latin typeface="Arial" panose="020B0604020202020204" pitchFamily="34" charset="0"/>
                </a:rPr>
                <a:t> trénink</a:t>
              </a:r>
              <a:endParaRPr lang="en-US" altLang="cs-CZ" dirty="0">
                <a:latin typeface="Arial" panose="020B0604020202020204" pitchFamily="34" charset="0"/>
              </a:endParaRPr>
            </a:p>
          </p:txBody>
        </p:sp>
        <p:sp>
          <p:nvSpPr>
            <p:cNvPr id="53260" name="Text Box 11">
              <a:extLst>
                <a:ext uri="{FF2B5EF4-FFF2-40B4-BE49-F238E27FC236}">
                  <a16:creationId xmlns:a16="http://schemas.microsoft.com/office/drawing/2014/main" id="{30DE797E-523F-4049-A20F-C4BEF093F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699"/>
              <a:ext cx="52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cs-CZ" dirty="0">
                  <a:latin typeface="Wingdings" panose="05000000000000000000" pitchFamily="2" charset="2"/>
                </a:rPr>
                <a:t>w</a:t>
              </a:r>
              <a:r>
                <a:rPr lang="en-US" altLang="cs-CZ" dirty="0">
                  <a:latin typeface="Arial" panose="020B0604020202020204" pitchFamily="34" charset="0"/>
                </a:rPr>
                <a:t> </a:t>
              </a:r>
              <a:r>
                <a:rPr lang="cs-CZ" altLang="cs-CZ" dirty="0">
                  <a:latin typeface="Arial" panose="020B0604020202020204" pitchFamily="34" charset="0"/>
                </a:rPr>
                <a:t>p</a:t>
              </a:r>
              <a:r>
                <a:rPr lang="en-US" altLang="cs-CZ" dirty="0" err="1">
                  <a:latin typeface="Arial" panose="020B0604020202020204" pitchFamily="34" charset="0"/>
                </a:rPr>
                <a:t>lyometri</a:t>
              </a:r>
              <a:r>
                <a:rPr lang="cs-CZ" altLang="cs-CZ" dirty="0" err="1">
                  <a:latin typeface="Arial" panose="020B0604020202020204" pitchFamily="34" charset="0"/>
                </a:rPr>
                <a:t>cká</a:t>
              </a:r>
              <a:r>
                <a:rPr lang="cs-CZ" altLang="cs-CZ" dirty="0">
                  <a:latin typeface="Arial" panose="020B0604020202020204" pitchFamily="34" charset="0"/>
                </a:rPr>
                <a:t> metoda</a:t>
              </a:r>
              <a:endParaRPr lang="en-US" alt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98316" name="Text Box 12">
            <a:extLst>
              <a:ext uri="{FF2B5EF4-FFF2-40B4-BE49-F238E27FC236}">
                <a16:creationId xmlns:a16="http://schemas.microsoft.com/office/drawing/2014/main" id="{7793C1A0-5087-4CCB-B0D5-15BE15387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99064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b="1">
                <a:solidFill>
                  <a:schemeClr val="accent2"/>
                </a:solidFill>
                <a:latin typeface="Arial" panose="020B0604020202020204" pitchFamily="34" charset="0"/>
              </a:rPr>
              <a:t>Elektrická stimulace svalu</a:t>
            </a:r>
            <a:endParaRPr lang="en-US" altLang="cs-CZ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utoUpdateAnimBg="0"/>
      <p:bldP spid="98308" grpId="0" autoUpdateAnimBg="0"/>
      <p:bldP spid="983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llustration">
            <a:extLst>
              <a:ext uri="{FF2B5EF4-FFF2-40B4-BE49-F238E27FC236}">
                <a16:creationId xmlns:a16="http://schemas.microsoft.com/office/drawing/2014/main" id="{239799C7-C343-4608-BA83-22A98ABB6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3">
            <a:extLst>
              <a:ext uri="{FF2B5EF4-FFF2-40B4-BE49-F238E27FC236}">
                <a16:creationId xmlns:a16="http://schemas.microsoft.com/office/drawing/2014/main" id="{2612739C-E2B1-4DFB-B654-BCD9C538E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700088"/>
            <a:ext cx="86106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ODPOROVÝ TRÉNINK</a:t>
            </a:r>
            <a:endParaRPr lang="en-US" altLang="cs-CZ" b="1" dirty="0">
              <a:latin typeface="Arial" panose="020B0604020202020204" pitchFamily="34" charset="0"/>
            </a:endParaRPr>
          </a:p>
        </p:txBody>
      </p:sp>
      <p:pic>
        <p:nvPicPr>
          <p:cNvPr id="99332" name="Picture 4">
            <a:extLst>
              <a:ext uri="{FF2B5EF4-FFF2-40B4-BE49-F238E27FC236}">
                <a16:creationId xmlns:a16="http://schemas.microsoft.com/office/drawing/2014/main" id="{7CADF71A-C2AE-4D23-B4AB-5125EAB23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7600" r="13412" b="16185"/>
          <a:stretch>
            <a:fillRect/>
          </a:stretch>
        </p:blipFill>
        <p:spPr bwMode="auto">
          <a:xfrm>
            <a:off x="4217988" y="1189038"/>
            <a:ext cx="3765550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llustration">
            <a:extLst>
              <a:ext uri="{FF2B5EF4-FFF2-40B4-BE49-F238E27FC236}">
                <a16:creationId xmlns:a16="http://schemas.microsoft.com/office/drawing/2014/main" id="{E713B5B3-1E68-4D86-9A54-9B672629A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 Box 3">
            <a:extLst>
              <a:ext uri="{FF2B5EF4-FFF2-40B4-BE49-F238E27FC236}">
                <a16:creationId xmlns:a16="http://schemas.microsoft.com/office/drawing/2014/main" id="{34F39F85-9732-4C9F-BACA-A4A5EBDA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4" y="649287"/>
            <a:ext cx="86106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PLYOMETRIC</a:t>
            </a:r>
            <a:r>
              <a:rPr lang="cs-CZ" altLang="cs-CZ" sz="3400" b="1" dirty="0">
                <a:solidFill>
                  <a:schemeClr val="accent2"/>
                </a:solidFill>
                <a:latin typeface="Arial" panose="020B0604020202020204" pitchFamily="34" charset="0"/>
              </a:rPr>
              <a:t>KÁ METODA</a:t>
            </a:r>
            <a:endParaRPr lang="en-US" altLang="cs-CZ" b="1" dirty="0">
              <a:latin typeface="Arial" panose="020B0604020202020204" pitchFamily="34" charset="0"/>
            </a:endParaRPr>
          </a:p>
        </p:txBody>
      </p:sp>
      <p:pic>
        <p:nvPicPr>
          <p:cNvPr id="103428" name="Picture 4">
            <a:extLst>
              <a:ext uri="{FF2B5EF4-FFF2-40B4-BE49-F238E27FC236}">
                <a16:creationId xmlns:a16="http://schemas.microsoft.com/office/drawing/2014/main" id="{144CE3A2-FA0E-4C5C-94B2-C3E5D702E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11169" r="28156" b="11688"/>
          <a:stretch>
            <a:fillRect/>
          </a:stretch>
        </p:blipFill>
        <p:spPr bwMode="auto">
          <a:xfrm>
            <a:off x="2176464" y="1155700"/>
            <a:ext cx="2478087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5">
            <a:extLst>
              <a:ext uri="{FF2B5EF4-FFF2-40B4-BE49-F238E27FC236}">
                <a16:creationId xmlns:a16="http://schemas.microsoft.com/office/drawing/2014/main" id="{C3B5CDE3-2775-41E3-84A0-84A0F8AEA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7974" r="33636" b="11099"/>
          <a:stretch>
            <a:fillRect/>
          </a:stretch>
        </p:blipFill>
        <p:spPr bwMode="auto">
          <a:xfrm>
            <a:off x="4881564" y="1155701"/>
            <a:ext cx="2473325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6">
            <a:extLst>
              <a:ext uri="{FF2B5EF4-FFF2-40B4-BE49-F238E27FC236}">
                <a16:creationId xmlns:a16="http://schemas.microsoft.com/office/drawing/2014/main" id="{F505E3F1-8A13-4C35-9C0E-A8ED2AE84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10684" r="31645" b="8257"/>
          <a:stretch>
            <a:fillRect/>
          </a:stretch>
        </p:blipFill>
        <p:spPr bwMode="auto">
          <a:xfrm>
            <a:off x="7567614" y="1155701"/>
            <a:ext cx="2503487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tůl&#10;&#10;Popis byl vytvořen automaticky">
            <a:extLst>
              <a:ext uri="{FF2B5EF4-FFF2-40B4-BE49-F238E27FC236}">
                <a16:creationId xmlns:a16="http://schemas.microsoft.com/office/drawing/2014/main" id="{CBFEDED3-1CFE-44DC-B50B-8E13F516C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" y="0"/>
            <a:ext cx="5539258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FE8CC72-BD7B-43F6-A88F-D487531DD7F0}"/>
              </a:ext>
            </a:extLst>
          </p:cNvPr>
          <p:cNvSpPr txBox="1"/>
          <p:nvPr/>
        </p:nvSpPr>
        <p:spPr>
          <a:xfrm>
            <a:off x="5549900" y="6355080"/>
            <a:ext cx="648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Kenney</a:t>
            </a:r>
            <a:r>
              <a:rPr lang="cs-CZ" dirty="0"/>
              <a:t>, </a:t>
            </a:r>
            <a:r>
              <a:rPr lang="cs-CZ" dirty="0" err="1"/>
              <a:t>Wilmore</a:t>
            </a:r>
            <a:r>
              <a:rPr lang="cs-CZ" dirty="0"/>
              <a:t>, </a:t>
            </a:r>
            <a:r>
              <a:rPr lang="cs-CZ" dirty="0" err="1"/>
              <a:t>Costill</a:t>
            </a:r>
            <a:r>
              <a:rPr lang="cs-CZ" dirty="0"/>
              <a:t>: </a:t>
            </a:r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Sport and </a:t>
            </a:r>
            <a:r>
              <a:rPr lang="cs-CZ" dirty="0" err="1"/>
              <a:t>Exercise</a:t>
            </a:r>
            <a:r>
              <a:rPr lang="cs-CZ" dirty="0"/>
              <a:t>, 5. vydání</a:t>
            </a:r>
          </a:p>
        </p:txBody>
      </p:sp>
    </p:spTree>
    <p:extLst>
      <p:ext uri="{BB962C8B-B14F-4D97-AF65-F5344CB8AC3E}">
        <p14:creationId xmlns:p14="http://schemas.microsoft.com/office/powerpoint/2010/main" val="12734407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1488</Words>
  <Application>Microsoft Office PowerPoint</Application>
  <PresentationFormat>Širokoúhlá obrazovka</PresentationFormat>
  <Paragraphs>286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Agency FB</vt:lpstr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Bernacikova</dc:creator>
  <cp:lastModifiedBy>Martina Bernacikova</cp:lastModifiedBy>
  <cp:revision>15</cp:revision>
  <dcterms:created xsi:type="dcterms:W3CDTF">2020-10-20T13:42:42Z</dcterms:created>
  <dcterms:modified xsi:type="dcterms:W3CDTF">2020-10-21T09:58:58Z</dcterms:modified>
</cp:coreProperties>
</file>