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5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  <p:sldMasterId id="2147483730" r:id="rId3"/>
    <p:sldMasterId id="2147483749" r:id="rId4"/>
    <p:sldMasterId id="2147483788" r:id="rId5"/>
    <p:sldMasterId id="2147483827" r:id="rId6"/>
  </p:sldMasterIdLst>
  <p:notesMasterIdLst>
    <p:notesMasterId r:id="rId32"/>
  </p:notesMasterIdLst>
  <p:handoutMasterIdLst>
    <p:handoutMasterId r:id="rId33"/>
  </p:handoutMasterIdLst>
  <p:sldIdLst>
    <p:sldId id="256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73" r:id="rId27"/>
    <p:sldId id="261" r:id="rId28"/>
    <p:sldId id="294" r:id="rId29"/>
    <p:sldId id="271" r:id="rId30"/>
    <p:sldId id="29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9/27/2021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5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65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9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7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0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4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3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Co naopak přináší cloud: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0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5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Otázka: Jaká rizika hrozí</a:t>
            </a:r>
            <a:r>
              <a:rPr lang="cs-CZ" baseline="0" dirty="0"/>
              <a:t> při ukládání dat na náš počítač?</a:t>
            </a:r>
          </a:p>
          <a:p>
            <a:r>
              <a:rPr lang="cs-CZ" baseline="0" dirty="0"/>
              <a:t>Jak řešit? Zálohování &gt; Cena za zálohování?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8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48D12-5DD7-40DD-9508-54D62FD1C65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6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909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05814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2690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49706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653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6401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7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271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38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6576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59842782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30032302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07862546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7468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28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780270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553749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674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2548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1012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4494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7091144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32151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93963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686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29906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6630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009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336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241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8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914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99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039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935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02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832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532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849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722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400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637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66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3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9/27/2021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6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9/27/2021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78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66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6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8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4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47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92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73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54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6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9/27/2021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416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360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484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3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88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83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27.09.2021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909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38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9/27/2021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08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9/27/2021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5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4216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293349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8418993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97017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9/27/2021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724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356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4193513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231587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384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63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461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1189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546908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15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9" Type="http://schemas.openxmlformats.org/officeDocument/2006/relationships/theme" Target="../theme/theme5.xml"/><Relationship Id="rId21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slideLayout" Target="../slideLayouts/slideLayout137.xml"/><Relationship Id="rId38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29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36.xml"/><Relationship Id="rId37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35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846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27.09.2021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08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4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27.09.2021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29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w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jp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0.jp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59.jpeg"/><Relationship Id="rId4" Type="http://schemas.openxmlformats.org/officeDocument/2006/relationships/image" Target="../media/image33.jp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6.wmf"/><Relationship Id="rId7" Type="http://schemas.openxmlformats.org/officeDocument/2006/relationships/image" Target="../media/image4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65.png"/><Relationship Id="rId7" Type="http://schemas.openxmlformats.org/officeDocument/2006/relationships/image" Target="../media/image45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44.png"/><Relationship Id="rId11" Type="http://schemas.openxmlformats.org/officeDocument/2006/relationships/image" Target="../media/image68.jpg"/><Relationship Id="rId5" Type="http://schemas.openxmlformats.org/officeDocument/2006/relationships/image" Target="../media/image43.png"/><Relationship Id="rId10" Type="http://schemas.openxmlformats.org/officeDocument/2006/relationships/image" Target="../media/image67.png"/><Relationship Id="rId4" Type="http://schemas.openxmlformats.org/officeDocument/2006/relationships/image" Target="../media/image42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6.wmf"/><Relationship Id="rId7" Type="http://schemas.openxmlformats.org/officeDocument/2006/relationships/image" Target="../media/image4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 err="1"/>
              <a:t>Cloudové</a:t>
            </a:r>
            <a:r>
              <a:rPr lang="cs-CZ" altLang="cs-CZ" sz="4000" dirty="0"/>
              <a:t> řešení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05" y="1565183"/>
            <a:ext cx="3162734" cy="689235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0" b="31966"/>
          <a:stretch/>
        </p:blipFill>
        <p:spPr>
          <a:xfrm>
            <a:off x="635853" y="1362152"/>
            <a:ext cx="2941684" cy="1095298"/>
          </a:xfrm>
          <a:prstGeom prst="rect">
            <a:avLst/>
          </a:prstGeom>
        </p:spPr>
      </p:pic>
      <p:pic>
        <p:nvPicPr>
          <p:cNvPr id="1026" name="Picture 2" descr="http://www.seomofo.com/downloads/new-google-logo-knockof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2" y="2882011"/>
            <a:ext cx="2542298" cy="9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apple-computer-clipart-8a6760d0874d3987d13f1f75775529f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1" y="397750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edia.bestofmicro.com/J/C/313032/original/icloud-app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72" y="4383891"/>
            <a:ext cx="3536156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irrusinsight.com/wp-content/uploads/2012/12/google-apps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62" y="2635792"/>
            <a:ext cx="2954577" cy="14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2"/>
          <a:stretch/>
        </p:blipFill>
        <p:spPr>
          <a:xfrm>
            <a:off x="0" y="857616"/>
            <a:ext cx="9143353" cy="5142770"/>
          </a:xfrm>
          <a:prstGeom prst="rect">
            <a:avLst/>
          </a:prstGeom>
        </p:spPr>
      </p:pic>
      <p:pic>
        <p:nvPicPr>
          <p:cNvPr id="57" name="Sky START remove at beginn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/>
        </p:blipFill>
        <p:spPr>
          <a:xfrm>
            <a:off x="-22248" y="874421"/>
            <a:ext cx="9167100" cy="512596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822428" y="2058866"/>
            <a:ext cx="1828541" cy="2742811"/>
          </a:xfrm>
          <a:prstGeom prst="rect">
            <a:avLst/>
          </a:prstGeom>
          <a:solidFill>
            <a:srgbClr val="BA141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44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27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40091" y="2057595"/>
            <a:ext cx="1828541" cy="2742811"/>
          </a:xfrm>
          <a:prstGeom prst="rect">
            <a:avLst/>
          </a:prstGeom>
          <a:solidFill>
            <a:srgbClr val="BA141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44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27">
              <a:solidFill>
                <a:srgbClr val="FFFFFF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79840" y="2055310"/>
            <a:ext cx="1830049" cy="2742811"/>
            <a:chOff x="2966721" y="1207152"/>
            <a:chExt cx="1830308" cy="2743200"/>
          </a:xfrm>
        </p:grpSpPr>
        <p:sp>
          <p:nvSpPr>
            <p:cNvPr id="62" name="Rectangle 61"/>
            <p:cNvSpPr/>
            <p:nvPr/>
          </p:nvSpPr>
          <p:spPr>
            <a:xfrm>
              <a:off x="2966721" y="1207152"/>
              <a:ext cx="1828800" cy="2743200"/>
            </a:xfrm>
            <a:prstGeom prst="rect">
              <a:avLst/>
            </a:prstGeom>
            <a:solidFill>
              <a:srgbClr val="BA141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244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27">
                <a:solidFill>
                  <a:srgbClr val="FFFFFF"/>
                </a:solidFill>
              </a:endParaRPr>
            </a:p>
          </p:txBody>
        </p:sp>
        <p:pic>
          <p:nvPicPr>
            <p:cNvPr id="6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39" b="35681"/>
            <a:stretch/>
          </p:blipFill>
          <p:spPr bwMode="auto">
            <a:xfrm>
              <a:off x="3813160" y="2293001"/>
              <a:ext cx="983869" cy="16573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sx="101000" sy="101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" y="2363145"/>
            <a:ext cx="1408144" cy="263582"/>
          </a:xfrm>
          <a:prstGeom prst="rect">
            <a:avLst/>
          </a:prstGeom>
        </p:spPr>
      </p:pic>
      <p:pic>
        <p:nvPicPr>
          <p:cNvPr id="65" name="Lync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3" y="2333861"/>
            <a:ext cx="1279979" cy="322151"/>
          </a:xfrm>
          <a:prstGeom prst="rect">
            <a:avLst/>
          </a:prstGeom>
        </p:spPr>
      </p:pic>
      <p:pic>
        <p:nvPicPr>
          <p:cNvPr id="66" name="SharePoint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93" y="2354402"/>
            <a:ext cx="1645687" cy="282926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984586" y="2768193"/>
            <a:ext cx="1651357" cy="365708"/>
            <a:chOff x="1125633" y="1910849"/>
            <a:chExt cx="1651591" cy="365760"/>
          </a:xfrm>
        </p:grpSpPr>
        <p:pic>
          <p:nvPicPr>
            <p:cNvPr id="68" name="Picture 5" descr="C:\Users\Howard\Documents\POWERPOINT\Icons\Metro\MetroStation-PNG\PNG\Communications\White\MB_0012_kontakt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5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C:\Users\Howard\Documents\POWERPOINT\Icons\Metro\MetroStation-PNG\PNG\Communications\White\calenda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24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7" descr="C:\Users\Howard\Documents\POWERPOINT\Icons\Metro\MetroStation-PNG\PNG\Communications\White\MB_0001_mail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3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64" y="1910849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2899975" y="2768193"/>
            <a:ext cx="1648523" cy="365708"/>
            <a:chOff x="3058161" y="2358390"/>
            <a:chExt cx="1648756" cy="365760"/>
          </a:xfrm>
        </p:grpSpPr>
        <p:pic>
          <p:nvPicPr>
            <p:cNvPr id="73" name="Picture 3" descr="C:\Users\Howard\Documents\POWERPOINT\Icons\Metro\MetroStation-PNG\PNG\Communications\White\MB_0007_msg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3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Howard\Documents\POWERPOINT\Icons\Metro\MetroStation-PNG\PNG\Communications\White\MB_0014_msg3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C:\Users\Howard\Documents\POWERPOINT\Icons\Metro\MetroStation-PNG\PNG\Communications\White\MB_0008_phone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161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7" y="2358390"/>
              <a:ext cx="365760" cy="36576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4811674" y="2768193"/>
            <a:ext cx="1648523" cy="365708"/>
            <a:chOff x="4987143" y="2388870"/>
            <a:chExt cx="1648756" cy="365760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18" y="2388870"/>
              <a:ext cx="365760" cy="36576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528" y="2388870"/>
              <a:ext cx="365760" cy="36576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43" y="2388870"/>
              <a:ext cx="365760" cy="36576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39" y="2388870"/>
              <a:ext cx="365760" cy="365760"/>
            </a:xfrm>
            <a:prstGeom prst="rect">
              <a:avLst/>
            </a:prstGeom>
          </p:spPr>
        </p:pic>
      </p:grpSp>
      <p:pic>
        <p:nvPicPr>
          <p:cNvPr id="82" name="Lync Screenshot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7" r="23565" b="32758"/>
          <a:stretch/>
        </p:blipFill>
        <p:spPr bwMode="auto">
          <a:xfrm>
            <a:off x="3334753" y="3085751"/>
            <a:ext cx="1303754" cy="17146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screenshot SharePoint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1" b="14328"/>
          <a:stretch/>
        </p:blipFill>
        <p:spPr bwMode="auto">
          <a:xfrm>
            <a:off x="5522595" y="3085750"/>
            <a:ext cx="1046038" cy="17146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6687129" y="2059154"/>
            <a:ext cx="1828541" cy="2747310"/>
            <a:chOff x="1410150" y="1632056"/>
            <a:chExt cx="2486942" cy="3736532"/>
          </a:xfrm>
        </p:grpSpPr>
        <p:sp>
          <p:nvSpPr>
            <p:cNvPr id="85" name="Rectangle 84"/>
            <p:cNvSpPr/>
            <p:nvPr/>
          </p:nvSpPr>
          <p:spPr>
            <a:xfrm>
              <a:off x="1410150" y="1632056"/>
              <a:ext cx="2486942" cy="3730413"/>
            </a:xfrm>
            <a:prstGeom prst="rect">
              <a:avLst/>
            </a:prstGeom>
            <a:solidFill>
              <a:srgbClr val="BA141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244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27">
                <a:solidFill>
                  <a:srgbClr val="FFFFFF"/>
                </a:solidFill>
              </a:endParaRPr>
            </a:p>
          </p:txBody>
        </p:sp>
        <p:pic>
          <p:nvPicPr>
            <p:cNvPr id="86" name="Office Logo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31" y="1865206"/>
              <a:ext cx="2238248" cy="499628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530641" y="2577939"/>
              <a:ext cx="2245960" cy="497388"/>
              <a:chOff x="1124926" y="2388870"/>
              <a:chExt cx="1651591" cy="365760"/>
            </a:xfrm>
          </p:grpSpPr>
          <p:pic>
            <p:nvPicPr>
              <p:cNvPr id="92" name="Picture 10" descr="C:\Users\Howard\Documents\POWERPOINT\Icons\Metro\MetroStation-PNG\PNG\Suites\White\MB_0007_Word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492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9" descr="C:\Users\Howard\Documents\POWERPOINT\Icons\Metro\MetroStation-PNG\PNG\Suites\White\MB_0006_Power-Point.pn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214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12" descr="C:\Users\Howard\Documents\POWERPOINT\Icons\Metro\MetroStation-PNG\PNG\Suites\White\MB_0004_One-Note.pn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757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11" descr="C:\Users\Howard\Documents\POWERPOINT\Icons\Metro\MetroStation-PNG\PNG\Suites\White\MB_0008_Excel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353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8" name="Picture 3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7" b="23927"/>
            <a:stretch/>
          </p:blipFill>
          <p:spPr bwMode="auto">
            <a:xfrm>
              <a:off x="2028030" y="3081447"/>
              <a:ext cx="1869062" cy="2287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9" name="Group 88"/>
            <p:cNvGrpSpPr/>
            <p:nvPr/>
          </p:nvGrpSpPr>
          <p:grpSpPr>
            <a:xfrm>
              <a:off x="1410150" y="4399162"/>
              <a:ext cx="2486942" cy="725358"/>
              <a:chOff x="1036321" y="3234972"/>
              <a:chExt cx="1828800" cy="5334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036321" y="3234972"/>
                <a:ext cx="1828800" cy="53340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244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27">
                  <a:solidFill>
                    <a:srgbClr val="FFFFFF"/>
                  </a:solidFill>
                </a:endParaRPr>
              </a:p>
            </p:txBody>
          </p:sp>
          <p:pic>
            <p:nvPicPr>
              <p:cNvPr id="91" name="Picture 5" descr="http://www.microsoft.com/business/en-gb/SiteAssets/boxshots/office2010-webapps.pn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695" y="3292443"/>
                <a:ext cx="548640" cy="422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6" name="Group 95"/>
          <p:cNvGrpSpPr/>
          <p:nvPr/>
        </p:nvGrpSpPr>
        <p:grpSpPr>
          <a:xfrm>
            <a:off x="1982513" y="1062108"/>
            <a:ext cx="7006302" cy="812331"/>
            <a:chOff x="1699278" y="278124"/>
            <a:chExt cx="9529057" cy="1104827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278" y="278124"/>
              <a:ext cx="4724400" cy="1029559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6591278" y="339503"/>
              <a:ext cx="4637057" cy="1043448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defTabSz="682441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cs-CZ" sz="397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456158" y="4837341"/>
            <a:ext cx="3409427" cy="1317159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algn="ctr" defTabSz="68244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971">
                <a:solidFill>
                  <a:srgbClr val="000000"/>
                </a:solidFill>
                <a:latin typeface="Segoe UI Light"/>
              </a:rPr>
              <a:t>Office 365 je zdarma</a:t>
            </a:r>
            <a:endParaRPr lang="cs-CZ" sz="3971" dirty="0">
              <a:solidFill>
                <a:srgbClr val="000000"/>
              </a:solidFill>
              <a:latin typeface="Segoe UI Ligh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70" y="2086243"/>
            <a:ext cx="1430852" cy="6545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BD4C65-8F5A-47D4-BEAC-356B07BF716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00" y="839683"/>
            <a:ext cx="9167100" cy="54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Komunikace – e-mail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47634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00" dirty="0">
                <a:solidFill>
                  <a:srgbClr val="FFFFFF"/>
                </a:solidFill>
              </a:rPr>
              <a:t>100GB emailová schránka (zdarma)</a:t>
            </a:r>
            <a:br>
              <a:rPr lang="cs-CZ" sz="1500" dirty="0">
                <a:solidFill>
                  <a:srgbClr val="FFFFFF"/>
                </a:solidFill>
              </a:rPr>
            </a:br>
            <a:r>
              <a:rPr lang="cs-CZ" sz="1500" dirty="0">
                <a:solidFill>
                  <a:srgbClr val="FFFFFF"/>
                </a:solidFill>
              </a:rPr>
              <a:t>Součástí je </a:t>
            </a:r>
            <a:r>
              <a:rPr lang="cs-CZ" sz="1500" dirty="0" err="1">
                <a:solidFill>
                  <a:srgbClr val="FFFFFF"/>
                </a:solidFill>
              </a:rPr>
              <a:t>antispam</a:t>
            </a:r>
            <a:r>
              <a:rPr lang="cs-CZ" sz="1500" dirty="0">
                <a:solidFill>
                  <a:srgbClr val="FFFFFF"/>
                </a:solidFill>
              </a:rPr>
              <a:t> a antivir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00" dirty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00" b="1" dirty="0">
                <a:solidFill>
                  <a:srgbClr val="FFFFFF"/>
                </a:solidFill>
              </a:rPr>
              <a:t>Netřeba lokální poštovní server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47634"/>
            <a:ext cx="2016956" cy="2689274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plánování času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Sdílení kalendářů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Propojení s mobilním telefonem</a:t>
            </a: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Emailová komunikace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1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Organizace času</a:t>
            </a:r>
          </a:p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Kalendář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7254" y="2209939"/>
            <a:ext cx="362295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Exchange Online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0" y="1954896"/>
            <a:ext cx="930274" cy="930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315020" y="2120852"/>
            <a:ext cx="3223478" cy="713868"/>
            <a:chOff x="1125633" y="1910849"/>
            <a:chExt cx="1651591" cy="365760"/>
          </a:xfrm>
        </p:grpSpPr>
        <p:pic>
          <p:nvPicPr>
            <p:cNvPr id="17" name="Picture 5" descr="C:\Users\Howard\Documents\POWERPOINT\Icons\Metro\MetroStation-PNG\PNG\Communications\White\MB_0012_kontakt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5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Howard\Documents\POWERPOINT\Icons\Metro\MetroStation-PNG\PNG\Communications\White\calenda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24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Howard\Documents\POWERPOINT\Icons\Metro\MetroStation-PNG\PNG\Communications\White\MB_0001_mail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3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64" y="1910849"/>
              <a:ext cx="365760" cy="3657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45715">
            <a:off x="4824484" y="3452918"/>
            <a:ext cx="3969790" cy="245642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6831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Úložiště dat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36510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1 TB osobní datové úložiště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fotografie, video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PDF a další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36509"/>
            <a:ext cx="2016956" cy="2700400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</a:t>
            </a:r>
            <a:r>
              <a:rPr lang="cs-CZ" sz="147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apps</a:t>
            </a: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aplikace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cs-CZ" sz="15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r>
              <a:rPr lang="cs-CZ" sz="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Editace dokumentů online</a:t>
            </a:r>
            <a:endParaRPr lang="en-US" sz="15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Ukládání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2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Vytváření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28886" y="2208052"/>
            <a:ext cx="263324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OneDrive</a:t>
            </a: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 Pro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6" y="2079103"/>
            <a:ext cx="1445317" cy="8812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997" y="2079103"/>
            <a:ext cx="2272556" cy="34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Komunikační nástroj</a:t>
            </a:r>
            <a:endParaRPr lang="en-US" sz="5294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8" y="1997052"/>
            <a:ext cx="952451" cy="9524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7255" y="2209939"/>
            <a:ext cx="263324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Lync Online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09884" y="2154020"/>
            <a:ext cx="2944596" cy="653228"/>
            <a:chOff x="3058161" y="2358390"/>
            <a:chExt cx="1648756" cy="365760"/>
          </a:xfrm>
        </p:grpSpPr>
        <p:pic>
          <p:nvPicPr>
            <p:cNvPr id="16" name="Picture 3" descr="C:\Users\Howard\Documents\POWERPOINT\Icons\Metro\MetroStation-PNG\PNG\Communications\White\MB_0007_ms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3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Howard\Documents\POWERPOINT\Icons\Metro\MetroStation-PNG\PNG\Communications\White\MB_0014_msg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:\Users\Howard\Documents\POWERPOINT\Icons\Metro\MetroStation-PNG\PNG\Communications\White\MB_0008_pho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161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7" y="2358390"/>
              <a:ext cx="365760" cy="36576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199595" y="3181172"/>
            <a:ext cx="2016956" cy="692321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9595" y="4291959"/>
            <a:ext cx="2016956" cy="692321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36788" y="4256071"/>
            <a:ext cx="2016956" cy="725859"/>
          </a:xfrm>
          <a:prstGeom prst="rect">
            <a:avLst/>
          </a:prstGeom>
          <a:solidFill>
            <a:srgbClr val="44235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336788" y="3176812"/>
            <a:ext cx="2016956" cy="7405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984" y="3181171"/>
            <a:ext cx="2700000" cy="128734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Telefonování</a:t>
            </a: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6789" y="3181172"/>
            <a:ext cx="2319063" cy="86357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Chat a </a:t>
            </a:r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spolupráce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984" y="4187213"/>
            <a:ext cx="2319063" cy="86357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Sdílení</a:t>
            </a:r>
            <a:b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</a:br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informací</a:t>
            </a:r>
            <a:endParaRPr lang="en-US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7101" y="4198348"/>
            <a:ext cx="2319063" cy="540408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Konference</a:t>
            </a:r>
            <a:endParaRPr lang="en-US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66679">
            <a:off x="5950966" y="3241132"/>
            <a:ext cx="2893219" cy="368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407" y="3176048"/>
            <a:ext cx="2543356" cy="22318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2" y="1866218"/>
            <a:ext cx="3357995" cy="10214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DB4A4C-DC03-4FD4-BFC4-7A8C82E16E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13" y="1831137"/>
            <a:ext cx="37528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Týmový web a úložiště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47634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informace pro zaměstnance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Wiki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seznamy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Průzkumy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Workflow</a:t>
            </a:r>
            <a:b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oběh dokumentů 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47634"/>
            <a:ext cx="2016956" cy="2689274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Úložiště dat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Šablony dokumentů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Společná práce projekty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46622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Školní intranet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2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Knihovny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7254" y="2209939"/>
            <a:ext cx="362295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SharePoint Online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31336" r="63332" b="36669"/>
          <a:stretch/>
        </p:blipFill>
        <p:spPr>
          <a:xfrm>
            <a:off x="214769" y="1999834"/>
            <a:ext cx="840398" cy="840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13932" y="2106031"/>
            <a:ext cx="3217945" cy="713868"/>
            <a:chOff x="4987143" y="2388870"/>
            <a:chExt cx="1648756" cy="3657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18" y="2388870"/>
              <a:ext cx="365760" cy="36576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528" y="2388870"/>
              <a:ext cx="365760" cy="3657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43" y="2388870"/>
              <a:ext cx="365760" cy="3657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39" y="2388870"/>
              <a:ext cx="365760" cy="36576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9834" y="3414255"/>
            <a:ext cx="4363148" cy="21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/>
              <a:t>ýhody </a:t>
            </a:r>
            <a:r>
              <a:rPr lang="cs-CZ" dirty="0"/>
              <a:t>a přínos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06" y="2354581"/>
            <a:ext cx="3707024" cy="3089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700000">
            <a:off x="4148622" y="3617689"/>
            <a:ext cx="562970" cy="5629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76722" y="2354581"/>
            <a:ext cx="4053385" cy="3089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centralizovaná správa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úspora provozních nákladů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bezpečná data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přístup k datům odkudkoliv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možnost výběru služeb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ochrana vlastních prostředků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1950" dirty="0">
              <a:solidFill>
                <a:prstClr val="white"/>
              </a:solidFill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195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/>
              <a:t>ýhody </a:t>
            </a:r>
            <a:r>
              <a:rPr lang="cs-CZ" dirty="0"/>
              <a:t>a přínos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818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/>
              <a:t>ic </a:t>
            </a:r>
            <a:r>
              <a:rPr lang="cs-CZ" dirty="0"/>
              <a:t>není bez rizika</a:t>
            </a:r>
          </a:p>
        </p:txBody>
      </p:sp>
    </p:spTree>
    <p:extLst>
      <p:ext uri="{BB962C8B-B14F-4D97-AF65-F5344CB8AC3E}">
        <p14:creationId xmlns:p14="http://schemas.microsoft.com/office/powerpoint/2010/main" val="42490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Cloud </a:t>
            </a:r>
            <a:r>
              <a:rPr lang="cs-CZ" dirty="0"/>
              <a:t>a rizika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93274" y="3129602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162000" tIns="18900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pracuji </a:t>
            </a:r>
          </a:p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cloudu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6" r="4754" b="38864"/>
          <a:stretch/>
        </p:blipFill>
        <p:spPr>
          <a:xfrm>
            <a:off x="1" y="2084953"/>
            <a:ext cx="9143999" cy="3915797"/>
          </a:xfr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5004960" y="2977771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54000" tIns="54000" rIns="54000" bIns="54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86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</a:t>
            </a:r>
            <a:endParaRPr lang="cs-CZ" sz="4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2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143000" y="2780928"/>
            <a:ext cx="6858000" cy="1790700"/>
          </a:xfrm>
        </p:spPr>
        <p:txBody>
          <a:bodyPr/>
          <a:lstStyle/>
          <a:p>
            <a:pPr algn="ctr"/>
            <a:r>
              <a:rPr lang="cs-CZ" dirty="0"/>
              <a:t>Současná práce s počítačem a dokumenty</a:t>
            </a:r>
          </a:p>
        </p:txBody>
      </p:sp>
    </p:spTree>
    <p:extLst>
      <p:ext uri="{BB962C8B-B14F-4D97-AF65-F5344CB8AC3E}">
        <p14:creationId xmlns:p14="http://schemas.microsoft.com/office/powerpoint/2010/main" val="33311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tardesign\AppData\Local\Microsoft\Windows\Temporary Internet Files\Content.IE5\RMEISC6Y\MP900422746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 b="30400"/>
          <a:stretch/>
        </p:blipFill>
        <p:spPr bwMode="auto">
          <a:xfrm>
            <a:off x="0" y="2057400"/>
            <a:ext cx="9144000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</a:t>
            </a:r>
            <a:r>
              <a:rPr lang="cs-CZ"/>
              <a:t>loud </a:t>
            </a:r>
            <a:r>
              <a:rPr lang="cs-CZ" dirty="0"/>
              <a:t>a rizika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61966" y="3130241"/>
            <a:ext cx="4053385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243000" tIns="135000" rIns="108000" bIns="3429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kompatibilita prohlížeče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ztráta internetového spojení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prozrazení přihlášení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zneužití dat třetí osobou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právní rizika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93274" y="3129602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162000" tIns="18900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pracuji </a:t>
            </a:r>
          </a:p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cloudu</a:t>
            </a:r>
          </a:p>
        </p:txBody>
      </p:sp>
    </p:spTree>
    <p:extLst>
      <p:ext uri="{BB962C8B-B14F-4D97-AF65-F5344CB8AC3E}">
        <p14:creationId xmlns:p14="http://schemas.microsoft.com/office/powerpoint/2010/main" val="30336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2.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fontAlgn="auto">
              <a:buFont typeface="Arial"/>
              <a:buChar char="•"/>
              <a:defRPr/>
            </a:pPr>
            <a:r>
              <a:rPr lang="cs-CZ" dirty="0"/>
              <a:t>Práce s Outlook online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Ukázka </a:t>
            </a:r>
            <a:r>
              <a:rPr lang="cs-CZ" dirty="0" err="1"/>
              <a:t>OneDrive</a:t>
            </a:r>
            <a:endParaRPr lang="cs-CZ" dirty="0"/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Principy práce s webovými aplikacemi 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Kooperace na dokumentu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Instalace programů MS Office 365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Ukázky dalších aplikací MS Office 365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Office 365 vytvořte nový dokument </a:t>
            </a:r>
            <a:r>
              <a:rPr lang="cs-CZ" dirty="0" err="1"/>
              <a:t>word</a:t>
            </a:r>
            <a:endParaRPr lang="cs-CZ" dirty="0"/>
          </a:p>
          <a:p>
            <a:r>
              <a:rPr lang="cs-CZ" dirty="0" err="1"/>
              <a:t>Nasdílejte</a:t>
            </a:r>
            <a:r>
              <a:rPr lang="cs-CZ" dirty="0"/>
              <a:t> jej mé osobě ( </a:t>
            </a:r>
            <a:r>
              <a:rPr lang="cs-CZ" dirty="0" err="1"/>
              <a:t>učo</a:t>
            </a:r>
            <a:r>
              <a:rPr lang="cs-CZ" dirty="0"/>
              <a:t> 12165) pouze ke čtení</a:t>
            </a:r>
          </a:p>
          <a:p>
            <a:r>
              <a:rPr lang="cs-CZ" dirty="0"/>
              <a:t>Odkaz na dokument vložte do poznámkového bloku do </a:t>
            </a:r>
            <a:r>
              <a:rPr lang="cs-CZ" dirty="0" err="1"/>
              <a:t>odevzdávárny</a:t>
            </a:r>
            <a:r>
              <a:rPr lang="cs-CZ" dirty="0"/>
              <a:t> v IS MU</a:t>
            </a:r>
          </a:p>
          <a:p>
            <a:r>
              <a:rPr lang="cs-CZ" dirty="0" err="1"/>
              <a:t>Dopiště</a:t>
            </a:r>
            <a:r>
              <a:rPr lang="cs-CZ" dirty="0"/>
              <a:t> alespoň další 3 online programy s odkazy na ně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 č.2</a:t>
            </a:r>
          </a:p>
        </p:txBody>
      </p:sp>
    </p:spTree>
    <p:extLst>
      <p:ext uri="{BB962C8B-B14F-4D97-AF65-F5344CB8AC3E}">
        <p14:creationId xmlns:p14="http://schemas.microsoft.com/office/powerpoint/2010/main" val="3330748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338492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Lidstvo se dělí na 10 skupin.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Ti první rozumějí binární soustavě, ostatní mají pravidelný sex.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rdesign\AppData\Local\Microsoft\Windows\Temporary Internet Files\Content.IE5\XY6B01X4\MP900316532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7542" r="12799" b="23550"/>
          <a:stretch/>
        </p:blipFill>
        <p:spPr bwMode="auto">
          <a:xfrm>
            <a:off x="0" y="1628800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1588839" y="2050681"/>
            <a:ext cx="2385811" cy="2385811"/>
            <a:chOff x="1854257" y="2036747"/>
            <a:chExt cx="3181081" cy="3181081"/>
          </a:xfrm>
        </p:grpSpPr>
        <p:pic>
          <p:nvPicPr>
            <p:cNvPr id="1028" name="Picture 4" descr="C:\Users\stardesign\AppData\Local\Microsoft\Windows\Temporary Internet Files\Content.IE5\XY6B01X4\MC900441759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57" y="2036747"/>
              <a:ext cx="3181081" cy="318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2355397" y="2828835"/>
              <a:ext cx="2065096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70 %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038422" y="2279954"/>
            <a:ext cx="2244797" cy="2244797"/>
            <a:chOff x="5035338" y="2506985"/>
            <a:chExt cx="2993062" cy="2993062"/>
          </a:xfrm>
        </p:grpSpPr>
        <p:pic>
          <p:nvPicPr>
            <p:cNvPr id="1029" name="Picture 5" descr="C:\Users\stardesign\AppData\Local\Microsoft\Windows\Temporary Internet Files\Content.IE5\GZ04G3EO\MC90044176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338" y="2506985"/>
              <a:ext cx="2993062" cy="299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5580129" y="3205064"/>
              <a:ext cx="2065096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5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30 %</a:t>
              </a:r>
            </a:p>
          </p:txBody>
        </p:sp>
      </p:grpSp>
      <p:pic>
        <p:nvPicPr>
          <p:cNvPr id="1030" name="Picture 6" descr="C:\Users\stardesign\AppData\Local\Microsoft\Windows\Temporary Internet Files\Content.IE5\XY6B01X4\MP90043305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7429" l="7143" r="94709">
                        <a14:foregroundMark x1="50000" y1="25619" x2="50000" y2="25619"/>
                        <a14:foregroundMark x1="53571" y1="27429" x2="53571" y2="27429"/>
                        <a14:foregroundMark x1="55026" y1="32571" x2="55026" y2="32571"/>
                        <a14:foregroundMark x1="54630" y1="30190" x2="54630" y2="30190"/>
                        <a14:foregroundMark x1="54630" y1="36667" x2="54630" y2="36667"/>
                        <a14:foregroundMark x1="55556" y1="40857" x2="55556" y2="40857"/>
                        <a14:foregroundMark x1="55026" y1="44667" x2="55026" y2="44667"/>
                        <a14:foregroundMark x1="55026" y1="38667" x2="55026" y2="38667"/>
                        <a14:foregroundMark x1="54365" y1="34762" x2="54365" y2="34762"/>
                        <a14:foregroundMark x1="52166" y1="27013" x2="52166" y2="27013"/>
                        <a14:foregroundMark x1="51986" y1="26494" x2="51986" y2="26494"/>
                        <a14:foregroundMark x1="54152" y1="28571" x2="54152" y2="28571"/>
                        <a14:foregroundMark x1="54693" y1="35714" x2="54693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5" y="3261048"/>
            <a:ext cx="1730005" cy="240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ardesign\AppData\Local\Microsoft\Windows\Temporary Internet Files\Content.IE5\GZ04G3EO\MC900432634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05" y="3544994"/>
            <a:ext cx="1998222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628650" y="415051"/>
            <a:ext cx="7886700" cy="994172"/>
          </a:xfrm>
        </p:spPr>
        <p:txBody>
          <a:bodyPr/>
          <a:lstStyle/>
          <a:p>
            <a:r>
              <a:rPr lang="cs-CZ" dirty="0"/>
              <a:t>Kam ukládáme svá data?</a:t>
            </a:r>
          </a:p>
        </p:txBody>
      </p:sp>
    </p:spTree>
    <p:extLst>
      <p:ext uri="{BB962C8B-B14F-4D97-AF65-F5344CB8AC3E}">
        <p14:creationId xmlns:p14="http://schemas.microsoft.com/office/powerpoint/2010/main" val="38358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7" b="5625"/>
          <a:stretch/>
        </p:blipFill>
        <p:spPr>
          <a:xfrm>
            <a:off x="0" y="1556792"/>
            <a:ext cx="9144000" cy="54005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74" y="3129602"/>
            <a:ext cx="3510390" cy="2314166"/>
          </a:xfrm>
          <a:solidFill>
            <a:srgbClr val="87C21C"/>
          </a:solidFill>
        </p:spPr>
        <p:txBody>
          <a:bodyPr vert="horz" lIns="162000" tIns="189000" rIns="91440" bIns="45720" rtlCol="0" anchor="t">
            <a:normAutofit/>
          </a:bodyPr>
          <a:lstStyle/>
          <a:p>
            <a:r>
              <a:rPr lang="cs-CZ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ukládám na vlastní počítač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95883" y="3129601"/>
            <a:ext cx="4053385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poškození disku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virus a jiný škodlivý software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ztráta počítače / notebooku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krádež počítače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neodborné jednání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493274" y="43891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300" dirty="0">
                <a:solidFill>
                  <a:prstClr val="white"/>
                </a:solidFill>
              </a:rPr>
              <a:t>Tradiční páce se současným počítačem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95883" y="3129601"/>
            <a:ext cx="4053385" cy="23141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instaluji software na disk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data ukládám na disk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spouštím lokální aplikace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používám internetový prohlížeč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starám se o provoz počítače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9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Cloud </a:t>
            </a:r>
            <a:r>
              <a:rPr lang="cs-CZ" dirty="0" err="1"/>
              <a:t>C</a:t>
            </a:r>
            <a:r>
              <a:rPr lang="cs-CZ"/>
              <a:t>omputing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/>
              <a:t>o </a:t>
            </a:r>
            <a:r>
              <a:rPr lang="cs-CZ" dirty="0"/>
              <a:t>je cloud computing - jednoduše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97" y="2245519"/>
            <a:ext cx="4697413" cy="3523060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070297" y="3454044"/>
            <a:ext cx="3686127" cy="2150458"/>
          </a:xfrm>
          <a:prstGeom prst="rect">
            <a:avLst/>
          </a:prstGeom>
          <a:solidFill>
            <a:srgbClr val="87C21C"/>
          </a:solidFill>
        </p:spPr>
        <p:txBody>
          <a:bodyPr vert="horz" lIns="297000" tIns="540000" rIns="10800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počítač jako terminál</a:t>
            </a: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data uložena v </a:t>
            </a:r>
            <a:r>
              <a:rPr lang="cs-CZ" sz="2400" b="1" dirty="0" err="1">
                <a:solidFill>
                  <a:prstClr val="white"/>
                </a:solidFill>
              </a:rPr>
              <a:t>cloudu</a:t>
            </a:r>
            <a:endParaRPr lang="cs-CZ" sz="2400" b="1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mobilita</a:t>
            </a: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komunikace + sdílení</a:t>
            </a:r>
          </a:p>
          <a:p>
            <a:pPr algn="ctr" fontAlgn="auto">
              <a:spcAft>
                <a:spcPts val="0"/>
              </a:spcAft>
            </a:pPr>
            <a:endParaRPr lang="cs-CZ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3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/>
              <a:t>ákladní </a:t>
            </a:r>
            <a:r>
              <a:rPr lang="cs-CZ" dirty="0"/>
              <a:t>pojmy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3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5" b="11314"/>
          <a:stretch/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76723" y="3129601"/>
            <a:ext cx="3495191" cy="19195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sdílení zdrojů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platím jen to co potřebuji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aktualizovatelnost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konektivita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/>
              <a:t>ákladní </a:t>
            </a:r>
            <a:r>
              <a:rPr lang="cs-CZ" dirty="0"/>
              <a:t>pojmy spojené s cloudem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14839" y="2315918"/>
            <a:ext cx="4429124" cy="3546871"/>
          </a:xfrm>
          <a:prstGeom prst="rect">
            <a:avLst/>
          </a:prstGeom>
          <a:solidFill>
            <a:srgbClr val="87C21C"/>
          </a:solidFill>
        </p:spPr>
        <p:txBody>
          <a:bodyPr vert="horz" lIns="432000" tIns="189000" rIns="108000" bIns="3429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zjednodušení celé správy systému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možnost práce kdekoliv a kdykoliv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neustálý přístup k datům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pokročilé zabezpečení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prstClr val="white"/>
                </a:solidFill>
              </a:rPr>
              <a:t>možnost kooperace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prstClr val="white"/>
                </a:solidFill>
              </a:rPr>
              <a:t>sdílení dokumentů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ekonomické benefity  - náklady </a:t>
            </a:r>
            <a:br>
              <a:rPr lang="cs-CZ" sz="2100" dirty="0">
                <a:solidFill>
                  <a:prstClr val="white"/>
                </a:solidFill>
              </a:rPr>
            </a:br>
            <a:r>
              <a:rPr lang="cs-CZ" sz="2100" dirty="0">
                <a:solidFill>
                  <a:prstClr val="white"/>
                </a:solidFill>
              </a:rPr>
              <a:t>na provoz</a:t>
            </a:r>
            <a:endParaRPr lang="cs-CZ" sz="19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772816"/>
            <a:ext cx="6858000" cy="2387600"/>
          </a:xfrm>
        </p:spPr>
        <p:txBody>
          <a:bodyPr/>
          <a:lstStyle/>
          <a:p>
            <a:r>
              <a:rPr lang="cs-CZ" dirty="0"/>
              <a:t>Nejvýznamnější hráči na poli </a:t>
            </a:r>
            <a:r>
              <a:rPr lang="cs-CZ" dirty="0" err="1"/>
              <a:t>cloudových</a:t>
            </a:r>
            <a:r>
              <a:rPr lang="cs-CZ" dirty="0"/>
              <a:t> služeb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7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6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430</Words>
  <Application>Microsoft Office PowerPoint</Application>
  <PresentationFormat>Předvádění na obrazovce (4:3)</PresentationFormat>
  <Paragraphs>181</Paragraphs>
  <Slides>25</Slides>
  <Notes>17</Notes>
  <HiddenSlides>1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25</vt:i4>
      </vt:variant>
    </vt:vector>
  </HeadingPairs>
  <TitlesOfParts>
    <vt:vector size="39" baseType="lpstr">
      <vt:lpstr>Arial</vt:lpstr>
      <vt:lpstr>Bookman Old Style</vt:lpstr>
      <vt:lpstr>Calibri</vt:lpstr>
      <vt:lpstr>Calibri Light</vt:lpstr>
      <vt:lpstr>Segoe Condensed</vt:lpstr>
      <vt:lpstr>Segoe UI</vt:lpstr>
      <vt:lpstr>Segoe UI Light</vt:lpstr>
      <vt:lpstr>Wingdings</vt:lpstr>
      <vt:lpstr>schoolpresentation</vt:lpstr>
      <vt:lpstr>Theme1</vt:lpstr>
      <vt:lpstr>Motiv Office</vt:lpstr>
      <vt:lpstr>1_Theme1</vt:lpstr>
      <vt:lpstr>2_Theme1</vt:lpstr>
      <vt:lpstr>1_Motiv Office</vt:lpstr>
      <vt:lpstr>Mgr. Petr Zaoral</vt:lpstr>
      <vt:lpstr>Současná práce s počítačem a dokumenty</vt:lpstr>
      <vt:lpstr>Kam ukládáme svá data?</vt:lpstr>
      <vt:lpstr>ukládám na vlastní počítač</vt:lpstr>
      <vt:lpstr>Cloud Computing</vt:lpstr>
      <vt:lpstr>Co je cloud computing - jednoduše</vt:lpstr>
      <vt:lpstr>Základní pojmy</vt:lpstr>
      <vt:lpstr>Základní pojmy spojené s cloudem</vt:lpstr>
      <vt:lpstr>Nejvýznamnější hráči na poli cloudových služeb</vt:lpstr>
      <vt:lpstr>Prezentace aplikace PowerPoint</vt:lpstr>
      <vt:lpstr>Prezentace aplikace PowerPoint</vt:lpstr>
      <vt:lpstr>Komunikace – e-mail</vt:lpstr>
      <vt:lpstr>Úložiště dat</vt:lpstr>
      <vt:lpstr>Komunikační nástroj</vt:lpstr>
      <vt:lpstr>Týmový web a úložiště</vt:lpstr>
      <vt:lpstr>Výhody a přínos</vt:lpstr>
      <vt:lpstr>Výhody a přínos</vt:lpstr>
      <vt:lpstr>Nic není bez rizika</vt:lpstr>
      <vt:lpstr>Cloud a rizika</vt:lpstr>
      <vt:lpstr>Cloud a rizika</vt:lpstr>
      <vt:lpstr>2. cvičení</vt:lpstr>
      <vt:lpstr>Prezentace aplikace PowerPoint</vt:lpstr>
      <vt:lpstr>Domácí úkol č.2</vt:lpstr>
      <vt:lpstr>Lidstvo se dělí na 10 skupin.   Ti první rozumějí binární soustavě, ostatní mají pravidelný sex.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2021-09-27T13:08:38Z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