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9" r:id="rId3"/>
    <p:sldId id="268" r:id="rId4"/>
    <p:sldId id="269" r:id="rId5"/>
    <p:sldId id="257" r:id="rId6"/>
    <p:sldId id="298" r:id="rId7"/>
    <p:sldId id="267" r:id="rId8"/>
    <p:sldId id="270" r:id="rId9"/>
    <p:sldId id="271" r:id="rId10"/>
    <p:sldId id="272" r:id="rId11"/>
    <p:sldId id="275" r:id="rId12"/>
    <p:sldId id="273" r:id="rId13"/>
    <p:sldId id="294" r:id="rId14"/>
    <p:sldId id="274" r:id="rId15"/>
    <p:sldId id="296" r:id="rId16"/>
    <p:sldId id="279" r:id="rId17"/>
    <p:sldId id="297" r:id="rId18"/>
    <p:sldId id="280" r:id="rId19"/>
    <p:sldId id="281" r:id="rId20"/>
    <p:sldId id="282" r:id="rId21"/>
    <p:sldId id="292" r:id="rId22"/>
    <p:sldId id="290" r:id="rId23"/>
    <p:sldId id="283" r:id="rId24"/>
    <p:sldId id="284" r:id="rId25"/>
    <p:sldId id="287" r:id="rId26"/>
    <p:sldId id="285" r:id="rId27"/>
    <p:sldId id="286" r:id="rId28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ka Strasilova" initials="KS" lastIdx="2" clrIdx="0">
    <p:extLst>
      <p:ext uri="{19B8F6BF-5375-455C-9EA6-DF929625EA0E}">
        <p15:presenceInfo xmlns:p15="http://schemas.microsoft.com/office/powerpoint/2012/main" userId="e2b204226456ca6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3566D3-46C6-44D8-8B0B-BA2D2116FA16}" v="7" dt="2021-09-20T06:57:17.908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660" y="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E8DC04-9FAD-4885-AA8E-F753F725B37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E4C55B0-6AA7-4E55-8F69-4A359D2E3B1A}">
      <dgm:prSet phldrT="[Text]"/>
      <dgm:spPr/>
      <dgm:t>
        <a:bodyPr/>
        <a:lstStyle/>
        <a:p>
          <a:r>
            <a:rPr lang="cs-CZ" dirty="0"/>
            <a:t>HLADKÁ</a:t>
          </a:r>
        </a:p>
      </dgm:t>
    </dgm:pt>
    <dgm:pt modelId="{A53EAE6E-7E14-4B5C-A444-E4EC26F23B9D}" type="parTrans" cxnId="{D7586B4B-6060-44FE-91B3-50FB17234A42}">
      <dgm:prSet/>
      <dgm:spPr/>
      <dgm:t>
        <a:bodyPr/>
        <a:lstStyle/>
        <a:p>
          <a:endParaRPr lang="cs-CZ"/>
        </a:p>
      </dgm:t>
    </dgm:pt>
    <dgm:pt modelId="{F0807469-F318-470F-AFB8-E30E5379BEB9}" type="sibTrans" cxnId="{D7586B4B-6060-44FE-91B3-50FB17234A42}">
      <dgm:prSet/>
      <dgm:spPr/>
      <dgm:t>
        <a:bodyPr/>
        <a:lstStyle/>
        <a:p>
          <a:endParaRPr lang="cs-CZ"/>
        </a:p>
      </dgm:t>
    </dgm:pt>
    <dgm:pt modelId="{027FB8F5-9055-4192-A0C0-EA39B0D28A4B}">
      <dgm:prSet phldrT="[Text]" custT="1"/>
      <dgm:spPr/>
      <dgm:t>
        <a:bodyPr/>
        <a:lstStyle/>
        <a:p>
          <a:r>
            <a:rPr lang="cs-CZ" sz="2000" dirty="0"/>
            <a:t>Není ovládaná vůlí – inervace vegetativními nervy</a:t>
          </a:r>
        </a:p>
      </dgm:t>
    </dgm:pt>
    <dgm:pt modelId="{E2DD7433-5EDA-4AFF-8FEF-057799D297DA}" type="parTrans" cxnId="{526FC5F8-07E0-4655-A17C-C5DC04D0FB85}">
      <dgm:prSet/>
      <dgm:spPr/>
      <dgm:t>
        <a:bodyPr/>
        <a:lstStyle/>
        <a:p>
          <a:endParaRPr lang="cs-CZ"/>
        </a:p>
      </dgm:t>
    </dgm:pt>
    <dgm:pt modelId="{95BFFCA7-9955-4182-867D-1FAD686C09FA}" type="sibTrans" cxnId="{526FC5F8-07E0-4655-A17C-C5DC04D0FB85}">
      <dgm:prSet/>
      <dgm:spPr/>
      <dgm:t>
        <a:bodyPr/>
        <a:lstStyle/>
        <a:p>
          <a:endParaRPr lang="cs-CZ"/>
        </a:p>
      </dgm:t>
    </dgm:pt>
    <dgm:pt modelId="{56530564-8A48-4B41-A69D-4DE08D685511}">
      <dgm:prSet phldrT="[Text]" custT="1"/>
      <dgm:spPr/>
      <dgm:t>
        <a:bodyPr/>
        <a:lstStyle/>
        <a:p>
          <a:r>
            <a:rPr lang="cs-CZ" sz="2000" dirty="0"/>
            <a:t>Žíly, orgány (žaludek, močový měchýř, děloha)</a:t>
          </a:r>
        </a:p>
      </dgm:t>
    </dgm:pt>
    <dgm:pt modelId="{B91388FD-6207-4D5B-BA26-098F522541C3}" type="parTrans" cxnId="{48C9DC98-A406-4AC5-A7D6-DA06F96F290F}">
      <dgm:prSet/>
      <dgm:spPr/>
      <dgm:t>
        <a:bodyPr/>
        <a:lstStyle/>
        <a:p>
          <a:endParaRPr lang="cs-CZ"/>
        </a:p>
      </dgm:t>
    </dgm:pt>
    <dgm:pt modelId="{AD8DDF6E-6B00-4C24-88CB-30FF55EDB432}" type="sibTrans" cxnId="{48C9DC98-A406-4AC5-A7D6-DA06F96F290F}">
      <dgm:prSet/>
      <dgm:spPr/>
      <dgm:t>
        <a:bodyPr/>
        <a:lstStyle/>
        <a:p>
          <a:endParaRPr lang="cs-CZ"/>
        </a:p>
      </dgm:t>
    </dgm:pt>
    <dgm:pt modelId="{557F88CA-020E-4BB1-8DE2-346FD7E0029F}">
      <dgm:prSet phldrT="[Text]"/>
      <dgm:spPr/>
      <dgm:t>
        <a:bodyPr/>
        <a:lstStyle/>
        <a:p>
          <a:r>
            <a:rPr lang="cs-CZ" dirty="0"/>
            <a:t>SRDEČNÍ</a:t>
          </a:r>
        </a:p>
      </dgm:t>
    </dgm:pt>
    <dgm:pt modelId="{E6E302E9-857D-4E6A-AD0F-F322E7337F38}" type="parTrans" cxnId="{2F5A52B0-CA9E-417E-89A0-E93D8A7FA595}">
      <dgm:prSet/>
      <dgm:spPr/>
      <dgm:t>
        <a:bodyPr/>
        <a:lstStyle/>
        <a:p>
          <a:endParaRPr lang="cs-CZ"/>
        </a:p>
      </dgm:t>
    </dgm:pt>
    <dgm:pt modelId="{330F7B06-38FE-461F-B0B1-2B81E63750D5}" type="sibTrans" cxnId="{2F5A52B0-CA9E-417E-89A0-E93D8A7FA595}">
      <dgm:prSet/>
      <dgm:spPr/>
      <dgm:t>
        <a:bodyPr/>
        <a:lstStyle/>
        <a:p>
          <a:endParaRPr lang="cs-CZ"/>
        </a:p>
      </dgm:t>
    </dgm:pt>
    <dgm:pt modelId="{21DD833A-DF9D-403F-A06E-F932A7297A2B}">
      <dgm:prSet phldrT="[Text]" custT="1"/>
      <dgm:spPr/>
      <dgm:t>
        <a:bodyPr/>
        <a:lstStyle/>
        <a:p>
          <a:r>
            <a:rPr lang="cs-CZ" sz="2000" dirty="0"/>
            <a:t>Některé rysy společné příčně pruhované</a:t>
          </a:r>
        </a:p>
      </dgm:t>
    </dgm:pt>
    <dgm:pt modelId="{80A901FD-CDD4-49A1-8DDD-FDF57F01672F}" type="parTrans" cxnId="{414A76FE-8431-420B-84BE-F8FE2B75737A}">
      <dgm:prSet/>
      <dgm:spPr/>
      <dgm:t>
        <a:bodyPr/>
        <a:lstStyle/>
        <a:p>
          <a:endParaRPr lang="cs-CZ"/>
        </a:p>
      </dgm:t>
    </dgm:pt>
    <dgm:pt modelId="{F665A4D8-214D-4EEF-8DA2-CF6E42392AF5}" type="sibTrans" cxnId="{414A76FE-8431-420B-84BE-F8FE2B75737A}">
      <dgm:prSet/>
      <dgm:spPr/>
      <dgm:t>
        <a:bodyPr/>
        <a:lstStyle/>
        <a:p>
          <a:endParaRPr lang="cs-CZ"/>
        </a:p>
      </dgm:t>
    </dgm:pt>
    <dgm:pt modelId="{2D93EDBA-1225-417C-A420-FDB3B4F49B18}">
      <dgm:prSet phldrT="[Text]"/>
      <dgm:spPr/>
      <dgm:t>
        <a:bodyPr/>
        <a:lstStyle/>
        <a:p>
          <a:r>
            <a:rPr lang="cs-CZ" dirty="0"/>
            <a:t>PŘÍČNĚ PRUHOVANÁ</a:t>
          </a:r>
        </a:p>
      </dgm:t>
    </dgm:pt>
    <dgm:pt modelId="{BF2F23D3-598F-42B4-AFC0-4ADB495182E3}" type="parTrans" cxnId="{CB076C9E-7F34-4781-B0B6-1C54EF7CB4E6}">
      <dgm:prSet/>
      <dgm:spPr/>
      <dgm:t>
        <a:bodyPr/>
        <a:lstStyle/>
        <a:p>
          <a:endParaRPr lang="cs-CZ"/>
        </a:p>
      </dgm:t>
    </dgm:pt>
    <dgm:pt modelId="{785816C7-599E-46F1-8937-8EE507F741F1}" type="sibTrans" cxnId="{CB076C9E-7F34-4781-B0B6-1C54EF7CB4E6}">
      <dgm:prSet/>
      <dgm:spPr/>
      <dgm:t>
        <a:bodyPr/>
        <a:lstStyle/>
        <a:p>
          <a:endParaRPr lang="cs-CZ"/>
        </a:p>
      </dgm:t>
    </dgm:pt>
    <dgm:pt modelId="{E5EA5347-DB3D-4AE4-964C-966A23109A2C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Ovládaná vůlí – inervace mozkomíšními nervy</a:t>
          </a:r>
        </a:p>
      </dgm:t>
    </dgm:pt>
    <dgm:pt modelId="{0FEFF3E1-7FA1-4FCA-970A-247BCFC3D3CD}" type="parTrans" cxnId="{43CC1BAB-0195-4123-BF11-89622EBC9D1A}">
      <dgm:prSet/>
      <dgm:spPr/>
      <dgm:t>
        <a:bodyPr/>
        <a:lstStyle/>
        <a:p>
          <a:endParaRPr lang="cs-CZ"/>
        </a:p>
      </dgm:t>
    </dgm:pt>
    <dgm:pt modelId="{226CCB84-916D-4816-9D32-D9E6593FD02E}" type="sibTrans" cxnId="{43CC1BAB-0195-4123-BF11-89622EBC9D1A}">
      <dgm:prSet/>
      <dgm:spPr/>
      <dgm:t>
        <a:bodyPr/>
        <a:lstStyle/>
        <a:p>
          <a:endParaRPr lang="cs-CZ"/>
        </a:p>
      </dgm:t>
    </dgm:pt>
    <dgm:pt modelId="{084F4E6A-1EC9-4B8C-A3A1-F49D7C469058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40-50% tělesné hmotnosti</a:t>
          </a:r>
          <a:endParaRPr lang="cs-CZ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Franklin Gothic Medium"/>
            <a:ea typeface="+mn-ea"/>
            <a:cs typeface="+mn-cs"/>
          </a:endParaRPr>
        </a:p>
      </dgm:t>
    </dgm:pt>
    <dgm:pt modelId="{74DF5DCF-F33A-46F0-9E42-2728C5767252}" type="parTrans" cxnId="{DC07DF4C-22E2-4D8F-B1EC-A64FC35A9449}">
      <dgm:prSet/>
      <dgm:spPr/>
      <dgm:t>
        <a:bodyPr/>
        <a:lstStyle/>
        <a:p>
          <a:endParaRPr lang="cs-CZ"/>
        </a:p>
      </dgm:t>
    </dgm:pt>
    <dgm:pt modelId="{F32C9946-CE54-42E4-A283-431ED88D7A93}" type="sibTrans" cxnId="{DC07DF4C-22E2-4D8F-B1EC-A64FC35A9449}">
      <dgm:prSet/>
      <dgm:spPr/>
      <dgm:t>
        <a:bodyPr/>
        <a:lstStyle/>
        <a:p>
          <a:endParaRPr lang="cs-CZ"/>
        </a:p>
      </dgm:t>
    </dgm:pt>
    <dgm:pt modelId="{36A5533E-FEA2-416F-8F96-71AAC828D02F}">
      <dgm:prSet phldrT="[Text]" custT="1"/>
      <dgm:spPr/>
      <dgm:t>
        <a:bodyPr/>
        <a:lstStyle/>
        <a:p>
          <a:r>
            <a:rPr lang="cs-CZ" sz="2000" dirty="0"/>
            <a:t>Není ovládaná vůlí - s</a:t>
          </a:r>
          <a:r>
            <a:rPr lang="cs-CZ" altLang="cs-CZ" sz="2000" dirty="0"/>
            <a:t>ignály pro stahy srdečních buněk vznikají přímo v srdci</a:t>
          </a:r>
          <a:endParaRPr lang="cs-CZ" sz="2000" dirty="0"/>
        </a:p>
      </dgm:t>
    </dgm:pt>
    <dgm:pt modelId="{F429B993-374B-4C5E-8C13-E16D0B322AFD}" type="parTrans" cxnId="{13BBD61E-411A-401C-9EC2-E5DA90BB3028}">
      <dgm:prSet/>
      <dgm:spPr/>
      <dgm:t>
        <a:bodyPr/>
        <a:lstStyle/>
        <a:p>
          <a:endParaRPr lang="cs-CZ"/>
        </a:p>
      </dgm:t>
    </dgm:pt>
    <dgm:pt modelId="{DD4F74FA-A021-4B5C-8E4F-C8F3B0AA116C}" type="sibTrans" cxnId="{13BBD61E-411A-401C-9EC2-E5DA90BB3028}">
      <dgm:prSet/>
      <dgm:spPr/>
      <dgm:t>
        <a:bodyPr/>
        <a:lstStyle/>
        <a:p>
          <a:endParaRPr lang="cs-CZ"/>
        </a:p>
      </dgm:t>
    </dgm:pt>
    <dgm:pt modelId="{6C70A7F5-7AC3-4269-BA54-04C3ED66E442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Přes 600 skeletárních svalů</a:t>
          </a:r>
        </a:p>
      </dgm:t>
    </dgm:pt>
    <dgm:pt modelId="{2EEB73E4-F050-420E-B96B-636618588844}" type="parTrans" cxnId="{6A3D6A80-0437-4D0E-AA69-F76FCA772B60}">
      <dgm:prSet/>
      <dgm:spPr/>
      <dgm:t>
        <a:bodyPr/>
        <a:lstStyle/>
        <a:p>
          <a:endParaRPr lang="cs-CZ"/>
        </a:p>
      </dgm:t>
    </dgm:pt>
    <dgm:pt modelId="{356CE0F4-93B7-4DBD-86C2-3C1CB31A85B9}" type="sibTrans" cxnId="{6A3D6A80-0437-4D0E-AA69-F76FCA772B60}">
      <dgm:prSet/>
      <dgm:spPr/>
      <dgm:t>
        <a:bodyPr/>
        <a:lstStyle/>
        <a:p>
          <a:endParaRPr lang="cs-CZ"/>
        </a:p>
      </dgm:t>
    </dgm:pt>
    <dgm:pt modelId="{DE2F74EB-3768-455C-B805-35428DD376CF}">
      <dgm:prSet phldrT="[Text]" custT="1"/>
      <dgm:spPr/>
      <dgm:t>
        <a:bodyPr/>
        <a:lstStyle/>
        <a:p>
          <a:r>
            <a:rPr lang="cs-CZ" sz="2000" dirty="0"/>
            <a:t>3%  hmotnosti</a:t>
          </a:r>
        </a:p>
      </dgm:t>
    </dgm:pt>
    <dgm:pt modelId="{1D98A2BF-20B6-4FF8-91DB-192BD139CE9E}" type="parTrans" cxnId="{D6162AD3-F359-4042-9458-BF5C2F426B74}">
      <dgm:prSet/>
      <dgm:spPr/>
      <dgm:t>
        <a:bodyPr/>
        <a:lstStyle/>
        <a:p>
          <a:endParaRPr lang="cs-CZ"/>
        </a:p>
      </dgm:t>
    </dgm:pt>
    <dgm:pt modelId="{8BB7D0B6-C7ED-400F-9E49-520405981BD7}" type="sibTrans" cxnId="{D6162AD3-F359-4042-9458-BF5C2F426B74}">
      <dgm:prSet/>
      <dgm:spPr/>
      <dgm:t>
        <a:bodyPr/>
        <a:lstStyle/>
        <a:p>
          <a:endParaRPr lang="cs-CZ"/>
        </a:p>
      </dgm:t>
    </dgm:pt>
    <dgm:pt modelId="{5D7643E2-CB62-4418-9F27-93D6A107AF27}">
      <dgm:prSet phldrT="[Text]" custT="1"/>
      <dgm:spPr/>
      <dgm:t>
        <a:bodyPr/>
        <a:lstStyle/>
        <a:p>
          <a:r>
            <a:rPr lang="cs-CZ" sz="2000" dirty="0"/>
            <a:t>Buňky jednojaderné</a:t>
          </a:r>
        </a:p>
      </dgm:t>
    </dgm:pt>
    <dgm:pt modelId="{9EEAD9AF-E3D7-474E-9769-3634E719A0CF}" type="parTrans" cxnId="{69862739-10A2-4DCB-89EE-4346F86542BD}">
      <dgm:prSet/>
      <dgm:spPr/>
      <dgm:t>
        <a:bodyPr/>
        <a:lstStyle/>
        <a:p>
          <a:endParaRPr lang="cs-CZ"/>
        </a:p>
      </dgm:t>
    </dgm:pt>
    <dgm:pt modelId="{DE0A3F90-B01E-4C74-859E-968482A85ACD}" type="sibTrans" cxnId="{69862739-10A2-4DCB-89EE-4346F86542BD}">
      <dgm:prSet/>
      <dgm:spPr/>
      <dgm:t>
        <a:bodyPr/>
        <a:lstStyle/>
        <a:p>
          <a:endParaRPr lang="cs-CZ"/>
        </a:p>
      </dgm:t>
    </dgm:pt>
    <dgm:pt modelId="{BC29BCB0-B2FA-40E3-A8CB-D22AC91C1034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Buňky mnohojaderné</a:t>
          </a:r>
        </a:p>
      </dgm:t>
    </dgm:pt>
    <dgm:pt modelId="{85F05BB1-F7C5-46E6-8CE9-7DD265E92F32}" type="parTrans" cxnId="{22968756-A259-4A5D-9092-964D60B5AA9E}">
      <dgm:prSet/>
      <dgm:spPr/>
    </dgm:pt>
    <dgm:pt modelId="{465A22AC-F78A-4105-B6A9-B8B94B6192F2}" type="sibTrans" cxnId="{22968756-A259-4A5D-9092-964D60B5AA9E}">
      <dgm:prSet/>
      <dgm:spPr/>
    </dgm:pt>
    <dgm:pt modelId="{8EA3A9D1-4908-4B45-9E2F-95A7A2A5617F}">
      <dgm:prSet phldrT="[Text]" custT="1"/>
      <dgm:spPr/>
      <dgm:t>
        <a:bodyPr/>
        <a:lstStyle/>
        <a:p>
          <a:r>
            <a:rPr lang="cs-CZ" sz="2000" dirty="0"/>
            <a:t>Stálá a rytmická aktivita</a:t>
          </a:r>
        </a:p>
      </dgm:t>
    </dgm:pt>
    <dgm:pt modelId="{3E79CD0A-2B91-4A64-9105-AEFA14050CB7}" type="parTrans" cxnId="{69804CD1-0DC9-41B0-B24A-1CEB68C67E23}">
      <dgm:prSet/>
      <dgm:spPr/>
    </dgm:pt>
    <dgm:pt modelId="{F9022E7C-C6EA-4505-BDBF-A8C3DAE63811}" type="sibTrans" cxnId="{69804CD1-0DC9-41B0-B24A-1CEB68C67E23}">
      <dgm:prSet/>
      <dgm:spPr/>
    </dgm:pt>
    <dgm:pt modelId="{3F05FFB2-570D-460B-895E-E38FABDD05ED}" type="pres">
      <dgm:prSet presAssocID="{C4E8DC04-9FAD-4885-AA8E-F753F725B379}" presName="Name0" presStyleCnt="0">
        <dgm:presLayoutVars>
          <dgm:dir/>
          <dgm:animLvl val="lvl"/>
          <dgm:resizeHandles val="exact"/>
        </dgm:presLayoutVars>
      </dgm:prSet>
      <dgm:spPr/>
    </dgm:pt>
    <dgm:pt modelId="{B57E9006-1E58-4192-BFAD-D8624261A819}" type="pres">
      <dgm:prSet presAssocID="{0E4C55B0-6AA7-4E55-8F69-4A359D2E3B1A}" presName="composite" presStyleCnt="0"/>
      <dgm:spPr/>
    </dgm:pt>
    <dgm:pt modelId="{C213E19A-4139-4B76-BA5C-0C6F86DC0022}" type="pres">
      <dgm:prSet presAssocID="{0E4C55B0-6AA7-4E55-8F69-4A359D2E3B1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7FBCE921-4D62-445B-900E-BD8ABCF90AEC}" type="pres">
      <dgm:prSet presAssocID="{0E4C55B0-6AA7-4E55-8F69-4A359D2E3B1A}" presName="desTx" presStyleLbl="alignAccFollowNode1" presStyleIdx="0" presStyleCnt="3">
        <dgm:presLayoutVars>
          <dgm:bulletEnabled val="1"/>
        </dgm:presLayoutVars>
      </dgm:prSet>
      <dgm:spPr/>
    </dgm:pt>
    <dgm:pt modelId="{8B65BAE4-3D95-4E1B-8E59-33C851DCF7EB}" type="pres">
      <dgm:prSet presAssocID="{F0807469-F318-470F-AFB8-E30E5379BEB9}" presName="space" presStyleCnt="0"/>
      <dgm:spPr/>
    </dgm:pt>
    <dgm:pt modelId="{3B7F9230-8822-4522-9994-17564257A908}" type="pres">
      <dgm:prSet presAssocID="{557F88CA-020E-4BB1-8DE2-346FD7E0029F}" presName="composite" presStyleCnt="0"/>
      <dgm:spPr/>
    </dgm:pt>
    <dgm:pt modelId="{58940EB4-CDA2-4DBA-8C32-5F5A7E0E1387}" type="pres">
      <dgm:prSet presAssocID="{557F88CA-020E-4BB1-8DE2-346FD7E0029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992FC32-8A63-4658-A538-CC60EB010E26}" type="pres">
      <dgm:prSet presAssocID="{557F88CA-020E-4BB1-8DE2-346FD7E0029F}" presName="desTx" presStyleLbl="alignAccFollowNode1" presStyleIdx="1" presStyleCnt="3">
        <dgm:presLayoutVars>
          <dgm:bulletEnabled val="1"/>
        </dgm:presLayoutVars>
      </dgm:prSet>
      <dgm:spPr/>
    </dgm:pt>
    <dgm:pt modelId="{631F4941-50B8-44B5-901B-C0A64A92C351}" type="pres">
      <dgm:prSet presAssocID="{330F7B06-38FE-461F-B0B1-2B81E63750D5}" presName="space" presStyleCnt="0"/>
      <dgm:spPr/>
    </dgm:pt>
    <dgm:pt modelId="{847D11EA-1EA6-4B8E-B985-0E00F89E9DDF}" type="pres">
      <dgm:prSet presAssocID="{2D93EDBA-1225-417C-A420-FDB3B4F49B18}" presName="composite" presStyleCnt="0"/>
      <dgm:spPr/>
    </dgm:pt>
    <dgm:pt modelId="{370EAC66-D157-4293-B22B-903C2DD4DB1A}" type="pres">
      <dgm:prSet presAssocID="{2D93EDBA-1225-417C-A420-FDB3B4F49B1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BB18C6E-D70F-4B2D-A340-FF4E7D9787B1}" type="pres">
      <dgm:prSet presAssocID="{2D93EDBA-1225-417C-A420-FDB3B4F49B1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0F7FF00-0C26-4993-A8DE-68CFB0560B25}" type="presOf" srcId="{557F88CA-020E-4BB1-8DE2-346FD7E0029F}" destId="{58940EB4-CDA2-4DBA-8C32-5F5A7E0E1387}" srcOrd="0" destOrd="0" presId="urn:microsoft.com/office/officeart/2005/8/layout/hList1"/>
    <dgm:cxn modelId="{13BBD61E-411A-401C-9EC2-E5DA90BB3028}" srcId="{557F88CA-020E-4BB1-8DE2-346FD7E0029F}" destId="{36A5533E-FEA2-416F-8F96-71AAC828D02F}" srcOrd="1" destOrd="0" parTransId="{F429B993-374B-4C5E-8C13-E16D0B322AFD}" sibTransId="{DD4F74FA-A021-4B5C-8E4F-C8F3B0AA116C}"/>
    <dgm:cxn modelId="{5E30A728-A536-4E7A-80AD-D5BB9735B755}" type="presOf" srcId="{DE2F74EB-3768-455C-B805-35428DD376CF}" destId="{7FBCE921-4D62-445B-900E-BD8ABCF90AEC}" srcOrd="0" destOrd="3" presId="urn:microsoft.com/office/officeart/2005/8/layout/hList1"/>
    <dgm:cxn modelId="{69862739-10A2-4DCB-89EE-4346F86542BD}" srcId="{0E4C55B0-6AA7-4E55-8F69-4A359D2E3B1A}" destId="{5D7643E2-CB62-4418-9F27-93D6A107AF27}" srcOrd="1" destOrd="0" parTransId="{9EEAD9AF-E3D7-474E-9769-3634E719A0CF}" sibTransId="{DE0A3F90-B01E-4C74-859E-968482A85ACD}"/>
    <dgm:cxn modelId="{F31F335D-EBEE-479D-BCEF-FB852032439A}" type="presOf" srcId="{084F4E6A-1EC9-4B8C-A3A1-F49D7C469058}" destId="{8BB18C6E-D70F-4B2D-A340-FF4E7D9787B1}" srcOrd="0" destOrd="3" presId="urn:microsoft.com/office/officeart/2005/8/layout/hList1"/>
    <dgm:cxn modelId="{F3CA9942-36B3-4ED2-AD3B-8546F626457D}" type="presOf" srcId="{2D93EDBA-1225-417C-A420-FDB3B4F49B18}" destId="{370EAC66-D157-4293-B22B-903C2DD4DB1A}" srcOrd="0" destOrd="0" presId="urn:microsoft.com/office/officeart/2005/8/layout/hList1"/>
    <dgm:cxn modelId="{D58F9F46-5F45-45D3-8E0D-8F9F07AF33DE}" type="presOf" srcId="{36A5533E-FEA2-416F-8F96-71AAC828D02F}" destId="{E992FC32-8A63-4658-A538-CC60EB010E26}" srcOrd="0" destOrd="1" presId="urn:microsoft.com/office/officeart/2005/8/layout/hList1"/>
    <dgm:cxn modelId="{A012EF6A-524E-4CDB-A7D4-19F53FCCA952}" type="presOf" srcId="{6C70A7F5-7AC3-4269-BA54-04C3ED66E442}" destId="{8BB18C6E-D70F-4B2D-A340-FF4E7D9787B1}" srcOrd="0" destOrd="2" presId="urn:microsoft.com/office/officeart/2005/8/layout/hList1"/>
    <dgm:cxn modelId="{D7586B4B-6060-44FE-91B3-50FB17234A42}" srcId="{C4E8DC04-9FAD-4885-AA8E-F753F725B379}" destId="{0E4C55B0-6AA7-4E55-8F69-4A359D2E3B1A}" srcOrd="0" destOrd="0" parTransId="{A53EAE6E-7E14-4B5C-A444-E4EC26F23B9D}" sibTransId="{F0807469-F318-470F-AFB8-E30E5379BEB9}"/>
    <dgm:cxn modelId="{DC07DF4C-22E2-4D8F-B1EC-A64FC35A9449}" srcId="{2D93EDBA-1225-417C-A420-FDB3B4F49B18}" destId="{084F4E6A-1EC9-4B8C-A3A1-F49D7C469058}" srcOrd="3" destOrd="0" parTransId="{74DF5DCF-F33A-46F0-9E42-2728C5767252}" sibTransId="{F32C9946-CE54-42E4-A283-431ED88D7A93}"/>
    <dgm:cxn modelId="{20070450-4C05-4E8D-AA47-14A88715888A}" type="presOf" srcId="{5D7643E2-CB62-4418-9F27-93D6A107AF27}" destId="{7FBCE921-4D62-445B-900E-BD8ABCF90AEC}" srcOrd="0" destOrd="1" presId="urn:microsoft.com/office/officeart/2005/8/layout/hList1"/>
    <dgm:cxn modelId="{22968756-A259-4A5D-9092-964D60B5AA9E}" srcId="{2D93EDBA-1225-417C-A420-FDB3B4F49B18}" destId="{BC29BCB0-B2FA-40E3-A8CB-D22AC91C1034}" srcOrd="1" destOrd="0" parTransId="{85F05BB1-F7C5-46E6-8CE9-7DD265E92F32}" sibTransId="{465A22AC-F78A-4105-B6A9-B8B94B6192F2}"/>
    <dgm:cxn modelId="{9D538976-EF32-4F72-8048-62A9E76C9AFC}" type="presOf" srcId="{BC29BCB0-B2FA-40E3-A8CB-D22AC91C1034}" destId="{8BB18C6E-D70F-4B2D-A340-FF4E7D9787B1}" srcOrd="0" destOrd="1" presId="urn:microsoft.com/office/officeart/2005/8/layout/hList1"/>
    <dgm:cxn modelId="{6A3D6A80-0437-4D0E-AA69-F76FCA772B60}" srcId="{2D93EDBA-1225-417C-A420-FDB3B4F49B18}" destId="{6C70A7F5-7AC3-4269-BA54-04C3ED66E442}" srcOrd="2" destOrd="0" parTransId="{2EEB73E4-F050-420E-B96B-636618588844}" sibTransId="{356CE0F4-93B7-4DBD-86C2-3C1CB31A85B9}"/>
    <dgm:cxn modelId="{CE9E488E-A13C-4782-AAEF-1F5A5BE74FDC}" type="presOf" srcId="{0E4C55B0-6AA7-4E55-8F69-4A359D2E3B1A}" destId="{C213E19A-4139-4B76-BA5C-0C6F86DC0022}" srcOrd="0" destOrd="0" presId="urn:microsoft.com/office/officeart/2005/8/layout/hList1"/>
    <dgm:cxn modelId="{0D351693-C571-4FB5-B21B-0FDAA5DE16CD}" type="presOf" srcId="{8EA3A9D1-4908-4B45-9E2F-95A7A2A5617F}" destId="{E992FC32-8A63-4658-A538-CC60EB010E26}" srcOrd="0" destOrd="2" presId="urn:microsoft.com/office/officeart/2005/8/layout/hList1"/>
    <dgm:cxn modelId="{48C9DC98-A406-4AC5-A7D6-DA06F96F290F}" srcId="{0E4C55B0-6AA7-4E55-8F69-4A359D2E3B1A}" destId="{56530564-8A48-4B41-A69D-4DE08D685511}" srcOrd="2" destOrd="0" parTransId="{B91388FD-6207-4D5B-BA26-098F522541C3}" sibTransId="{AD8DDF6E-6B00-4C24-88CB-30FF55EDB432}"/>
    <dgm:cxn modelId="{CB076C9E-7F34-4781-B0B6-1C54EF7CB4E6}" srcId="{C4E8DC04-9FAD-4885-AA8E-F753F725B379}" destId="{2D93EDBA-1225-417C-A420-FDB3B4F49B18}" srcOrd="2" destOrd="0" parTransId="{BF2F23D3-598F-42B4-AFC0-4ADB495182E3}" sibTransId="{785816C7-599E-46F1-8937-8EE507F741F1}"/>
    <dgm:cxn modelId="{B96600A6-9E4D-450D-9AC8-FBCC93658CFF}" type="presOf" srcId="{C4E8DC04-9FAD-4885-AA8E-F753F725B379}" destId="{3F05FFB2-570D-460B-895E-E38FABDD05ED}" srcOrd="0" destOrd="0" presId="urn:microsoft.com/office/officeart/2005/8/layout/hList1"/>
    <dgm:cxn modelId="{DAE4F8AA-057E-42F2-940C-1D743BBFB7CC}" type="presOf" srcId="{56530564-8A48-4B41-A69D-4DE08D685511}" destId="{7FBCE921-4D62-445B-900E-BD8ABCF90AEC}" srcOrd="0" destOrd="2" presId="urn:microsoft.com/office/officeart/2005/8/layout/hList1"/>
    <dgm:cxn modelId="{43CC1BAB-0195-4123-BF11-89622EBC9D1A}" srcId="{2D93EDBA-1225-417C-A420-FDB3B4F49B18}" destId="{E5EA5347-DB3D-4AE4-964C-966A23109A2C}" srcOrd="0" destOrd="0" parTransId="{0FEFF3E1-7FA1-4FCA-970A-247BCFC3D3CD}" sibTransId="{226CCB84-916D-4816-9D32-D9E6593FD02E}"/>
    <dgm:cxn modelId="{2F5A52B0-CA9E-417E-89A0-E93D8A7FA595}" srcId="{C4E8DC04-9FAD-4885-AA8E-F753F725B379}" destId="{557F88CA-020E-4BB1-8DE2-346FD7E0029F}" srcOrd="1" destOrd="0" parTransId="{E6E302E9-857D-4E6A-AD0F-F322E7337F38}" sibTransId="{330F7B06-38FE-461F-B0B1-2B81E63750D5}"/>
    <dgm:cxn modelId="{A3CA7BC4-FFF2-4A12-AE09-6872F9782555}" type="presOf" srcId="{027FB8F5-9055-4192-A0C0-EA39B0D28A4B}" destId="{7FBCE921-4D62-445B-900E-BD8ABCF90AEC}" srcOrd="0" destOrd="0" presId="urn:microsoft.com/office/officeart/2005/8/layout/hList1"/>
    <dgm:cxn modelId="{69804CD1-0DC9-41B0-B24A-1CEB68C67E23}" srcId="{557F88CA-020E-4BB1-8DE2-346FD7E0029F}" destId="{8EA3A9D1-4908-4B45-9E2F-95A7A2A5617F}" srcOrd="2" destOrd="0" parTransId="{3E79CD0A-2B91-4A64-9105-AEFA14050CB7}" sibTransId="{F9022E7C-C6EA-4505-BDBF-A8C3DAE63811}"/>
    <dgm:cxn modelId="{D6162AD3-F359-4042-9458-BF5C2F426B74}" srcId="{0E4C55B0-6AA7-4E55-8F69-4A359D2E3B1A}" destId="{DE2F74EB-3768-455C-B805-35428DD376CF}" srcOrd="3" destOrd="0" parTransId="{1D98A2BF-20B6-4FF8-91DB-192BD139CE9E}" sibTransId="{8BB7D0B6-C7ED-400F-9E49-520405981BD7}"/>
    <dgm:cxn modelId="{E505C2DD-D408-402E-BFDB-E264BC05BA0D}" type="presOf" srcId="{E5EA5347-DB3D-4AE4-964C-966A23109A2C}" destId="{8BB18C6E-D70F-4B2D-A340-FF4E7D9787B1}" srcOrd="0" destOrd="0" presId="urn:microsoft.com/office/officeart/2005/8/layout/hList1"/>
    <dgm:cxn modelId="{C98CEEDF-AE02-46C0-A272-33C383C8D457}" type="presOf" srcId="{21DD833A-DF9D-403F-A06E-F932A7297A2B}" destId="{E992FC32-8A63-4658-A538-CC60EB010E26}" srcOrd="0" destOrd="0" presId="urn:microsoft.com/office/officeart/2005/8/layout/hList1"/>
    <dgm:cxn modelId="{526FC5F8-07E0-4655-A17C-C5DC04D0FB85}" srcId="{0E4C55B0-6AA7-4E55-8F69-4A359D2E3B1A}" destId="{027FB8F5-9055-4192-A0C0-EA39B0D28A4B}" srcOrd="0" destOrd="0" parTransId="{E2DD7433-5EDA-4AFF-8FEF-057799D297DA}" sibTransId="{95BFFCA7-9955-4182-867D-1FAD686C09FA}"/>
    <dgm:cxn modelId="{414A76FE-8431-420B-84BE-F8FE2B75737A}" srcId="{557F88CA-020E-4BB1-8DE2-346FD7E0029F}" destId="{21DD833A-DF9D-403F-A06E-F932A7297A2B}" srcOrd="0" destOrd="0" parTransId="{80A901FD-CDD4-49A1-8DDD-FDF57F01672F}" sibTransId="{F665A4D8-214D-4EEF-8DA2-CF6E42392AF5}"/>
    <dgm:cxn modelId="{9FD6F999-41E3-41BA-B965-3E4CBAC242B4}" type="presParOf" srcId="{3F05FFB2-570D-460B-895E-E38FABDD05ED}" destId="{B57E9006-1E58-4192-BFAD-D8624261A819}" srcOrd="0" destOrd="0" presId="urn:microsoft.com/office/officeart/2005/8/layout/hList1"/>
    <dgm:cxn modelId="{DA99C5AE-4F92-4818-898D-5A3F31AFC1F4}" type="presParOf" srcId="{B57E9006-1E58-4192-BFAD-D8624261A819}" destId="{C213E19A-4139-4B76-BA5C-0C6F86DC0022}" srcOrd="0" destOrd="0" presId="urn:microsoft.com/office/officeart/2005/8/layout/hList1"/>
    <dgm:cxn modelId="{763CF7AE-02BE-444B-AE67-774635FB21A7}" type="presParOf" srcId="{B57E9006-1E58-4192-BFAD-D8624261A819}" destId="{7FBCE921-4D62-445B-900E-BD8ABCF90AEC}" srcOrd="1" destOrd="0" presId="urn:microsoft.com/office/officeart/2005/8/layout/hList1"/>
    <dgm:cxn modelId="{20FA0A42-729C-41E9-A395-E3ECBB16472F}" type="presParOf" srcId="{3F05FFB2-570D-460B-895E-E38FABDD05ED}" destId="{8B65BAE4-3D95-4E1B-8E59-33C851DCF7EB}" srcOrd="1" destOrd="0" presId="urn:microsoft.com/office/officeart/2005/8/layout/hList1"/>
    <dgm:cxn modelId="{DF55CDF1-6B53-4DC0-875C-9ED39FD94BAF}" type="presParOf" srcId="{3F05FFB2-570D-460B-895E-E38FABDD05ED}" destId="{3B7F9230-8822-4522-9994-17564257A908}" srcOrd="2" destOrd="0" presId="urn:microsoft.com/office/officeart/2005/8/layout/hList1"/>
    <dgm:cxn modelId="{0BA670C7-7BB1-4BED-AEB1-1C3A27CB299B}" type="presParOf" srcId="{3B7F9230-8822-4522-9994-17564257A908}" destId="{58940EB4-CDA2-4DBA-8C32-5F5A7E0E1387}" srcOrd="0" destOrd="0" presId="urn:microsoft.com/office/officeart/2005/8/layout/hList1"/>
    <dgm:cxn modelId="{567748F3-8884-4F09-AC95-D2CD6C0EE3E7}" type="presParOf" srcId="{3B7F9230-8822-4522-9994-17564257A908}" destId="{E992FC32-8A63-4658-A538-CC60EB010E26}" srcOrd="1" destOrd="0" presId="urn:microsoft.com/office/officeart/2005/8/layout/hList1"/>
    <dgm:cxn modelId="{BB114BF0-9A7A-4DD4-94E6-DEE893E833D2}" type="presParOf" srcId="{3F05FFB2-570D-460B-895E-E38FABDD05ED}" destId="{631F4941-50B8-44B5-901B-C0A64A92C351}" srcOrd="3" destOrd="0" presId="urn:microsoft.com/office/officeart/2005/8/layout/hList1"/>
    <dgm:cxn modelId="{2B2142DC-30C3-4693-97AD-C714BD8A343F}" type="presParOf" srcId="{3F05FFB2-570D-460B-895E-E38FABDD05ED}" destId="{847D11EA-1EA6-4B8E-B985-0E00F89E9DDF}" srcOrd="4" destOrd="0" presId="urn:microsoft.com/office/officeart/2005/8/layout/hList1"/>
    <dgm:cxn modelId="{51D385C1-5B37-49AD-8BE9-9EFBF76AB7AC}" type="presParOf" srcId="{847D11EA-1EA6-4B8E-B985-0E00F89E9DDF}" destId="{370EAC66-D157-4293-B22B-903C2DD4DB1A}" srcOrd="0" destOrd="0" presId="urn:microsoft.com/office/officeart/2005/8/layout/hList1"/>
    <dgm:cxn modelId="{EEC96706-29FF-4E65-8C1A-B6ED2F5919CE}" type="presParOf" srcId="{847D11EA-1EA6-4B8E-B985-0E00F89E9DDF}" destId="{8BB18C6E-D70F-4B2D-A340-FF4E7D9787B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729D09-E696-40A2-9640-D4B05D87BD3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A9CB874-062A-485A-970D-4A2683CC059D}">
      <dgm:prSet phldrT="[Text]" custT="1"/>
      <dgm:spPr/>
      <dgm:t>
        <a:bodyPr/>
        <a:lstStyle/>
        <a:p>
          <a:r>
            <a:rPr lang="cs-CZ" altLang="cs-CZ" sz="1900" b="0" dirty="0">
              <a:solidFill>
                <a:schemeClr val="bg1"/>
              </a:solidFill>
              <a:latin typeface="+mj-lt"/>
            </a:rPr>
            <a:t>Pomalé (červené) svalové vlákno (I)</a:t>
          </a:r>
        </a:p>
        <a:p>
          <a:r>
            <a:rPr lang="en-US" altLang="cs-CZ" sz="1900" b="0" dirty="0">
              <a:solidFill>
                <a:schemeClr val="bg1"/>
              </a:solidFill>
              <a:latin typeface="+mj-lt"/>
            </a:rPr>
            <a:t>Slow-Twitch (ST) Muscle Fibers</a:t>
          </a:r>
          <a:endParaRPr lang="cs-CZ" altLang="cs-CZ" sz="1900" b="0" dirty="0">
            <a:solidFill>
              <a:schemeClr val="bg1"/>
            </a:solidFill>
            <a:latin typeface="+mj-lt"/>
          </a:endParaRPr>
        </a:p>
        <a:p>
          <a:r>
            <a:rPr lang="cs-CZ" altLang="cs-CZ" sz="1900" b="0" dirty="0">
              <a:solidFill>
                <a:schemeClr val="bg1"/>
              </a:solidFill>
              <a:latin typeface="+mj-lt"/>
            </a:rPr>
            <a:t>SLOW OXIDATIVE (SO)</a:t>
          </a:r>
          <a:endParaRPr lang="cs-CZ" sz="1900" b="0" dirty="0">
            <a:solidFill>
              <a:schemeClr val="bg1"/>
            </a:solidFill>
            <a:latin typeface="+mj-lt"/>
          </a:endParaRPr>
        </a:p>
      </dgm:t>
    </dgm:pt>
    <dgm:pt modelId="{2120CA1B-F016-42F0-811F-87441F120B0F}" type="parTrans" cxnId="{26F55B79-F3D9-4FA4-8F9E-8A2D5715866B}">
      <dgm:prSet/>
      <dgm:spPr/>
      <dgm:t>
        <a:bodyPr/>
        <a:lstStyle/>
        <a:p>
          <a:endParaRPr lang="cs-CZ"/>
        </a:p>
      </dgm:t>
    </dgm:pt>
    <dgm:pt modelId="{011CEA36-872E-4305-BABF-39ABA470014D}" type="sibTrans" cxnId="{26F55B79-F3D9-4FA4-8F9E-8A2D5715866B}">
      <dgm:prSet/>
      <dgm:spPr/>
      <dgm:t>
        <a:bodyPr/>
        <a:lstStyle/>
        <a:p>
          <a:endParaRPr lang="cs-CZ"/>
        </a:p>
      </dgm:t>
    </dgm:pt>
    <dgm:pt modelId="{C2C9C47E-E487-4670-91F7-D2F143E1EB61}">
      <dgm:prSet phldrT="[Text]"/>
      <dgm:spPr/>
      <dgm:t>
        <a:bodyPr/>
        <a:lstStyle/>
        <a:p>
          <a:r>
            <a:rPr lang="cs-CZ" altLang="cs-CZ" dirty="0">
              <a:latin typeface="+mj-lt"/>
            </a:rPr>
            <a:t>Vysoká</a:t>
          </a:r>
          <a:r>
            <a:rPr lang="en-US" altLang="cs-CZ" dirty="0">
              <a:latin typeface="+mj-lt"/>
            </a:rPr>
            <a:t> </a:t>
          </a:r>
          <a:r>
            <a:rPr lang="cs-CZ" altLang="cs-CZ" dirty="0">
              <a:latin typeface="+mj-lt"/>
            </a:rPr>
            <a:t>aerobní </a:t>
          </a:r>
          <a:r>
            <a:rPr lang="en-US" altLang="cs-CZ" dirty="0">
              <a:latin typeface="+mj-lt"/>
            </a:rPr>
            <a:t>(</a:t>
          </a:r>
          <a:r>
            <a:rPr lang="en-US" altLang="cs-CZ" dirty="0" err="1">
              <a:latin typeface="+mj-lt"/>
            </a:rPr>
            <a:t>oxidativ</a:t>
          </a:r>
          <a:r>
            <a:rPr lang="cs-CZ" altLang="cs-CZ" dirty="0">
              <a:latin typeface="+mj-lt"/>
            </a:rPr>
            <a:t>ní</a:t>
          </a:r>
          <a:r>
            <a:rPr lang="en-US" altLang="cs-CZ" dirty="0">
              <a:latin typeface="+mj-lt"/>
            </a:rPr>
            <a:t>) </a:t>
          </a:r>
          <a:r>
            <a:rPr lang="cs-CZ" altLang="cs-CZ" dirty="0">
              <a:latin typeface="+mj-lt"/>
            </a:rPr>
            <a:t>kapacita a odolnost vůči únavě – vysoký počet mitochondrií a bohaté prokrvení</a:t>
          </a:r>
          <a:endParaRPr lang="cs-CZ" dirty="0">
            <a:latin typeface="+mj-lt"/>
          </a:endParaRPr>
        </a:p>
      </dgm:t>
    </dgm:pt>
    <dgm:pt modelId="{DB4DFE2B-A5EF-4DFF-8822-FE126996DFE1}" type="parTrans" cxnId="{3C351090-4BD0-4F3B-8CD9-371B5619BCB8}">
      <dgm:prSet/>
      <dgm:spPr/>
      <dgm:t>
        <a:bodyPr/>
        <a:lstStyle/>
        <a:p>
          <a:endParaRPr lang="cs-CZ"/>
        </a:p>
      </dgm:t>
    </dgm:pt>
    <dgm:pt modelId="{A28E16A3-78E7-4849-B650-B6D99D1139A8}" type="sibTrans" cxnId="{3C351090-4BD0-4F3B-8CD9-371B5619BCB8}">
      <dgm:prSet/>
      <dgm:spPr/>
      <dgm:t>
        <a:bodyPr/>
        <a:lstStyle/>
        <a:p>
          <a:endParaRPr lang="cs-CZ"/>
        </a:p>
      </dgm:t>
    </dgm:pt>
    <dgm:pt modelId="{84143038-7F2F-4AFC-A90C-164C68C2CBD6}">
      <dgm:prSet phldrT="[Text]"/>
      <dgm:spPr/>
      <dgm:t>
        <a:bodyPr/>
        <a:lstStyle/>
        <a:p>
          <a:r>
            <a:rPr lang="cs-CZ" altLang="cs-CZ" dirty="0">
              <a:latin typeface="+mj-lt"/>
            </a:rPr>
            <a:t>Nízká anaerobní</a:t>
          </a:r>
          <a:r>
            <a:rPr lang="en-US" altLang="cs-CZ" dirty="0">
              <a:latin typeface="+mj-lt"/>
            </a:rPr>
            <a:t> (</a:t>
          </a:r>
          <a:r>
            <a:rPr lang="cs-CZ" altLang="cs-CZ" dirty="0">
              <a:latin typeface="+mj-lt"/>
            </a:rPr>
            <a:t>neoxidativní, </a:t>
          </a:r>
          <a:r>
            <a:rPr lang="cs-CZ" altLang="cs-CZ" dirty="0" err="1">
              <a:latin typeface="+mj-lt"/>
            </a:rPr>
            <a:t>glykolitická</a:t>
          </a:r>
          <a:r>
            <a:rPr lang="en-US" altLang="cs-CZ" dirty="0">
              <a:latin typeface="+mj-lt"/>
            </a:rPr>
            <a:t>) </a:t>
          </a:r>
          <a:r>
            <a:rPr lang="cs-CZ" altLang="cs-CZ" dirty="0">
              <a:latin typeface="+mj-lt"/>
            </a:rPr>
            <a:t>kapacita a</a:t>
          </a:r>
          <a:r>
            <a:rPr lang="en-US" altLang="cs-CZ" dirty="0">
              <a:latin typeface="+mj-lt"/>
            </a:rPr>
            <a:t> </a:t>
          </a:r>
          <a:r>
            <a:rPr lang="cs-CZ" altLang="cs-CZ" dirty="0">
              <a:latin typeface="+mj-lt"/>
            </a:rPr>
            <a:t>svalová síla</a:t>
          </a:r>
          <a:endParaRPr lang="cs-CZ" dirty="0">
            <a:latin typeface="+mj-lt"/>
          </a:endParaRPr>
        </a:p>
      </dgm:t>
    </dgm:pt>
    <dgm:pt modelId="{EF941DB1-F4DF-4AF5-968D-B18DE0083A01}" type="parTrans" cxnId="{918AA00A-11B3-4843-A62D-05CE87FDEA97}">
      <dgm:prSet/>
      <dgm:spPr/>
      <dgm:t>
        <a:bodyPr/>
        <a:lstStyle/>
        <a:p>
          <a:endParaRPr lang="cs-CZ"/>
        </a:p>
      </dgm:t>
    </dgm:pt>
    <dgm:pt modelId="{F21BCCB9-C23D-4460-AA24-4246BA6F2E26}" type="sibTrans" cxnId="{918AA00A-11B3-4843-A62D-05CE87FDEA97}">
      <dgm:prSet/>
      <dgm:spPr/>
      <dgm:t>
        <a:bodyPr/>
        <a:lstStyle/>
        <a:p>
          <a:endParaRPr lang="cs-CZ"/>
        </a:p>
      </dgm:t>
    </dgm:pt>
    <dgm:pt modelId="{459C7C70-75E9-402D-8EB7-68DD18635F19}">
      <dgm:prSet phldrT="[Text]" custT="1"/>
      <dgm:spPr/>
      <dgm:t>
        <a:bodyPr/>
        <a:lstStyle/>
        <a:p>
          <a:r>
            <a:rPr lang="cs-CZ" altLang="cs-CZ" sz="1900" b="0" dirty="0">
              <a:solidFill>
                <a:schemeClr val="bg1"/>
              </a:solidFill>
              <a:latin typeface="+mj-lt"/>
            </a:rPr>
            <a:t>Rychlé (červené) svalové vlákno (</a:t>
          </a:r>
          <a:r>
            <a:rPr lang="cs-CZ" altLang="cs-CZ" sz="1900" b="0" dirty="0" err="1">
              <a:solidFill>
                <a:schemeClr val="bg1"/>
              </a:solidFill>
              <a:latin typeface="+mj-lt"/>
            </a:rPr>
            <a:t>IIa</a:t>
          </a:r>
          <a:r>
            <a:rPr lang="cs-CZ" altLang="cs-CZ" sz="1900" b="0" dirty="0">
              <a:solidFill>
                <a:schemeClr val="bg1"/>
              </a:solidFill>
              <a:latin typeface="+mj-lt"/>
            </a:rPr>
            <a:t>)</a:t>
          </a:r>
        </a:p>
        <a:p>
          <a:r>
            <a:rPr lang="en-US" altLang="cs-CZ" sz="1900" b="0" dirty="0">
              <a:solidFill>
                <a:schemeClr val="bg1"/>
              </a:solidFill>
              <a:latin typeface="+mj-lt"/>
            </a:rPr>
            <a:t>Fast-Twitch (</a:t>
          </a:r>
          <a:r>
            <a:rPr lang="en-US" altLang="cs-CZ" sz="1900" b="0" dirty="0" err="1">
              <a:solidFill>
                <a:schemeClr val="bg1"/>
              </a:solidFill>
              <a:latin typeface="+mj-lt"/>
            </a:rPr>
            <a:t>FT</a:t>
          </a:r>
          <a:r>
            <a:rPr lang="en-US" altLang="cs-CZ" sz="1900" b="0" baseline="-25000" dirty="0" err="1">
              <a:solidFill>
                <a:schemeClr val="bg1"/>
              </a:solidFill>
              <a:latin typeface="+mj-lt"/>
            </a:rPr>
            <a:t>a</a:t>
          </a:r>
          <a:r>
            <a:rPr lang="en-US" altLang="cs-CZ" sz="1900" b="0" dirty="0">
              <a:solidFill>
                <a:schemeClr val="bg1"/>
              </a:solidFill>
              <a:latin typeface="+mj-lt"/>
            </a:rPr>
            <a:t>) Muscle Fibers</a:t>
          </a:r>
          <a:endParaRPr lang="cs-CZ" altLang="cs-CZ" sz="1900" b="0" dirty="0">
            <a:solidFill>
              <a:schemeClr val="bg1"/>
            </a:solidFill>
            <a:latin typeface="+mj-lt"/>
          </a:endParaRPr>
        </a:p>
        <a:p>
          <a:r>
            <a:rPr lang="cs-CZ" altLang="cs-CZ" sz="1900" b="0" dirty="0">
              <a:solidFill>
                <a:schemeClr val="bg1"/>
              </a:solidFill>
              <a:latin typeface="+mj-lt"/>
            </a:rPr>
            <a:t>FAST OXIDATIVE GLYCOLYTIC (FOG)</a:t>
          </a:r>
          <a:endParaRPr lang="cs-CZ" sz="1900" b="0" dirty="0">
            <a:solidFill>
              <a:schemeClr val="bg1"/>
            </a:solidFill>
            <a:latin typeface="+mj-lt"/>
          </a:endParaRPr>
        </a:p>
      </dgm:t>
    </dgm:pt>
    <dgm:pt modelId="{25F49889-FDE6-4A7E-9492-872EDFE78335}" type="parTrans" cxnId="{D12609E6-A8D6-485F-8004-266363D0EC95}">
      <dgm:prSet/>
      <dgm:spPr/>
      <dgm:t>
        <a:bodyPr/>
        <a:lstStyle/>
        <a:p>
          <a:endParaRPr lang="cs-CZ"/>
        </a:p>
      </dgm:t>
    </dgm:pt>
    <dgm:pt modelId="{D15494D2-A027-4F52-AB8F-377B5B3D6830}" type="sibTrans" cxnId="{D12609E6-A8D6-485F-8004-266363D0EC95}">
      <dgm:prSet/>
      <dgm:spPr/>
      <dgm:t>
        <a:bodyPr/>
        <a:lstStyle/>
        <a:p>
          <a:endParaRPr lang="cs-CZ"/>
        </a:p>
      </dgm:t>
    </dgm:pt>
    <dgm:pt modelId="{6D5A6F94-0802-4A10-A781-8A5741CBB772}">
      <dgm:prSet phldrT="[Text]"/>
      <dgm:spPr/>
      <dgm:t>
        <a:bodyPr/>
        <a:lstStyle/>
        <a:p>
          <a:r>
            <a:rPr lang="cs-CZ" altLang="cs-CZ" dirty="0">
              <a:latin typeface="+mj-lt"/>
            </a:rPr>
            <a:t>Střední aerobní</a:t>
          </a:r>
          <a:r>
            <a:rPr lang="en-US" altLang="cs-CZ" dirty="0">
              <a:latin typeface="+mj-lt"/>
            </a:rPr>
            <a:t> (</a:t>
          </a:r>
          <a:r>
            <a:rPr lang="en-US" altLang="cs-CZ" dirty="0" err="1">
              <a:latin typeface="+mj-lt"/>
            </a:rPr>
            <a:t>oxidativ</a:t>
          </a:r>
          <a:r>
            <a:rPr lang="cs-CZ" altLang="cs-CZ" dirty="0">
              <a:latin typeface="+mj-lt"/>
            </a:rPr>
            <a:t>ní</a:t>
          </a:r>
          <a:r>
            <a:rPr lang="en-US" altLang="cs-CZ" dirty="0">
              <a:latin typeface="+mj-lt"/>
            </a:rPr>
            <a:t>) </a:t>
          </a:r>
          <a:r>
            <a:rPr lang="cs-CZ" altLang="cs-CZ" dirty="0">
              <a:latin typeface="+mj-lt"/>
            </a:rPr>
            <a:t>kapacita a odolnost vůči únavě</a:t>
          </a:r>
          <a:endParaRPr lang="cs-CZ" dirty="0">
            <a:latin typeface="+mj-lt"/>
          </a:endParaRPr>
        </a:p>
      </dgm:t>
    </dgm:pt>
    <dgm:pt modelId="{F05862A3-B6F3-4998-A7A1-03FB47CF90D4}" type="parTrans" cxnId="{263EBB53-CF70-46DF-80F7-F34FED7EC425}">
      <dgm:prSet/>
      <dgm:spPr/>
      <dgm:t>
        <a:bodyPr/>
        <a:lstStyle/>
        <a:p>
          <a:endParaRPr lang="cs-CZ"/>
        </a:p>
      </dgm:t>
    </dgm:pt>
    <dgm:pt modelId="{A221C0F1-8844-4E9F-A6BF-D8CF9D3F6424}" type="sibTrans" cxnId="{263EBB53-CF70-46DF-80F7-F34FED7EC425}">
      <dgm:prSet/>
      <dgm:spPr/>
      <dgm:t>
        <a:bodyPr/>
        <a:lstStyle/>
        <a:p>
          <a:endParaRPr lang="cs-CZ"/>
        </a:p>
      </dgm:t>
    </dgm:pt>
    <dgm:pt modelId="{658BEC7F-A705-4F3A-92D4-9E6E3B38D161}">
      <dgm:prSet phldrT="[Text]"/>
      <dgm:spPr/>
      <dgm:t>
        <a:bodyPr/>
        <a:lstStyle/>
        <a:p>
          <a:r>
            <a:rPr lang="cs-CZ" altLang="cs-CZ" dirty="0">
              <a:latin typeface="+mj-lt"/>
            </a:rPr>
            <a:t>Vysoká anaerobní</a:t>
          </a:r>
          <a:r>
            <a:rPr lang="en-US" altLang="cs-CZ" dirty="0">
              <a:latin typeface="+mj-lt"/>
            </a:rPr>
            <a:t> (</a:t>
          </a:r>
          <a:r>
            <a:rPr lang="cs-CZ" altLang="cs-CZ" dirty="0">
              <a:latin typeface="+mj-lt"/>
            </a:rPr>
            <a:t>neoxidativní, </a:t>
          </a:r>
          <a:r>
            <a:rPr lang="cs-CZ" altLang="cs-CZ" dirty="0" err="1">
              <a:latin typeface="+mj-lt"/>
            </a:rPr>
            <a:t>glykolitická</a:t>
          </a:r>
          <a:r>
            <a:rPr lang="en-US" altLang="cs-CZ" dirty="0">
              <a:latin typeface="+mj-lt"/>
            </a:rPr>
            <a:t>) </a:t>
          </a:r>
          <a:r>
            <a:rPr lang="cs-CZ" altLang="cs-CZ" dirty="0">
              <a:latin typeface="+mj-lt"/>
            </a:rPr>
            <a:t>kapacita a svalová síla</a:t>
          </a:r>
          <a:endParaRPr lang="cs-CZ" dirty="0">
            <a:latin typeface="+mj-lt"/>
          </a:endParaRPr>
        </a:p>
      </dgm:t>
    </dgm:pt>
    <dgm:pt modelId="{B58CEE55-5C3A-4F91-94E3-F084A6EB8132}" type="parTrans" cxnId="{640739ED-17E1-4E35-B74F-3CF13A1B9501}">
      <dgm:prSet/>
      <dgm:spPr/>
      <dgm:t>
        <a:bodyPr/>
        <a:lstStyle/>
        <a:p>
          <a:endParaRPr lang="cs-CZ"/>
        </a:p>
      </dgm:t>
    </dgm:pt>
    <dgm:pt modelId="{62B51E3F-13EF-47D3-B638-B64C44223A13}" type="sibTrans" cxnId="{640739ED-17E1-4E35-B74F-3CF13A1B9501}">
      <dgm:prSet/>
      <dgm:spPr/>
      <dgm:t>
        <a:bodyPr/>
        <a:lstStyle/>
        <a:p>
          <a:endParaRPr lang="cs-CZ"/>
        </a:p>
      </dgm:t>
    </dgm:pt>
    <dgm:pt modelId="{3AE7057B-F61A-4CFE-A395-C3DF145C77D8}">
      <dgm:prSet phldrT="[Text]" custT="1"/>
      <dgm:spPr/>
      <dgm:t>
        <a:bodyPr/>
        <a:lstStyle/>
        <a:p>
          <a:r>
            <a:rPr lang="cs-CZ" altLang="cs-CZ" sz="1900" b="0" dirty="0">
              <a:solidFill>
                <a:schemeClr val="bg1"/>
              </a:solidFill>
              <a:latin typeface="+mj-lt"/>
            </a:rPr>
            <a:t>Rychlé (bíle) svalové vlákno (</a:t>
          </a:r>
          <a:r>
            <a:rPr lang="cs-CZ" altLang="cs-CZ" sz="1900" b="0" dirty="0" err="1">
              <a:solidFill>
                <a:schemeClr val="bg1"/>
              </a:solidFill>
              <a:latin typeface="+mj-lt"/>
            </a:rPr>
            <a:t>IIx</a:t>
          </a:r>
          <a:r>
            <a:rPr lang="cs-CZ" altLang="cs-CZ" sz="1900" b="0" dirty="0">
              <a:solidFill>
                <a:schemeClr val="bg1"/>
              </a:solidFill>
              <a:latin typeface="+mj-lt"/>
            </a:rPr>
            <a:t>/</a:t>
          </a:r>
          <a:r>
            <a:rPr lang="cs-CZ" altLang="cs-CZ" sz="1900" b="0" dirty="0" err="1">
              <a:solidFill>
                <a:schemeClr val="bg1"/>
              </a:solidFill>
              <a:latin typeface="+mj-lt"/>
            </a:rPr>
            <a:t>IIb</a:t>
          </a:r>
          <a:r>
            <a:rPr lang="cs-CZ" altLang="cs-CZ" sz="1900" b="0" dirty="0">
              <a:solidFill>
                <a:schemeClr val="bg1"/>
              </a:solidFill>
              <a:latin typeface="+mj-lt"/>
            </a:rPr>
            <a:t>)</a:t>
          </a:r>
        </a:p>
        <a:p>
          <a:r>
            <a:rPr lang="en-US" altLang="cs-CZ" sz="1900" b="0" dirty="0">
              <a:solidFill>
                <a:schemeClr val="bg1"/>
              </a:solidFill>
              <a:latin typeface="+mj-lt"/>
            </a:rPr>
            <a:t>Fast-Twitch (</a:t>
          </a:r>
          <a:r>
            <a:rPr lang="en-US" altLang="cs-CZ" sz="1900" b="0" dirty="0" err="1">
              <a:solidFill>
                <a:schemeClr val="bg1"/>
              </a:solidFill>
              <a:latin typeface="+mj-lt"/>
            </a:rPr>
            <a:t>FT</a:t>
          </a:r>
          <a:r>
            <a:rPr lang="en-US" altLang="cs-CZ" sz="1900" b="0" baseline="-25000" dirty="0" err="1">
              <a:solidFill>
                <a:schemeClr val="bg1"/>
              </a:solidFill>
              <a:latin typeface="+mj-lt"/>
            </a:rPr>
            <a:t>b</a:t>
          </a:r>
          <a:r>
            <a:rPr lang="cs-CZ" altLang="cs-CZ" sz="1900" b="0" baseline="-25000" dirty="0">
              <a:solidFill>
                <a:schemeClr val="bg1"/>
              </a:solidFill>
              <a:latin typeface="+mj-lt"/>
            </a:rPr>
            <a:t>/</a:t>
          </a:r>
          <a:r>
            <a:rPr lang="cs-CZ" altLang="cs-CZ" sz="1900" b="0" dirty="0" err="1">
              <a:solidFill>
                <a:schemeClr val="bg1"/>
              </a:solidFill>
              <a:latin typeface="+mj-lt"/>
            </a:rPr>
            <a:t>FT</a:t>
          </a:r>
          <a:r>
            <a:rPr lang="cs-CZ" altLang="cs-CZ" sz="1900" b="0" baseline="-25000" dirty="0" err="1">
              <a:solidFill>
                <a:schemeClr val="bg1"/>
              </a:solidFill>
              <a:latin typeface="+mj-lt"/>
            </a:rPr>
            <a:t>x</a:t>
          </a:r>
          <a:r>
            <a:rPr lang="en-US" altLang="cs-CZ" sz="1900" b="0" dirty="0">
              <a:solidFill>
                <a:schemeClr val="bg1"/>
              </a:solidFill>
              <a:latin typeface="+mj-lt"/>
            </a:rPr>
            <a:t>) Muscle Fibers</a:t>
          </a:r>
          <a:endParaRPr lang="cs-CZ" altLang="cs-CZ" sz="1900" b="0" dirty="0">
            <a:solidFill>
              <a:schemeClr val="bg1"/>
            </a:solidFill>
            <a:latin typeface="+mj-lt"/>
          </a:endParaRPr>
        </a:p>
        <a:p>
          <a:r>
            <a:rPr lang="cs-CZ" altLang="cs-CZ" sz="1900" b="0" dirty="0">
              <a:solidFill>
                <a:schemeClr val="bg1"/>
              </a:solidFill>
              <a:latin typeface="+mj-lt"/>
            </a:rPr>
            <a:t>FAST GLYCOLYTIC (FG)</a:t>
          </a:r>
          <a:endParaRPr lang="cs-CZ" sz="1900" b="0" dirty="0">
            <a:solidFill>
              <a:schemeClr val="bg1"/>
            </a:solidFill>
            <a:latin typeface="+mj-lt"/>
          </a:endParaRPr>
        </a:p>
      </dgm:t>
    </dgm:pt>
    <dgm:pt modelId="{C861D292-6667-49E9-A1C5-E9A29DEFD422}" type="parTrans" cxnId="{7B71FF75-7587-43B2-BA80-E80225688736}">
      <dgm:prSet/>
      <dgm:spPr/>
      <dgm:t>
        <a:bodyPr/>
        <a:lstStyle/>
        <a:p>
          <a:endParaRPr lang="cs-CZ"/>
        </a:p>
      </dgm:t>
    </dgm:pt>
    <dgm:pt modelId="{571CB1FE-7550-425D-B8A2-643B5A8A25E8}" type="sibTrans" cxnId="{7B71FF75-7587-43B2-BA80-E80225688736}">
      <dgm:prSet/>
      <dgm:spPr/>
      <dgm:t>
        <a:bodyPr/>
        <a:lstStyle/>
        <a:p>
          <a:endParaRPr lang="cs-CZ"/>
        </a:p>
      </dgm:t>
    </dgm:pt>
    <dgm:pt modelId="{104EEEBE-8BC6-4A7D-B2A3-412311E6AC99}">
      <dgm:prSet phldrT="[Text]"/>
      <dgm:spPr/>
      <dgm:t>
        <a:bodyPr/>
        <a:lstStyle/>
        <a:p>
          <a:r>
            <a:rPr lang="cs-CZ" altLang="cs-CZ" dirty="0">
              <a:latin typeface="+mj-lt"/>
            </a:rPr>
            <a:t>Nízká aerobní </a:t>
          </a:r>
          <a:r>
            <a:rPr lang="en-US" altLang="cs-CZ" dirty="0">
              <a:latin typeface="+mj-lt"/>
            </a:rPr>
            <a:t>(</a:t>
          </a:r>
          <a:r>
            <a:rPr lang="en-US" altLang="cs-CZ" dirty="0" err="1">
              <a:latin typeface="+mj-lt"/>
            </a:rPr>
            <a:t>oxidativ</a:t>
          </a:r>
          <a:r>
            <a:rPr lang="cs-CZ" altLang="cs-CZ" dirty="0">
              <a:latin typeface="+mj-lt"/>
            </a:rPr>
            <a:t>ní</a:t>
          </a:r>
          <a:r>
            <a:rPr lang="en-US" altLang="cs-CZ" dirty="0">
              <a:latin typeface="+mj-lt"/>
            </a:rPr>
            <a:t>) </a:t>
          </a:r>
          <a:r>
            <a:rPr lang="cs-CZ" altLang="cs-CZ" dirty="0">
              <a:latin typeface="+mj-lt"/>
            </a:rPr>
            <a:t>kapacita a odolnost vůči únavě</a:t>
          </a:r>
          <a:endParaRPr lang="cs-CZ" dirty="0">
            <a:latin typeface="+mj-lt"/>
          </a:endParaRPr>
        </a:p>
      </dgm:t>
    </dgm:pt>
    <dgm:pt modelId="{563B128D-598F-496B-9594-46B7D0B92609}" type="parTrans" cxnId="{4D7D1C96-3B2B-49E4-A5B9-33ECAC6C4DE4}">
      <dgm:prSet/>
      <dgm:spPr/>
      <dgm:t>
        <a:bodyPr/>
        <a:lstStyle/>
        <a:p>
          <a:endParaRPr lang="cs-CZ"/>
        </a:p>
      </dgm:t>
    </dgm:pt>
    <dgm:pt modelId="{E461C89F-8411-47E2-8F37-06A5B6DBEC64}" type="sibTrans" cxnId="{4D7D1C96-3B2B-49E4-A5B9-33ECAC6C4DE4}">
      <dgm:prSet/>
      <dgm:spPr/>
      <dgm:t>
        <a:bodyPr/>
        <a:lstStyle/>
        <a:p>
          <a:endParaRPr lang="cs-CZ"/>
        </a:p>
      </dgm:t>
    </dgm:pt>
    <dgm:pt modelId="{37EB0D55-8C2D-460C-B9C8-A86C56F950CE}">
      <dgm:prSet phldrT="[Text]"/>
      <dgm:spPr/>
      <dgm:t>
        <a:bodyPr/>
        <a:lstStyle/>
        <a:p>
          <a:r>
            <a:rPr lang="cs-CZ" altLang="cs-CZ" dirty="0">
              <a:latin typeface="+mj-lt"/>
            </a:rPr>
            <a:t>Vysoká anaerobní</a:t>
          </a:r>
          <a:r>
            <a:rPr lang="en-US" altLang="cs-CZ" dirty="0">
              <a:latin typeface="+mj-lt"/>
            </a:rPr>
            <a:t> (</a:t>
          </a:r>
          <a:r>
            <a:rPr lang="cs-CZ" altLang="cs-CZ" dirty="0">
              <a:latin typeface="+mj-lt"/>
            </a:rPr>
            <a:t>neoxidativní, </a:t>
          </a:r>
          <a:r>
            <a:rPr lang="en-US" altLang="cs-CZ" dirty="0">
              <a:latin typeface="+mj-lt"/>
            </a:rPr>
            <a:t>glycolytic</a:t>
          </a:r>
          <a:r>
            <a:rPr lang="cs-CZ" altLang="cs-CZ" dirty="0" err="1">
              <a:latin typeface="+mj-lt"/>
            </a:rPr>
            <a:t>ká</a:t>
          </a:r>
          <a:r>
            <a:rPr lang="en-US" altLang="cs-CZ" dirty="0">
              <a:latin typeface="+mj-lt"/>
            </a:rPr>
            <a:t>) </a:t>
          </a:r>
          <a:r>
            <a:rPr lang="cs-CZ" altLang="cs-CZ" dirty="0">
              <a:latin typeface="+mj-lt"/>
            </a:rPr>
            <a:t>kapacita s svalová síla</a:t>
          </a:r>
          <a:endParaRPr lang="cs-CZ" dirty="0">
            <a:latin typeface="+mj-lt"/>
          </a:endParaRPr>
        </a:p>
      </dgm:t>
    </dgm:pt>
    <dgm:pt modelId="{8B512F41-1BFD-4A36-8CBD-14760446D80F}" type="parTrans" cxnId="{B6F10639-436A-4902-B8CE-0D26E31425BE}">
      <dgm:prSet/>
      <dgm:spPr/>
      <dgm:t>
        <a:bodyPr/>
        <a:lstStyle/>
        <a:p>
          <a:endParaRPr lang="cs-CZ"/>
        </a:p>
      </dgm:t>
    </dgm:pt>
    <dgm:pt modelId="{62E9778A-CEAC-41C9-85F8-6E095DF6D2EF}" type="sibTrans" cxnId="{B6F10639-436A-4902-B8CE-0D26E31425BE}">
      <dgm:prSet/>
      <dgm:spPr/>
      <dgm:t>
        <a:bodyPr/>
        <a:lstStyle/>
        <a:p>
          <a:endParaRPr lang="cs-CZ"/>
        </a:p>
      </dgm:t>
    </dgm:pt>
    <dgm:pt modelId="{9B9CB496-7EDE-44EE-99AE-1E5C5776B059}">
      <dgm:prSet phldrT="[Text]"/>
      <dgm:spPr/>
      <dgm:t>
        <a:bodyPr/>
        <a:lstStyle/>
        <a:p>
          <a:r>
            <a:rPr lang="cs-CZ" altLang="cs-CZ" dirty="0">
              <a:latin typeface="+mj-lt"/>
            </a:rPr>
            <a:t>Pomalá kontrakce</a:t>
          </a:r>
          <a:r>
            <a:rPr lang="en-US" altLang="cs-CZ" dirty="0">
              <a:latin typeface="+mj-lt"/>
            </a:rPr>
            <a:t> (110 </a:t>
          </a:r>
          <a:r>
            <a:rPr lang="en-US" altLang="cs-CZ" dirty="0" err="1">
              <a:latin typeface="+mj-lt"/>
            </a:rPr>
            <a:t>ms</a:t>
          </a:r>
          <a:r>
            <a:rPr lang="cs-CZ" altLang="cs-CZ" dirty="0">
              <a:latin typeface="+mj-lt"/>
            </a:rPr>
            <a:t>/svalový tah</a:t>
          </a:r>
          <a:r>
            <a:rPr lang="en-US" altLang="cs-CZ" dirty="0">
              <a:latin typeface="+mj-lt"/>
            </a:rPr>
            <a:t>) </a:t>
          </a:r>
          <a:r>
            <a:rPr lang="cs-CZ" altLang="cs-CZ" dirty="0">
              <a:latin typeface="+mj-lt"/>
            </a:rPr>
            <a:t>a</a:t>
          </a:r>
          <a:r>
            <a:rPr lang="en-US" altLang="cs-CZ" dirty="0">
              <a:latin typeface="+mj-lt"/>
            </a:rPr>
            <a:t> </a:t>
          </a:r>
          <a:r>
            <a:rPr lang="cs-CZ" altLang="cs-CZ" dirty="0">
              <a:latin typeface="+mj-lt"/>
            </a:rPr>
            <a:t>myozinová</a:t>
          </a:r>
          <a:r>
            <a:rPr lang="en-US" altLang="cs-CZ" dirty="0">
              <a:latin typeface="+mj-lt"/>
            </a:rPr>
            <a:t> ATP</a:t>
          </a:r>
          <a:r>
            <a:rPr lang="cs-CZ" altLang="cs-CZ" dirty="0" err="1">
              <a:latin typeface="+mj-lt"/>
            </a:rPr>
            <a:t>áza</a:t>
          </a:r>
          <a:endParaRPr lang="cs-CZ" dirty="0">
            <a:latin typeface="+mj-lt"/>
          </a:endParaRPr>
        </a:p>
      </dgm:t>
    </dgm:pt>
    <dgm:pt modelId="{843FD084-5B97-4D7F-A328-11A1A57C48AF}" type="parTrans" cxnId="{C0320E61-AA33-4355-A88F-AA1D30FDFB7C}">
      <dgm:prSet/>
      <dgm:spPr/>
      <dgm:t>
        <a:bodyPr/>
        <a:lstStyle/>
        <a:p>
          <a:endParaRPr lang="cs-CZ"/>
        </a:p>
      </dgm:t>
    </dgm:pt>
    <dgm:pt modelId="{F8E0A0F2-3B0A-4172-9D8B-0CA61DCC073D}" type="sibTrans" cxnId="{C0320E61-AA33-4355-A88F-AA1D30FDFB7C}">
      <dgm:prSet/>
      <dgm:spPr/>
      <dgm:t>
        <a:bodyPr/>
        <a:lstStyle/>
        <a:p>
          <a:endParaRPr lang="cs-CZ"/>
        </a:p>
      </dgm:t>
    </dgm:pt>
    <dgm:pt modelId="{92EC5F15-E0EB-4BB7-AD13-028394FF276A}">
      <dgm:prSet phldrT="[Text]"/>
      <dgm:spPr/>
      <dgm:t>
        <a:bodyPr/>
        <a:lstStyle/>
        <a:p>
          <a:r>
            <a:rPr lang="en-US" altLang="cs-CZ" dirty="0">
              <a:latin typeface="+mj-lt"/>
            </a:rPr>
            <a:t>10–180 </a:t>
          </a:r>
          <a:r>
            <a:rPr lang="cs-CZ" altLang="cs-CZ" dirty="0">
              <a:latin typeface="+mj-lt"/>
            </a:rPr>
            <a:t>vláken v motorické jednotce</a:t>
          </a:r>
          <a:endParaRPr lang="cs-CZ" dirty="0">
            <a:latin typeface="+mj-lt"/>
          </a:endParaRPr>
        </a:p>
      </dgm:t>
    </dgm:pt>
    <dgm:pt modelId="{A0AE2816-810E-4AAD-97CF-5A75645FD2B2}" type="parTrans" cxnId="{6D55FC09-4393-4637-8183-37719B68EC9E}">
      <dgm:prSet/>
      <dgm:spPr/>
      <dgm:t>
        <a:bodyPr/>
        <a:lstStyle/>
        <a:p>
          <a:endParaRPr lang="cs-CZ"/>
        </a:p>
      </dgm:t>
    </dgm:pt>
    <dgm:pt modelId="{3CD1DC62-2A3F-400D-9B18-B6B4B6910B7E}" type="sibTrans" cxnId="{6D55FC09-4393-4637-8183-37719B68EC9E}">
      <dgm:prSet/>
      <dgm:spPr/>
      <dgm:t>
        <a:bodyPr/>
        <a:lstStyle/>
        <a:p>
          <a:endParaRPr lang="cs-CZ"/>
        </a:p>
      </dgm:t>
    </dgm:pt>
    <dgm:pt modelId="{8FF834F8-8E2D-49CE-97F3-5AFC10782CDD}">
      <dgm:prSet phldrT="[Text]"/>
      <dgm:spPr/>
      <dgm:t>
        <a:bodyPr/>
        <a:lstStyle/>
        <a:p>
          <a:r>
            <a:rPr lang="cs-CZ" altLang="cs-CZ" dirty="0">
              <a:latin typeface="+mj-lt"/>
            </a:rPr>
            <a:t>Rychlá kontrakce</a:t>
          </a:r>
          <a:r>
            <a:rPr lang="en-US" altLang="cs-CZ" dirty="0">
              <a:latin typeface="+mj-lt"/>
            </a:rPr>
            <a:t> (50 </a:t>
          </a:r>
          <a:r>
            <a:rPr lang="en-US" altLang="cs-CZ" dirty="0" err="1">
              <a:latin typeface="+mj-lt"/>
            </a:rPr>
            <a:t>ms</a:t>
          </a:r>
          <a:r>
            <a:rPr lang="cs-CZ" altLang="cs-CZ" dirty="0">
              <a:latin typeface="+mj-lt"/>
            </a:rPr>
            <a:t>/svalový stah</a:t>
          </a:r>
          <a:r>
            <a:rPr lang="en-US" altLang="cs-CZ" dirty="0">
              <a:latin typeface="+mj-lt"/>
            </a:rPr>
            <a:t>) </a:t>
          </a:r>
          <a:r>
            <a:rPr lang="cs-CZ" altLang="cs-CZ" dirty="0">
              <a:latin typeface="+mj-lt"/>
            </a:rPr>
            <a:t> a </a:t>
          </a:r>
          <a:r>
            <a:rPr lang="en-US" altLang="cs-CZ" dirty="0" err="1">
              <a:latin typeface="+mj-lt"/>
            </a:rPr>
            <a:t>myo</a:t>
          </a:r>
          <a:r>
            <a:rPr lang="cs-CZ" altLang="cs-CZ" dirty="0" err="1">
              <a:latin typeface="+mj-lt"/>
            </a:rPr>
            <a:t>zinová</a:t>
          </a:r>
          <a:r>
            <a:rPr lang="en-US" altLang="cs-CZ" dirty="0">
              <a:latin typeface="+mj-lt"/>
            </a:rPr>
            <a:t> ATP</a:t>
          </a:r>
          <a:r>
            <a:rPr lang="cs-CZ" altLang="cs-CZ" dirty="0" err="1">
              <a:latin typeface="+mj-lt"/>
            </a:rPr>
            <a:t>áza</a:t>
          </a:r>
          <a:endParaRPr lang="cs-CZ" dirty="0">
            <a:latin typeface="+mj-lt"/>
          </a:endParaRPr>
        </a:p>
      </dgm:t>
    </dgm:pt>
    <dgm:pt modelId="{3BF7569F-F166-4B53-A3CA-796D72976170}" type="parTrans" cxnId="{71DAEA74-DD8D-4DA8-A4F8-8E528703BE59}">
      <dgm:prSet/>
      <dgm:spPr/>
      <dgm:t>
        <a:bodyPr/>
        <a:lstStyle/>
        <a:p>
          <a:endParaRPr lang="cs-CZ"/>
        </a:p>
      </dgm:t>
    </dgm:pt>
    <dgm:pt modelId="{2D1A6291-D716-4476-81C1-B995AF364C46}" type="sibTrans" cxnId="{71DAEA74-DD8D-4DA8-A4F8-8E528703BE59}">
      <dgm:prSet/>
      <dgm:spPr/>
      <dgm:t>
        <a:bodyPr/>
        <a:lstStyle/>
        <a:p>
          <a:endParaRPr lang="cs-CZ"/>
        </a:p>
      </dgm:t>
    </dgm:pt>
    <dgm:pt modelId="{30B5A5D8-0234-4312-A746-B8C30C4426E8}">
      <dgm:prSet phldrT="[Text]"/>
      <dgm:spPr/>
      <dgm:t>
        <a:bodyPr/>
        <a:lstStyle/>
        <a:p>
          <a:r>
            <a:rPr lang="en-US" altLang="cs-CZ" dirty="0">
              <a:latin typeface="+mj-lt"/>
            </a:rPr>
            <a:t>300–800 </a:t>
          </a:r>
          <a:r>
            <a:rPr lang="cs-CZ" altLang="cs-CZ" dirty="0">
              <a:latin typeface="+mj-lt"/>
            </a:rPr>
            <a:t>vláken v motorické jednotce</a:t>
          </a:r>
          <a:endParaRPr lang="cs-CZ" dirty="0">
            <a:latin typeface="+mj-lt"/>
          </a:endParaRPr>
        </a:p>
      </dgm:t>
    </dgm:pt>
    <dgm:pt modelId="{BFB0A4E1-9197-4D31-87B8-829181696F05}" type="parTrans" cxnId="{829DFFF9-AD9D-4C1D-B294-20FDC8481C77}">
      <dgm:prSet/>
      <dgm:spPr/>
      <dgm:t>
        <a:bodyPr/>
        <a:lstStyle/>
        <a:p>
          <a:endParaRPr lang="cs-CZ"/>
        </a:p>
      </dgm:t>
    </dgm:pt>
    <dgm:pt modelId="{DC7A0CDC-75E2-464A-BA14-ECF782855CE8}" type="sibTrans" cxnId="{829DFFF9-AD9D-4C1D-B294-20FDC8481C77}">
      <dgm:prSet/>
      <dgm:spPr/>
      <dgm:t>
        <a:bodyPr/>
        <a:lstStyle/>
        <a:p>
          <a:endParaRPr lang="cs-CZ"/>
        </a:p>
      </dgm:t>
    </dgm:pt>
    <dgm:pt modelId="{F8F76BB6-1730-4978-91BF-6D71299DA0E4}">
      <dgm:prSet phldrT="[Text]"/>
      <dgm:spPr/>
      <dgm:t>
        <a:bodyPr/>
        <a:lstStyle/>
        <a:p>
          <a:r>
            <a:rPr lang="cs-CZ" altLang="cs-CZ" dirty="0">
              <a:latin typeface="+mj-lt"/>
            </a:rPr>
            <a:t>Rychlá kontrakce</a:t>
          </a:r>
          <a:r>
            <a:rPr lang="en-US" altLang="cs-CZ" dirty="0">
              <a:latin typeface="+mj-lt"/>
            </a:rPr>
            <a:t> (50 </a:t>
          </a:r>
          <a:r>
            <a:rPr lang="en-US" altLang="cs-CZ" dirty="0" err="1">
              <a:latin typeface="+mj-lt"/>
            </a:rPr>
            <a:t>ms</a:t>
          </a:r>
          <a:r>
            <a:rPr lang="cs-CZ" altLang="cs-CZ" dirty="0">
              <a:latin typeface="+mj-lt"/>
            </a:rPr>
            <a:t>/svalový stah</a:t>
          </a:r>
          <a:r>
            <a:rPr lang="en-US" altLang="cs-CZ" dirty="0">
              <a:latin typeface="+mj-lt"/>
            </a:rPr>
            <a:t>) </a:t>
          </a:r>
          <a:r>
            <a:rPr lang="cs-CZ" altLang="cs-CZ" dirty="0">
              <a:latin typeface="+mj-lt"/>
            </a:rPr>
            <a:t> a </a:t>
          </a:r>
          <a:r>
            <a:rPr lang="en-US" altLang="cs-CZ" dirty="0" err="1">
              <a:latin typeface="+mj-lt"/>
            </a:rPr>
            <a:t>myo</a:t>
          </a:r>
          <a:r>
            <a:rPr lang="cs-CZ" altLang="cs-CZ" dirty="0" err="1">
              <a:latin typeface="+mj-lt"/>
            </a:rPr>
            <a:t>zinová</a:t>
          </a:r>
          <a:r>
            <a:rPr lang="en-US" altLang="cs-CZ" dirty="0">
              <a:latin typeface="+mj-lt"/>
            </a:rPr>
            <a:t> ATP</a:t>
          </a:r>
          <a:r>
            <a:rPr lang="cs-CZ" altLang="cs-CZ" dirty="0" err="1">
              <a:latin typeface="+mj-lt"/>
            </a:rPr>
            <a:t>áza</a:t>
          </a:r>
          <a:endParaRPr lang="cs-CZ" dirty="0">
            <a:latin typeface="+mj-lt"/>
          </a:endParaRPr>
        </a:p>
      </dgm:t>
    </dgm:pt>
    <dgm:pt modelId="{BEE0F2A1-BDFC-4C35-8821-59CB47686197}" type="parTrans" cxnId="{6085741E-6BF5-4B79-8152-72A6E718C193}">
      <dgm:prSet/>
      <dgm:spPr/>
      <dgm:t>
        <a:bodyPr/>
        <a:lstStyle/>
        <a:p>
          <a:endParaRPr lang="cs-CZ"/>
        </a:p>
      </dgm:t>
    </dgm:pt>
    <dgm:pt modelId="{007A6AE1-2F4D-4040-A967-4B2435681444}" type="sibTrans" cxnId="{6085741E-6BF5-4B79-8152-72A6E718C193}">
      <dgm:prSet/>
      <dgm:spPr/>
      <dgm:t>
        <a:bodyPr/>
        <a:lstStyle/>
        <a:p>
          <a:endParaRPr lang="cs-CZ"/>
        </a:p>
      </dgm:t>
    </dgm:pt>
    <dgm:pt modelId="{77CA2424-F4BA-43FF-956F-0913B251F724}">
      <dgm:prSet phldrT="[Text]"/>
      <dgm:spPr/>
      <dgm:t>
        <a:bodyPr/>
        <a:lstStyle/>
        <a:p>
          <a:r>
            <a:rPr lang="en-US" altLang="cs-CZ" dirty="0">
              <a:latin typeface="+mj-lt"/>
            </a:rPr>
            <a:t>300–800 </a:t>
          </a:r>
          <a:r>
            <a:rPr lang="cs-CZ" altLang="cs-CZ" dirty="0">
              <a:latin typeface="+mj-lt"/>
            </a:rPr>
            <a:t>vláken v motorické jednotce</a:t>
          </a:r>
          <a:endParaRPr lang="cs-CZ" dirty="0">
            <a:latin typeface="+mj-lt"/>
          </a:endParaRPr>
        </a:p>
      </dgm:t>
    </dgm:pt>
    <dgm:pt modelId="{42D53046-54F4-419C-B230-605B5011A2F8}" type="parTrans" cxnId="{758A401C-9E96-4C05-837A-17081B011A17}">
      <dgm:prSet/>
      <dgm:spPr/>
      <dgm:t>
        <a:bodyPr/>
        <a:lstStyle/>
        <a:p>
          <a:endParaRPr lang="cs-CZ"/>
        </a:p>
      </dgm:t>
    </dgm:pt>
    <dgm:pt modelId="{B256C90D-2F09-49B7-81F4-0A959B15BBA7}" type="sibTrans" cxnId="{758A401C-9E96-4C05-837A-17081B011A17}">
      <dgm:prSet/>
      <dgm:spPr/>
      <dgm:t>
        <a:bodyPr/>
        <a:lstStyle/>
        <a:p>
          <a:endParaRPr lang="cs-CZ"/>
        </a:p>
      </dgm:t>
    </dgm:pt>
    <dgm:pt modelId="{151FBC65-D787-4CEF-9911-F0C03FD07CE5}">
      <dgm:prSet phldrT="[Text]"/>
      <dgm:spPr/>
      <dgm:t>
        <a:bodyPr/>
        <a:lstStyle/>
        <a:p>
          <a:r>
            <a:rPr lang="cs-CZ" dirty="0">
              <a:latin typeface="+mj-lt"/>
            </a:rPr>
            <a:t>Velké množství myoglobinu – bílkovina vážící ve svalu kyslík</a:t>
          </a:r>
        </a:p>
      </dgm:t>
    </dgm:pt>
    <dgm:pt modelId="{DEC62594-FF93-4DA6-9BDA-917EA38B9601}" type="parTrans" cxnId="{DD65F216-D337-4AFF-87C8-4A884CF7A2C0}">
      <dgm:prSet/>
      <dgm:spPr/>
      <dgm:t>
        <a:bodyPr/>
        <a:lstStyle/>
        <a:p>
          <a:endParaRPr lang="cs-CZ"/>
        </a:p>
      </dgm:t>
    </dgm:pt>
    <dgm:pt modelId="{99A92D02-1E3E-40CB-8A4B-2E9D3CDD2F22}" type="sibTrans" cxnId="{DD65F216-D337-4AFF-87C8-4A884CF7A2C0}">
      <dgm:prSet/>
      <dgm:spPr/>
      <dgm:t>
        <a:bodyPr/>
        <a:lstStyle/>
        <a:p>
          <a:endParaRPr lang="cs-CZ"/>
        </a:p>
      </dgm:t>
    </dgm:pt>
    <dgm:pt modelId="{06D8E3D8-16D8-4576-94DC-7390E75BD538}">
      <dgm:prSet phldrT="[Text]"/>
      <dgm:spPr/>
      <dgm:t>
        <a:bodyPr/>
        <a:lstStyle/>
        <a:p>
          <a:r>
            <a:rPr lang="cs-CZ" dirty="0">
              <a:latin typeface="+mj-lt"/>
            </a:rPr>
            <a:t>Menší množství myoglobinu, méně prokrvené</a:t>
          </a:r>
        </a:p>
      </dgm:t>
    </dgm:pt>
    <dgm:pt modelId="{E6DE57C9-EC3E-4DF5-B5B6-8498316927B7}" type="parTrans" cxnId="{35C3B846-5BF3-43D6-9B28-A61298C32B5E}">
      <dgm:prSet/>
      <dgm:spPr/>
      <dgm:t>
        <a:bodyPr/>
        <a:lstStyle/>
        <a:p>
          <a:endParaRPr lang="cs-CZ"/>
        </a:p>
      </dgm:t>
    </dgm:pt>
    <dgm:pt modelId="{702932E1-961C-4485-BDF8-54C7D4C530C5}" type="sibTrans" cxnId="{35C3B846-5BF3-43D6-9B28-A61298C32B5E}">
      <dgm:prSet/>
      <dgm:spPr/>
      <dgm:t>
        <a:bodyPr/>
        <a:lstStyle/>
        <a:p>
          <a:endParaRPr lang="cs-CZ"/>
        </a:p>
      </dgm:t>
    </dgm:pt>
    <dgm:pt modelId="{110C8889-5937-49AC-82FB-EB105A54D42F}" type="pres">
      <dgm:prSet presAssocID="{C0729D09-E696-40A2-9640-D4B05D87BD3F}" presName="Name0" presStyleCnt="0">
        <dgm:presLayoutVars>
          <dgm:dir/>
          <dgm:animLvl val="lvl"/>
          <dgm:resizeHandles val="exact"/>
        </dgm:presLayoutVars>
      </dgm:prSet>
      <dgm:spPr/>
    </dgm:pt>
    <dgm:pt modelId="{A18F5F45-E62C-40F9-BAC6-04A90030562C}" type="pres">
      <dgm:prSet presAssocID="{7A9CB874-062A-485A-970D-4A2683CC059D}" presName="linNode" presStyleCnt="0"/>
      <dgm:spPr/>
    </dgm:pt>
    <dgm:pt modelId="{05402122-1679-4E17-8655-3752E5CBD1EB}" type="pres">
      <dgm:prSet presAssocID="{7A9CB874-062A-485A-970D-4A2683CC059D}" presName="parentText" presStyleLbl="node1" presStyleIdx="0" presStyleCnt="3" custScaleX="94110" custScaleY="106991">
        <dgm:presLayoutVars>
          <dgm:chMax val="1"/>
          <dgm:bulletEnabled val="1"/>
        </dgm:presLayoutVars>
      </dgm:prSet>
      <dgm:spPr/>
    </dgm:pt>
    <dgm:pt modelId="{4EC3E3DE-D67E-4C97-9551-6E729984A563}" type="pres">
      <dgm:prSet presAssocID="{7A9CB874-062A-485A-970D-4A2683CC059D}" presName="descendantText" presStyleLbl="alignAccFollowNode1" presStyleIdx="0" presStyleCnt="3" custScaleY="128689" custLinFactNeighborX="-2462" custLinFactNeighborY="-1569">
        <dgm:presLayoutVars>
          <dgm:bulletEnabled val="1"/>
        </dgm:presLayoutVars>
      </dgm:prSet>
      <dgm:spPr/>
    </dgm:pt>
    <dgm:pt modelId="{18C6E33B-2D1E-4C7C-A5D3-84FE18BF7EBC}" type="pres">
      <dgm:prSet presAssocID="{011CEA36-872E-4305-BABF-39ABA470014D}" presName="sp" presStyleCnt="0"/>
      <dgm:spPr/>
    </dgm:pt>
    <dgm:pt modelId="{5FCF201C-15C3-425D-AEA4-CA0981750FC0}" type="pres">
      <dgm:prSet presAssocID="{459C7C70-75E9-402D-8EB7-68DD18635F19}" presName="linNode" presStyleCnt="0"/>
      <dgm:spPr/>
    </dgm:pt>
    <dgm:pt modelId="{739D9425-1222-4741-9B5F-95621D38600A}" type="pres">
      <dgm:prSet presAssocID="{459C7C70-75E9-402D-8EB7-68DD18635F19}" presName="parentText" presStyleLbl="node1" presStyleIdx="1" presStyleCnt="3" custScaleX="94109">
        <dgm:presLayoutVars>
          <dgm:chMax val="1"/>
          <dgm:bulletEnabled val="1"/>
        </dgm:presLayoutVars>
      </dgm:prSet>
      <dgm:spPr/>
    </dgm:pt>
    <dgm:pt modelId="{2702149B-33DC-40CD-99E8-A0233B351EC2}" type="pres">
      <dgm:prSet presAssocID="{459C7C70-75E9-402D-8EB7-68DD18635F19}" presName="descendantText" presStyleLbl="alignAccFollowNode1" presStyleIdx="1" presStyleCnt="3" custScaleY="121074" custLinFactNeighborX="-2461" custLinFactNeighborY="2015">
        <dgm:presLayoutVars>
          <dgm:bulletEnabled val="1"/>
        </dgm:presLayoutVars>
      </dgm:prSet>
      <dgm:spPr/>
    </dgm:pt>
    <dgm:pt modelId="{D278F4CE-8C28-4B65-9B71-FD3B0C3B9129}" type="pres">
      <dgm:prSet presAssocID="{D15494D2-A027-4F52-AB8F-377B5B3D6830}" presName="sp" presStyleCnt="0"/>
      <dgm:spPr/>
    </dgm:pt>
    <dgm:pt modelId="{5C0B1969-77E9-4089-BD46-DD7ACBA94E39}" type="pres">
      <dgm:prSet presAssocID="{3AE7057B-F61A-4CFE-A395-C3DF145C77D8}" presName="linNode" presStyleCnt="0"/>
      <dgm:spPr/>
    </dgm:pt>
    <dgm:pt modelId="{C3FC0775-AD14-4666-8342-3D15666CDD0D}" type="pres">
      <dgm:prSet presAssocID="{3AE7057B-F61A-4CFE-A395-C3DF145C77D8}" presName="parentText" presStyleLbl="node1" presStyleIdx="2" presStyleCnt="3" custScaleX="94110">
        <dgm:presLayoutVars>
          <dgm:chMax val="1"/>
          <dgm:bulletEnabled val="1"/>
        </dgm:presLayoutVars>
      </dgm:prSet>
      <dgm:spPr/>
    </dgm:pt>
    <dgm:pt modelId="{D1335395-864C-4791-A490-319587E170E2}" type="pres">
      <dgm:prSet presAssocID="{3AE7057B-F61A-4CFE-A395-C3DF145C77D8}" presName="descendantText" presStyleLbl="alignAccFollowNode1" presStyleIdx="2" presStyleCnt="3" custScaleY="123833" custLinFactNeighborX="-2462" custLinFactNeighborY="3862">
        <dgm:presLayoutVars>
          <dgm:bulletEnabled val="1"/>
        </dgm:presLayoutVars>
      </dgm:prSet>
      <dgm:spPr/>
    </dgm:pt>
  </dgm:ptLst>
  <dgm:cxnLst>
    <dgm:cxn modelId="{6D55FC09-4393-4637-8183-37719B68EC9E}" srcId="{7A9CB874-062A-485A-970D-4A2683CC059D}" destId="{92EC5F15-E0EB-4BB7-AD13-028394FF276A}" srcOrd="4" destOrd="0" parTransId="{A0AE2816-810E-4AAD-97CF-5A75645FD2B2}" sibTransId="{3CD1DC62-2A3F-400D-9B18-B6B4B6910B7E}"/>
    <dgm:cxn modelId="{918AA00A-11B3-4843-A62D-05CE87FDEA97}" srcId="{7A9CB874-062A-485A-970D-4A2683CC059D}" destId="{84143038-7F2F-4AFC-A90C-164C68C2CBD6}" srcOrd="2" destOrd="0" parTransId="{EF941DB1-F4DF-4AF5-968D-B18DE0083A01}" sibTransId="{F21BCCB9-C23D-4460-AA24-4246BA6F2E26}"/>
    <dgm:cxn modelId="{F4A56B14-0BC9-4C8B-8283-80EA332BC14B}" type="presOf" srcId="{06D8E3D8-16D8-4576-94DC-7390E75BD538}" destId="{D1335395-864C-4791-A490-319587E170E2}" srcOrd="0" destOrd="0" presId="urn:microsoft.com/office/officeart/2005/8/layout/vList5"/>
    <dgm:cxn modelId="{DD65F216-D337-4AFF-87C8-4A884CF7A2C0}" srcId="{7A9CB874-062A-485A-970D-4A2683CC059D}" destId="{151FBC65-D787-4CEF-9911-F0C03FD07CE5}" srcOrd="0" destOrd="0" parTransId="{DEC62594-FF93-4DA6-9BDA-917EA38B9601}" sibTransId="{99A92D02-1E3E-40CB-8A4B-2E9D3CDD2F22}"/>
    <dgm:cxn modelId="{758A401C-9E96-4C05-837A-17081B011A17}" srcId="{3AE7057B-F61A-4CFE-A395-C3DF145C77D8}" destId="{77CA2424-F4BA-43FF-956F-0913B251F724}" srcOrd="4" destOrd="0" parTransId="{42D53046-54F4-419C-B230-605B5011A2F8}" sibTransId="{B256C90D-2F09-49B7-81F4-0A959B15BBA7}"/>
    <dgm:cxn modelId="{C813331D-22C8-4BBF-91B3-159BF8E96819}" type="presOf" srcId="{37EB0D55-8C2D-460C-B9C8-A86C56F950CE}" destId="{D1335395-864C-4791-A490-319587E170E2}" srcOrd="0" destOrd="2" presId="urn:microsoft.com/office/officeart/2005/8/layout/vList5"/>
    <dgm:cxn modelId="{6085741E-6BF5-4B79-8152-72A6E718C193}" srcId="{3AE7057B-F61A-4CFE-A395-C3DF145C77D8}" destId="{F8F76BB6-1730-4978-91BF-6D71299DA0E4}" srcOrd="3" destOrd="0" parTransId="{BEE0F2A1-BDFC-4C35-8821-59CB47686197}" sibTransId="{007A6AE1-2F4D-4040-A967-4B2435681444}"/>
    <dgm:cxn modelId="{1AD8791E-5DB5-48F1-9A03-6A365EE9E053}" type="presOf" srcId="{8FF834F8-8E2D-49CE-97F3-5AFC10782CDD}" destId="{2702149B-33DC-40CD-99E8-A0233B351EC2}" srcOrd="0" destOrd="2" presId="urn:microsoft.com/office/officeart/2005/8/layout/vList5"/>
    <dgm:cxn modelId="{A17A3631-5423-429A-8143-092BEE7CCA56}" type="presOf" srcId="{9B9CB496-7EDE-44EE-99AE-1E5C5776B059}" destId="{4EC3E3DE-D67E-4C97-9551-6E729984A563}" srcOrd="0" destOrd="3" presId="urn:microsoft.com/office/officeart/2005/8/layout/vList5"/>
    <dgm:cxn modelId="{BB7EAD31-FB64-4026-B20F-857EACAB85C5}" type="presOf" srcId="{84143038-7F2F-4AFC-A90C-164C68C2CBD6}" destId="{4EC3E3DE-D67E-4C97-9551-6E729984A563}" srcOrd="0" destOrd="2" presId="urn:microsoft.com/office/officeart/2005/8/layout/vList5"/>
    <dgm:cxn modelId="{B6F10639-436A-4902-B8CE-0D26E31425BE}" srcId="{3AE7057B-F61A-4CFE-A395-C3DF145C77D8}" destId="{37EB0D55-8C2D-460C-B9C8-A86C56F950CE}" srcOrd="2" destOrd="0" parTransId="{8B512F41-1BFD-4A36-8CBD-14760446D80F}" sibTransId="{62E9778A-CEAC-41C9-85F8-6E095DF6D2EF}"/>
    <dgm:cxn modelId="{C0320E61-AA33-4355-A88F-AA1D30FDFB7C}" srcId="{7A9CB874-062A-485A-970D-4A2683CC059D}" destId="{9B9CB496-7EDE-44EE-99AE-1E5C5776B059}" srcOrd="3" destOrd="0" parTransId="{843FD084-5B97-4D7F-A328-11A1A57C48AF}" sibTransId="{F8E0A0F2-3B0A-4172-9D8B-0CA61DCC073D}"/>
    <dgm:cxn modelId="{BCE35245-BD37-4A4F-A8E2-9AF0FC0AA362}" type="presOf" srcId="{3AE7057B-F61A-4CFE-A395-C3DF145C77D8}" destId="{C3FC0775-AD14-4666-8342-3D15666CDD0D}" srcOrd="0" destOrd="0" presId="urn:microsoft.com/office/officeart/2005/8/layout/vList5"/>
    <dgm:cxn modelId="{35C3B846-5BF3-43D6-9B28-A61298C32B5E}" srcId="{3AE7057B-F61A-4CFE-A395-C3DF145C77D8}" destId="{06D8E3D8-16D8-4576-94DC-7390E75BD538}" srcOrd="0" destOrd="0" parTransId="{E6DE57C9-EC3E-4DF5-B5B6-8498316927B7}" sibTransId="{702932E1-961C-4485-BDF8-54C7D4C530C5}"/>
    <dgm:cxn modelId="{5FBCD96D-F249-4CD5-A06C-E1A25FB839BB}" type="presOf" srcId="{92EC5F15-E0EB-4BB7-AD13-028394FF276A}" destId="{4EC3E3DE-D67E-4C97-9551-6E729984A563}" srcOrd="0" destOrd="4" presId="urn:microsoft.com/office/officeart/2005/8/layout/vList5"/>
    <dgm:cxn modelId="{263EBB53-CF70-46DF-80F7-F34FED7EC425}" srcId="{459C7C70-75E9-402D-8EB7-68DD18635F19}" destId="{6D5A6F94-0802-4A10-A781-8A5741CBB772}" srcOrd="0" destOrd="0" parTransId="{F05862A3-B6F3-4998-A7A1-03FB47CF90D4}" sibTransId="{A221C0F1-8844-4E9F-A6BF-D8CF9D3F6424}"/>
    <dgm:cxn modelId="{71DAEA74-DD8D-4DA8-A4F8-8E528703BE59}" srcId="{459C7C70-75E9-402D-8EB7-68DD18635F19}" destId="{8FF834F8-8E2D-49CE-97F3-5AFC10782CDD}" srcOrd="2" destOrd="0" parTransId="{3BF7569F-F166-4B53-A3CA-796D72976170}" sibTransId="{2D1A6291-D716-4476-81C1-B995AF364C46}"/>
    <dgm:cxn modelId="{7B71FF75-7587-43B2-BA80-E80225688736}" srcId="{C0729D09-E696-40A2-9640-D4B05D87BD3F}" destId="{3AE7057B-F61A-4CFE-A395-C3DF145C77D8}" srcOrd="2" destOrd="0" parTransId="{C861D292-6667-49E9-A1C5-E9A29DEFD422}" sibTransId="{571CB1FE-7550-425D-B8A2-643B5A8A25E8}"/>
    <dgm:cxn modelId="{26F55B79-F3D9-4FA4-8F9E-8A2D5715866B}" srcId="{C0729D09-E696-40A2-9640-D4B05D87BD3F}" destId="{7A9CB874-062A-485A-970D-4A2683CC059D}" srcOrd="0" destOrd="0" parTransId="{2120CA1B-F016-42F0-811F-87441F120B0F}" sibTransId="{011CEA36-872E-4305-BABF-39ABA470014D}"/>
    <dgm:cxn modelId="{437EF780-E965-4EB2-9F42-2F366FFB54BC}" type="presOf" srcId="{F8F76BB6-1730-4978-91BF-6D71299DA0E4}" destId="{D1335395-864C-4791-A490-319587E170E2}" srcOrd="0" destOrd="3" presId="urn:microsoft.com/office/officeart/2005/8/layout/vList5"/>
    <dgm:cxn modelId="{3C75B18E-740B-4DF0-8A49-528D16BF3746}" type="presOf" srcId="{104EEEBE-8BC6-4A7D-B2A3-412311E6AC99}" destId="{D1335395-864C-4791-A490-319587E170E2}" srcOrd="0" destOrd="1" presId="urn:microsoft.com/office/officeart/2005/8/layout/vList5"/>
    <dgm:cxn modelId="{3C351090-4BD0-4F3B-8CD9-371B5619BCB8}" srcId="{7A9CB874-062A-485A-970D-4A2683CC059D}" destId="{C2C9C47E-E487-4670-91F7-D2F143E1EB61}" srcOrd="1" destOrd="0" parTransId="{DB4DFE2B-A5EF-4DFF-8822-FE126996DFE1}" sibTransId="{A28E16A3-78E7-4849-B650-B6D99D1139A8}"/>
    <dgm:cxn modelId="{4D7D1C96-3B2B-49E4-A5B9-33ECAC6C4DE4}" srcId="{3AE7057B-F61A-4CFE-A395-C3DF145C77D8}" destId="{104EEEBE-8BC6-4A7D-B2A3-412311E6AC99}" srcOrd="1" destOrd="0" parTransId="{563B128D-598F-496B-9594-46B7D0B92609}" sibTransId="{E461C89F-8411-47E2-8F37-06A5B6DBEC64}"/>
    <dgm:cxn modelId="{A5751D9D-4394-440F-8583-8551ABE423DE}" type="presOf" srcId="{459C7C70-75E9-402D-8EB7-68DD18635F19}" destId="{739D9425-1222-4741-9B5F-95621D38600A}" srcOrd="0" destOrd="0" presId="urn:microsoft.com/office/officeart/2005/8/layout/vList5"/>
    <dgm:cxn modelId="{ABAC6CB0-1DF1-4664-AE32-29EDEC18239B}" type="presOf" srcId="{151FBC65-D787-4CEF-9911-F0C03FD07CE5}" destId="{4EC3E3DE-D67E-4C97-9551-6E729984A563}" srcOrd="0" destOrd="0" presId="urn:microsoft.com/office/officeart/2005/8/layout/vList5"/>
    <dgm:cxn modelId="{508E48B5-F9B2-4321-9A10-4E2A00204417}" type="presOf" srcId="{C0729D09-E696-40A2-9640-D4B05D87BD3F}" destId="{110C8889-5937-49AC-82FB-EB105A54D42F}" srcOrd="0" destOrd="0" presId="urn:microsoft.com/office/officeart/2005/8/layout/vList5"/>
    <dgm:cxn modelId="{469D9BB7-8437-454B-B309-056C64A260EA}" type="presOf" srcId="{6D5A6F94-0802-4A10-A781-8A5741CBB772}" destId="{2702149B-33DC-40CD-99E8-A0233B351EC2}" srcOrd="0" destOrd="0" presId="urn:microsoft.com/office/officeart/2005/8/layout/vList5"/>
    <dgm:cxn modelId="{0F2CF3C3-B379-4607-8F35-3069A6ED75C4}" type="presOf" srcId="{7A9CB874-062A-485A-970D-4A2683CC059D}" destId="{05402122-1679-4E17-8655-3752E5CBD1EB}" srcOrd="0" destOrd="0" presId="urn:microsoft.com/office/officeart/2005/8/layout/vList5"/>
    <dgm:cxn modelId="{D12609E6-A8D6-485F-8004-266363D0EC95}" srcId="{C0729D09-E696-40A2-9640-D4B05D87BD3F}" destId="{459C7C70-75E9-402D-8EB7-68DD18635F19}" srcOrd="1" destOrd="0" parTransId="{25F49889-FDE6-4A7E-9492-872EDFE78335}" sibTransId="{D15494D2-A027-4F52-AB8F-377B5B3D6830}"/>
    <dgm:cxn modelId="{095719E7-DA60-49C0-AC70-90A9C65ACE76}" type="presOf" srcId="{658BEC7F-A705-4F3A-92D4-9E6E3B38D161}" destId="{2702149B-33DC-40CD-99E8-A0233B351EC2}" srcOrd="0" destOrd="1" presId="urn:microsoft.com/office/officeart/2005/8/layout/vList5"/>
    <dgm:cxn modelId="{640739ED-17E1-4E35-B74F-3CF13A1B9501}" srcId="{459C7C70-75E9-402D-8EB7-68DD18635F19}" destId="{658BEC7F-A705-4F3A-92D4-9E6E3B38D161}" srcOrd="1" destOrd="0" parTransId="{B58CEE55-5C3A-4F91-94E3-F084A6EB8132}" sibTransId="{62B51E3F-13EF-47D3-B638-B64C44223A13}"/>
    <dgm:cxn modelId="{1F0321F1-A133-409D-8C97-D69AF23114E8}" type="presOf" srcId="{77CA2424-F4BA-43FF-956F-0913B251F724}" destId="{D1335395-864C-4791-A490-319587E170E2}" srcOrd="0" destOrd="4" presId="urn:microsoft.com/office/officeart/2005/8/layout/vList5"/>
    <dgm:cxn modelId="{1FBFB3F3-154C-4661-9A45-DFE0CDEB6CF2}" type="presOf" srcId="{30B5A5D8-0234-4312-A746-B8C30C4426E8}" destId="{2702149B-33DC-40CD-99E8-A0233B351EC2}" srcOrd="0" destOrd="3" presId="urn:microsoft.com/office/officeart/2005/8/layout/vList5"/>
    <dgm:cxn modelId="{829DFFF9-AD9D-4C1D-B294-20FDC8481C77}" srcId="{459C7C70-75E9-402D-8EB7-68DD18635F19}" destId="{30B5A5D8-0234-4312-A746-B8C30C4426E8}" srcOrd="3" destOrd="0" parTransId="{BFB0A4E1-9197-4D31-87B8-829181696F05}" sibTransId="{DC7A0CDC-75E2-464A-BA14-ECF782855CE8}"/>
    <dgm:cxn modelId="{E35D15FC-433D-447F-B287-2947E96A56EA}" type="presOf" srcId="{C2C9C47E-E487-4670-91F7-D2F143E1EB61}" destId="{4EC3E3DE-D67E-4C97-9551-6E729984A563}" srcOrd="0" destOrd="1" presId="urn:microsoft.com/office/officeart/2005/8/layout/vList5"/>
    <dgm:cxn modelId="{6D7B84F7-906B-430C-93AE-57D1EAABC674}" type="presParOf" srcId="{110C8889-5937-49AC-82FB-EB105A54D42F}" destId="{A18F5F45-E62C-40F9-BAC6-04A90030562C}" srcOrd="0" destOrd="0" presId="urn:microsoft.com/office/officeart/2005/8/layout/vList5"/>
    <dgm:cxn modelId="{2ED55448-8201-4950-B229-B03AFDBD3D7B}" type="presParOf" srcId="{A18F5F45-E62C-40F9-BAC6-04A90030562C}" destId="{05402122-1679-4E17-8655-3752E5CBD1EB}" srcOrd="0" destOrd="0" presId="urn:microsoft.com/office/officeart/2005/8/layout/vList5"/>
    <dgm:cxn modelId="{0A80F06C-9DC6-47F0-BF37-D128E25A97A6}" type="presParOf" srcId="{A18F5F45-E62C-40F9-BAC6-04A90030562C}" destId="{4EC3E3DE-D67E-4C97-9551-6E729984A563}" srcOrd="1" destOrd="0" presId="urn:microsoft.com/office/officeart/2005/8/layout/vList5"/>
    <dgm:cxn modelId="{216546D0-7F96-489D-9297-C99A7D8F6A0A}" type="presParOf" srcId="{110C8889-5937-49AC-82FB-EB105A54D42F}" destId="{18C6E33B-2D1E-4C7C-A5D3-84FE18BF7EBC}" srcOrd="1" destOrd="0" presId="urn:microsoft.com/office/officeart/2005/8/layout/vList5"/>
    <dgm:cxn modelId="{7053F66B-CEB8-415E-88BB-9B35973E7FDD}" type="presParOf" srcId="{110C8889-5937-49AC-82FB-EB105A54D42F}" destId="{5FCF201C-15C3-425D-AEA4-CA0981750FC0}" srcOrd="2" destOrd="0" presId="urn:microsoft.com/office/officeart/2005/8/layout/vList5"/>
    <dgm:cxn modelId="{3CA34A2E-6760-4172-B6D2-DFB5866FCE63}" type="presParOf" srcId="{5FCF201C-15C3-425D-AEA4-CA0981750FC0}" destId="{739D9425-1222-4741-9B5F-95621D38600A}" srcOrd="0" destOrd="0" presId="urn:microsoft.com/office/officeart/2005/8/layout/vList5"/>
    <dgm:cxn modelId="{0C3FD00E-ED87-4C7C-B08E-280A71DE3BF0}" type="presParOf" srcId="{5FCF201C-15C3-425D-AEA4-CA0981750FC0}" destId="{2702149B-33DC-40CD-99E8-A0233B351EC2}" srcOrd="1" destOrd="0" presId="urn:microsoft.com/office/officeart/2005/8/layout/vList5"/>
    <dgm:cxn modelId="{4869DD10-F3C8-4539-A037-67A38881ED2D}" type="presParOf" srcId="{110C8889-5937-49AC-82FB-EB105A54D42F}" destId="{D278F4CE-8C28-4B65-9B71-FD3B0C3B9129}" srcOrd="3" destOrd="0" presId="urn:microsoft.com/office/officeart/2005/8/layout/vList5"/>
    <dgm:cxn modelId="{E515EDEF-FAF0-4E29-9591-57237BAECDC2}" type="presParOf" srcId="{110C8889-5937-49AC-82FB-EB105A54D42F}" destId="{5C0B1969-77E9-4089-BD46-DD7ACBA94E39}" srcOrd="4" destOrd="0" presId="urn:microsoft.com/office/officeart/2005/8/layout/vList5"/>
    <dgm:cxn modelId="{4FF2EDBE-2688-496C-B580-629F4549B9AE}" type="presParOf" srcId="{5C0B1969-77E9-4089-BD46-DD7ACBA94E39}" destId="{C3FC0775-AD14-4666-8342-3D15666CDD0D}" srcOrd="0" destOrd="0" presId="urn:microsoft.com/office/officeart/2005/8/layout/vList5"/>
    <dgm:cxn modelId="{7A30E26E-3B41-41D2-A602-4A023B8644D3}" type="presParOf" srcId="{5C0B1969-77E9-4089-BD46-DD7ACBA94E39}" destId="{D1335395-864C-4791-A490-319587E170E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3E19A-4139-4B76-BA5C-0C6F86DC0022}">
      <dsp:nvSpPr>
        <dsp:cNvPr id="0" name=""/>
        <dsp:cNvSpPr/>
      </dsp:nvSpPr>
      <dsp:spPr>
        <a:xfrm>
          <a:off x="3510" y="479415"/>
          <a:ext cx="3422630" cy="1362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/>
            <a:t>HLADKÁ</a:t>
          </a:r>
        </a:p>
      </dsp:txBody>
      <dsp:txXfrm>
        <a:off x="3510" y="479415"/>
        <a:ext cx="3422630" cy="1362269"/>
      </dsp:txXfrm>
    </dsp:sp>
    <dsp:sp modelId="{7FBCE921-4D62-445B-900E-BD8ABCF90AEC}">
      <dsp:nvSpPr>
        <dsp:cNvPr id="0" name=""/>
        <dsp:cNvSpPr/>
      </dsp:nvSpPr>
      <dsp:spPr>
        <a:xfrm>
          <a:off x="3510" y="1841684"/>
          <a:ext cx="3422630" cy="22508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Není ovládaná vůlí – inervace vegetativními nervy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Buňky jednojaderné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Žíly, orgány (žaludek, močový měchýř, děloha)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3%  hmotnosti</a:t>
          </a:r>
        </a:p>
      </dsp:txBody>
      <dsp:txXfrm>
        <a:off x="3510" y="1841684"/>
        <a:ext cx="3422630" cy="2250899"/>
      </dsp:txXfrm>
    </dsp:sp>
    <dsp:sp modelId="{58940EB4-CDA2-4DBA-8C32-5F5A7E0E1387}">
      <dsp:nvSpPr>
        <dsp:cNvPr id="0" name=""/>
        <dsp:cNvSpPr/>
      </dsp:nvSpPr>
      <dsp:spPr>
        <a:xfrm>
          <a:off x="3905308" y="479415"/>
          <a:ext cx="3422630" cy="1362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/>
            <a:t>SRDEČNÍ</a:t>
          </a:r>
        </a:p>
      </dsp:txBody>
      <dsp:txXfrm>
        <a:off x="3905308" y="479415"/>
        <a:ext cx="3422630" cy="1362269"/>
      </dsp:txXfrm>
    </dsp:sp>
    <dsp:sp modelId="{E992FC32-8A63-4658-A538-CC60EB010E26}">
      <dsp:nvSpPr>
        <dsp:cNvPr id="0" name=""/>
        <dsp:cNvSpPr/>
      </dsp:nvSpPr>
      <dsp:spPr>
        <a:xfrm>
          <a:off x="3905308" y="1841684"/>
          <a:ext cx="3422630" cy="22508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Některé rysy společné příčně pruhované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Není ovládaná vůlí - s</a:t>
          </a:r>
          <a:r>
            <a:rPr lang="cs-CZ" altLang="cs-CZ" sz="2000" kern="1200" dirty="0"/>
            <a:t>ignály pro stahy srdečních buněk vznikají přímo v srdci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Stálá a rytmická aktivita</a:t>
          </a:r>
        </a:p>
      </dsp:txBody>
      <dsp:txXfrm>
        <a:off x="3905308" y="1841684"/>
        <a:ext cx="3422630" cy="2250899"/>
      </dsp:txXfrm>
    </dsp:sp>
    <dsp:sp modelId="{370EAC66-D157-4293-B22B-903C2DD4DB1A}">
      <dsp:nvSpPr>
        <dsp:cNvPr id="0" name=""/>
        <dsp:cNvSpPr/>
      </dsp:nvSpPr>
      <dsp:spPr>
        <a:xfrm>
          <a:off x="7807107" y="479415"/>
          <a:ext cx="3422630" cy="1362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/>
            <a:t>PŘÍČNĚ PRUHOVANÁ</a:t>
          </a:r>
        </a:p>
      </dsp:txBody>
      <dsp:txXfrm>
        <a:off x="7807107" y="479415"/>
        <a:ext cx="3422630" cy="1362269"/>
      </dsp:txXfrm>
    </dsp:sp>
    <dsp:sp modelId="{8BB18C6E-D70F-4B2D-A340-FF4E7D9787B1}">
      <dsp:nvSpPr>
        <dsp:cNvPr id="0" name=""/>
        <dsp:cNvSpPr/>
      </dsp:nvSpPr>
      <dsp:spPr>
        <a:xfrm>
          <a:off x="7807107" y="1841684"/>
          <a:ext cx="3422630" cy="22508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Ovládaná vůlí – inervace mozkomíšními nervy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Buňky mnohojaderné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Přes 600 skeletárních svalů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Medium"/>
              <a:ea typeface="+mn-ea"/>
              <a:cs typeface="+mn-cs"/>
            </a:rPr>
            <a:t>40-50% tělesné hmotnosti</a:t>
          </a:r>
          <a:endParaRPr lang="cs-CZ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Franklin Gothic Medium"/>
            <a:ea typeface="+mn-ea"/>
            <a:cs typeface="+mn-cs"/>
          </a:endParaRPr>
        </a:p>
      </dsp:txBody>
      <dsp:txXfrm>
        <a:off x="7807107" y="1841684"/>
        <a:ext cx="3422630" cy="22508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3E3DE-D67E-4C97-9551-6E729984A563}">
      <dsp:nvSpPr>
        <dsp:cNvPr id="0" name=""/>
        <dsp:cNvSpPr/>
      </dsp:nvSpPr>
      <dsp:spPr>
        <a:xfrm rot="5400000">
          <a:off x="7177017" y="-3019974"/>
          <a:ext cx="1721507" cy="77876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latin typeface="+mj-lt"/>
            </a:rPr>
            <a:t>Velké množství myoglobinu – bílkovina vážící ve svalu kyslík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1700" kern="1200" dirty="0">
              <a:latin typeface="+mj-lt"/>
            </a:rPr>
            <a:t>Vysoká</a:t>
          </a:r>
          <a:r>
            <a:rPr lang="en-US" altLang="cs-CZ" sz="1700" kern="1200" dirty="0">
              <a:latin typeface="+mj-lt"/>
            </a:rPr>
            <a:t> </a:t>
          </a:r>
          <a:r>
            <a:rPr lang="cs-CZ" altLang="cs-CZ" sz="1700" kern="1200" dirty="0">
              <a:latin typeface="+mj-lt"/>
            </a:rPr>
            <a:t>aerobní </a:t>
          </a:r>
          <a:r>
            <a:rPr lang="en-US" altLang="cs-CZ" sz="1700" kern="1200" dirty="0">
              <a:latin typeface="+mj-lt"/>
            </a:rPr>
            <a:t>(</a:t>
          </a:r>
          <a:r>
            <a:rPr lang="en-US" altLang="cs-CZ" sz="1700" kern="1200" dirty="0" err="1">
              <a:latin typeface="+mj-lt"/>
            </a:rPr>
            <a:t>oxidativ</a:t>
          </a:r>
          <a:r>
            <a:rPr lang="cs-CZ" altLang="cs-CZ" sz="1700" kern="1200" dirty="0">
              <a:latin typeface="+mj-lt"/>
            </a:rPr>
            <a:t>ní</a:t>
          </a:r>
          <a:r>
            <a:rPr lang="en-US" altLang="cs-CZ" sz="1700" kern="1200" dirty="0">
              <a:latin typeface="+mj-lt"/>
            </a:rPr>
            <a:t>) </a:t>
          </a:r>
          <a:r>
            <a:rPr lang="cs-CZ" altLang="cs-CZ" sz="1700" kern="1200" dirty="0">
              <a:latin typeface="+mj-lt"/>
            </a:rPr>
            <a:t>kapacita a odolnost vůči únavě – vysoký počet mitochondrií a bohaté prokrvení</a:t>
          </a:r>
          <a:endParaRPr lang="cs-CZ" sz="1700" kern="1200" dirty="0">
            <a:latin typeface="+mj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1700" kern="1200" dirty="0">
              <a:latin typeface="+mj-lt"/>
            </a:rPr>
            <a:t>Nízká anaerobní</a:t>
          </a:r>
          <a:r>
            <a:rPr lang="en-US" altLang="cs-CZ" sz="1700" kern="1200" dirty="0">
              <a:latin typeface="+mj-lt"/>
            </a:rPr>
            <a:t> (</a:t>
          </a:r>
          <a:r>
            <a:rPr lang="cs-CZ" altLang="cs-CZ" sz="1700" kern="1200" dirty="0">
              <a:latin typeface="+mj-lt"/>
            </a:rPr>
            <a:t>neoxidativní, </a:t>
          </a:r>
          <a:r>
            <a:rPr lang="cs-CZ" altLang="cs-CZ" sz="1700" kern="1200" dirty="0" err="1">
              <a:latin typeface="+mj-lt"/>
            </a:rPr>
            <a:t>glykolitická</a:t>
          </a:r>
          <a:r>
            <a:rPr lang="en-US" altLang="cs-CZ" sz="1700" kern="1200" dirty="0">
              <a:latin typeface="+mj-lt"/>
            </a:rPr>
            <a:t>) </a:t>
          </a:r>
          <a:r>
            <a:rPr lang="cs-CZ" altLang="cs-CZ" sz="1700" kern="1200" dirty="0">
              <a:latin typeface="+mj-lt"/>
            </a:rPr>
            <a:t>kapacita a</a:t>
          </a:r>
          <a:r>
            <a:rPr lang="en-US" altLang="cs-CZ" sz="1700" kern="1200" dirty="0">
              <a:latin typeface="+mj-lt"/>
            </a:rPr>
            <a:t> </a:t>
          </a:r>
          <a:r>
            <a:rPr lang="cs-CZ" altLang="cs-CZ" sz="1700" kern="1200" dirty="0">
              <a:latin typeface="+mj-lt"/>
            </a:rPr>
            <a:t>svalová síla</a:t>
          </a:r>
          <a:endParaRPr lang="cs-CZ" sz="1700" kern="1200" dirty="0">
            <a:latin typeface="+mj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1700" kern="1200" dirty="0">
              <a:latin typeface="+mj-lt"/>
            </a:rPr>
            <a:t>Pomalá kontrakce</a:t>
          </a:r>
          <a:r>
            <a:rPr lang="en-US" altLang="cs-CZ" sz="1700" kern="1200" dirty="0">
              <a:latin typeface="+mj-lt"/>
            </a:rPr>
            <a:t> (110 </a:t>
          </a:r>
          <a:r>
            <a:rPr lang="en-US" altLang="cs-CZ" sz="1700" kern="1200" dirty="0" err="1">
              <a:latin typeface="+mj-lt"/>
            </a:rPr>
            <a:t>ms</a:t>
          </a:r>
          <a:r>
            <a:rPr lang="cs-CZ" altLang="cs-CZ" sz="1700" kern="1200" dirty="0">
              <a:latin typeface="+mj-lt"/>
            </a:rPr>
            <a:t>/svalový tah</a:t>
          </a:r>
          <a:r>
            <a:rPr lang="en-US" altLang="cs-CZ" sz="1700" kern="1200" dirty="0">
              <a:latin typeface="+mj-lt"/>
            </a:rPr>
            <a:t>) </a:t>
          </a:r>
          <a:r>
            <a:rPr lang="cs-CZ" altLang="cs-CZ" sz="1700" kern="1200" dirty="0">
              <a:latin typeface="+mj-lt"/>
            </a:rPr>
            <a:t>a</a:t>
          </a:r>
          <a:r>
            <a:rPr lang="en-US" altLang="cs-CZ" sz="1700" kern="1200" dirty="0">
              <a:latin typeface="+mj-lt"/>
            </a:rPr>
            <a:t> </a:t>
          </a:r>
          <a:r>
            <a:rPr lang="cs-CZ" altLang="cs-CZ" sz="1700" kern="1200" dirty="0">
              <a:latin typeface="+mj-lt"/>
            </a:rPr>
            <a:t>myozinová</a:t>
          </a:r>
          <a:r>
            <a:rPr lang="en-US" altLang="cs-CZ" sz="1700" kern="1200" dirty="0">
              <a:latin typeface="+mj-lt"/>
            </a:rPr>
            <a:t> ATP</a:t>
          </a:r>
          <a:r>
            <a:rPr lang="cs-CZ" altLang="cs-CZ" sz="1700" kern="1200" dirty="0" err="1">
              <a:latin typeface="+mj-lt"/>
            </a:rPr>
            <a:t>áza</a:t>
          </a:r>
          <a:endParaRPr lang="cs-CZ" sz="1700" kern="1200" dirty="0">
            <a:latin typeface="+mj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cs-CZ" sz="1700" kern="1200" dirty="0">
              <a:latin typeface="+mj-lt"/>
            </a:rPr>
            <a:t>10–180 </a:t>
          </a:r>
          <a:r>
            <a:rPr lang="cs-CZ" altLang="cs-CZ" sz="1700" kern="1200" dirty="0">
              <a:latin typeface="+mj-lt"/>
            </a:rPr>
            <a:t>vláken v motorické jednotce</a:t>
          </a:r>
          <a:endParaRPr lang="cs-CZ" sz="1700" kern="1200" dirty="0">
            <a:latin typeface="+mj-lt"/>
          </a:endParaRPr>
        </a:p>
      </dsp:txBody>
      <dsp:txXfrm rot="-5400000">
        <a:off x="4143948" y="97132"/>
        <a:ext cx="7703610" cy="1553433"/>
      </dsp:txXfrm>
    </dsp:sp>
    <dsp:sp modelId="{05402122-1679-4E17-8655-3752E5CBD1EB}">
      <dsp:nvSpPr>
        <dsp:cNvPr id="0" name=""/>
        <dsp:cNvSpPr/>
      </dsp:nvSpPr>
      <dsp:spPr>
        <a:xfrm>
          <a:off x="129259" y="308"/>
          <a:ext cx="4122537" cy="17890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900" b="0" kern="1200" dirty="0">
              <a:solidFill>
                <a:schemeClr val="bg1"/>
              </a:solidFill>
              <a:latin typeface="+mj-lt"/>
            </a:rPr>
            <a:t>Pomalé (červené) svalové vlákno (I)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cs-CZ" sz="1900" b="0" kern="1200" dirty="0">
              <a:solidFill>
                <a:schemeClr val="bg1"/>
              </a:solidFill>
              <a:latin typeface="+mj-lt"/>
            </a:rPr>
            <a:t>Slow-Twitch (ST) Muscle Fibers</a:t>
          </a:r>
          <a:endParaRPr lang="cs-CZ" altLang="cs-CZ" sz="1900" b="0" kern="1200" dirty="0">
            <a:solidFill>
              <a:schemeClr val="bg1"/>
            </a:solidFill>
            <a:latin typeface="+mj-lt"/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900" b="0" kern="1200" dirty="0">
              <a:solidFill>
                <a:schemeClr val="bg1"/>
              </a:solidFill>
              <a:latin typeface="+mj-lt"/>
            </a:rPr>
            <a:t>SLOW OXIDATIVE (SO)</a:t>
          </a:r>
          <a:endParaRPr lang="cs-CZ" sz="1900" b="0" kern="1200" dirty="0">
            <a:solidFill>
              <a:schemeClr val="bg1"/>
            </a:solidFill>
            <a:latin typeface="+mj-lt"/>
          </a:endParaRPr>
        </a:p>
      </dsp:txBody>
      <dsp:txXfrm>
        <a:off x="216594" y="87643"/>
        <a:ext cx="3947867" cy="1614388"/>
      </dsp:txXfrm>
    </dsp:sp>
    <dsp:sp modelId="{2702149B-33DC-40CD-99E8-A0233B351EC2}">
      <dsp:nvSpPr>
        <dsp:cNvPr id="0" name=""/>
        <dsp:cNvSpPr/>
      </dsp:nvSpPr>
      <dsp:spPr>
        <a:xfrm rot="5400000">
          <a:off x="7243420" y="-1165430"/>
          <a:ext cx="1619639" cy="78028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1700" kern="1200" dirty="0">
              <a:latin typeface="+mj-lt"/>
            </a:rPr>
            <a:t>Střední aerobní</a:t>
          </a:r>
          <a:r>
            <a:rPr lang="en-US" altLang="cs-CZ" sz="1700" kern="1200" dirty="0">
              <a:latin typeface="+mj-lt"/>
            </a:rPr>
            <a:t> (</a:t>
          </a:r>
          <a:r>
            <a:rPr lang="en-US" altLang="cs-CZ" sz="1700" kern="1200" dirty="0" err="1">
              <a:latin typeface="+mj-lt"/>
            </a:rPr>
            <a:t>oxidativ</a:t>
          </a:r>
          <a:r>
            <a:rPr lang="cs-CZ" altLang="cs-CZ" sz="1700" kern="1200" dirty="0">
              <a:latin typeface="+mj-lt"/>
            </a:rPr>
            <a:t>ní</a:t>
          </a:r>
          <a:r>
            <a:rPr lang="en-US" altLang="cs-CZ" sz="1700" kern="1200" dirty="0">
              <a:latin typeface="+mj-lt"/>
            </a:rPr>
            <a:t>) </a:t>
          </a:r>
          <a:r>
            <a:rPr lang="cs-CZ" altLang="cs-CZ" sz="1700" kern="1200" dirty="0">
              <a:latin typeface="+mj-lt"/>
            </a:rPr>
            <a:t>kapacita a odolnost vůči únavě</a:t>
          </a:r>
          <a:endParaRPr lang="cs-CZ" sz="1700" kern="1200" dirty="0">
            <a:latin typeface="+mj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1700" kern="1200" dirty="0">
              <a:latin typeface="+mj-lt"/>
            </a:rPr>
            <a:t>Vysoká anaerobní</a:t>
          </a:r>
          <a:r>
            <a:rPr lang="en-US" altLang="cs-CZ" sz="1700" kern="1200" dirty="0">
              <a:latin typeface="+mj-lt"/>
            </a:rPr>
            <a:t> (</a:t>
          </a:r>
          <a:r>
            <a:rPr lang="cs-CZ" altLang="cs-CZ" sz="1700" kern="1200" dirty="0">
              <a:latin typeface="+mj-lt"/>
            </a:rPr>
            <a:t>neoxidativní, </a:t>
          </a:r>
          <a:r>
            <a:rPr lang="cs-CZ" altLang="cs-CZ" sz="1700" kern="1200" dirty="0" err="1">
              <a:latin typeface="+mj-lt"/>
            </a:rPr>
            <a:t>glykolitická</a:t>
          </a:r>
          <a:r>
            <a:rPr lang="en-US" altLang="cs-CZ" sz="1700" kern="1200" dirty="0">
              <a:latin typeface="+mj-lt"/>
            </a:rPr>
            <a:t>) </a:t>
          </a:r>
          <a:r>
            <a:rPr lang="cs-CZ" altLang="cs-CZ" sz="1700" kern="1200" dirty="0">
              <a:latin typeface="+mj-lt"/>
            </a:rPr>
            <a:t>kapacita a svalová síla</a:t>
          </a:r>
          <a:endParaRPr lang="cs-CZ" sz="1700" kern="1200" dirty="0">
            <a:latin typeface="+mj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1700" kern="1200" dirty="0">
              <a:latin typeface="+mj-lt"/>
            </a:rPr>
            <a:t>Rychlá kontrakce</a:t>
          </a:r>
          <a:r>
            <a:rPr lang="en-US" altLang="cs-CZ" sz="1700" kern="1200" dirty="0">
              <a:latin typeface="+mj-lt"/>
            </a:rPr>
            <a:t> (50 </a:t>
          </a:r>
          <a:r>
            <a:rPr lang="en-US" altLang="cs-CZ" sz="1700" kern="1200" dirty="0" err="1">
              <a:latin typeface="+mj-lt"/>
            </a:rPr>
            <a:t>ms</a:t>
          </a:r>
          <a:r>
            <a:rPr lang="cs-CZ" altLang="cs-CZ" sz="1700" kern="1200" dirty="0">
              <a:latin typeface="+mj-lt"/>
            </a:rPr>
            <a:t>/svalový stah</a:t>
          </a:r>
          <a:r>
            <a:rPr lang="en-US" altLang="cs-CZ" sz="1700" kern="1200" dirty="0">
              <a:latin typeface="+mj-lt"/>
            </a:rPr>
            <a:t>) </a:t>
          </a:r>
          <a:r>
            <a:rPr lang="cs-CZ" altLang="cs-CZ" sz="1700" kern="1200" dirty="0">
              <a:latin typeface="+mj-lt"/>
            </a:rPr>
            <a:t> a </a:t>
          </a:r>
          <a:r>
            <a:rPr lang="en-US" altLang="cs-CZ" sz="1700" kern="1200" dirty="0" err="1">
              <a:latin typeface="+mj-lt"/>
            </a:rPr>
            <a:t>myo</a:t>
          </a:r>
          <a:r>
            <a:rPr lang="cs-CZ" altLang="cs-CZ" sz="1700" kern="1200" dirty="0" err="1">
              <a:latin typeface="+mj-lt"/>
            </a:rPr>
            <a:t>zinová</a:t>
          </a:r>
          <a:r>
            <a:rPr lang="en-US" altLang="cs-CZ" sz="1700" kern="1200" dirty="0">
              <a:latin typeface="+mj-lt"/>
            </a:rPr>
            <a:t> ATP</a:t>
          </a:r>
          <a:r>
            <a:rPr lang="cs-CZ" altLang="cs-CZ" sz="1700" kern="1200" dirty="0" err="1">
              <a:latin typeface="+mj-lt"/>
            </a:rPr>
            <a:t>áza</a:t>
          </a:r>
          <a:endParaRPr lang="cs-CZ" sz="1700" kern="1200" dirty="0">
            <a:latin typeface="+mj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cs-CZ" sz="1700" kern="1200" dirty="0">
              <a:latin typeface="+mj-lt"/>
            </a:rPr>
            <a:t>300–800 </a:t>
          </a:r>
          <a:r>
            <a:rPr lang="cs-CZ" altLang="cs-CZ" sz="1700" kern="1200" dirty="0">
              <a:latin typeface="+mj-lt"/>
            </a:rPr>
            <a:t>vláken v motorické jednotce</a:t>
          </a:r>
          <a:endParaRPr lang="cs-CZ" sz="1700" kern="1200" dirty="0">
            <a:latin typeface="+mj-lt"/>
          </a:endParaRPr>
        </a:p>
      </dsp:txBody>
      <dsp:txXfrm rot="-5400000">
        <a:off x="4151800" y="2005254"/>
        <a:ext cx="7723816" cy="1461511"/>
      </dsp:txXfrm>
    </dsp:sp>
    <dsp:sp modelId="{739D9425-1222-4741-9B5F-95621D38600A}">
      <dsp:nvSpPr>
        <dsp:cNvPr id="0" name=""/>
        <dsp:cNvSpPr/>
      </dsp:nvSpPr>
      <dsp:spPr>
        <a:xfrm>
          <a:off x="129259" y="1872975"/>
          <a:ext cx="4130556" cy="16721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900" b="0" kern="1200" dirty="0">
              <a:solidFill>
                <a:schemeClr val="bg1"/>
              </a:solidFill>
              <a:latin typeface="+mj-lt"/>
            </a:rPr>
            <a:t>Rychlé (červené) svalové vlákno (</a:t>
          </a:r>
          <a:r>
            <a:rPr lang="cs-CZ" altLang="cs-CZ" sz="1900" b="0" kern="1200" dirty="0" err="1">
              <a:solidFill>
                <a:schemeClr val="bg1"/>
              </a:solidFill>
              <a:latin typeface="+mj-lt"/>
            </a:rPr>
            <a:t>IIa</a:t>
          </a:r>
          <a:r>
            <a:rPr lang="cs-CZ" altLang="cs-CZ" sz="1900" b="0" kern="1200" dirty="0">
              <a:solidFill>
                <a:schemeClr val="bg1"/>
              </a:solidFill>
              <a:latin typeface="+mj-lt"/>
            </a:rPr>
            <a:t>)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cs-CZ" sz="1900" b="0" kern="1200" dirty="0">
              <a:solidFill>
                <a:schemeClr val="bg1"/>
              </a:solidFill>
              <a:latin typeface="+mj-lt"/>
            </a:rPr>
            <a:t>Fast-Twitch (</a:t>
          </a:r>
          <a:r>
            <a:rPr lang="en-US" altLang="cs-CZ" sz="1900" b="0" kern="1200" dirty="0" err="1">
              <a:solidFill>
                <a:schemeClr val="bg1"/>
              </a:solidFill>
              <a:latin typeface="+mj-lt"/>
            </a:rPr>
            <a:t>FT</a:t>
          </a:r>
          <a:r>
            <a:rPr lang="en-US" altLang="cs-CZ" sz="1900" b="0" kern="1200" baseline="-25000" dirty="0" err="1">
              <a:solidFill>
                <a:schemeClr val="bg1"/>
              </a:solidFill>
              <a:latin typeface="+mj-lt"/>
            </a:rPr>
            <a:t>a</a:t>
          </a:r>
          <a:r>
            <a:rPr lang="en-US" altLang="cs-CZ" sz="1900" b="0" kern="1200" dirty="0">
              <a:solidFill>
                <a:schemeClr val="bg1"/>
              </a:solidFill>
              <a:latin typeface="+mj-lt"/>
            </a:rPr>
            <a:t>) Muscle Fibers</a:t>
          </a:r>
          <a:endParaRPr lang="cs-CZ" altLang="cs-CZ" sz="1900" b="0" kern="1200" dirty="0">
            <a:solidFill>
              <a:schemeClr val="bg1"/>
            </a:solidFill>
            <a:latin typeface="+mj-lt"/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900" b="0" kern="1200" dirty="0">
              <a:solidFill>
                <a:schemeClr val="bg1"/>
              </a:solidFill>
              <a:latin typeface="+mj-lt"/>
            </a:rPr>
            <a:t>FAST OXIDATIVE GLYCOLYTIC (FOG)</a:t>
          </a:r>
          <a:endParaRPr lang="cs-CZ" sz="1900" b="0" kern="1200" dirty="0">
            <a:solidFill>
              <a:schemeClr val="bg1"/>
            </a:solidFill>
            <a:latin typeface="+mj-lt"/>
          </a:endParaRPr>
        </a:p>
      </dsp:txBody>
      <dsp:txXfrm>
        <a:off x="210887" y="1954603"/>
        <a:ext cx="3967300" cy="1508902"/>
      </dsp:txXfrm>
    </dsp:sp>
    <dsp:sp modelId="{D1335395-864C-4791-A490-319587E170E2}">
      <dsp:nvSpPr>
        <dsp:cNvPr id="0" name=""/>
        <dsp:cNvSpPr/>
      </dsp:nvSpPr>
      <dsp:spPr>
        <a:xfrm rot="5400000">
          <a:off x="7224966" y="571494"/>
          <a:ext cx="1656547" cy="78028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latin typeface="+mj-lt"/>
            </a:rPr>
            <a:t>Menší množství myoglobinu, méně prokrvené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1700" kern="1200" dirty="0">
              <a:latin typeface="+mj-lt"/>
            </a:rPr>
            <a:t>Nízká aerobní </a:t>
          </a:r>
          <a:r>
            <a:rPr lang="en-US" altLang="cs-CZ" sz="1700" kern="1200" dirty="0">
              <a:latin typeface="+mj-lt"/>
            </a:rPr>
            <a:t>(</a:t>
          </a:r>
          <a:r>
            <a:rPr lang="en-US" altLang="cs-CZ" sz="1700" kern="1200" dirty="0" err="1">
              <a:latin typeface="+mj-lt"/>
            </a:rPr>
            <a:t>oxidativ</a:t>
          </a:r>
          <a:r>
            <a:rPr lang="cs-CZ" altLang="cs-CZ" sz="1700" kern="1200" dirty="0">
              <a:latin typeface="+mj-lt"/>
            </a:rPr>
            <a:t>ní</a:t>
          </a:r>
          <a:r>
            <a:rPr lang="en-US" altLang="cs-CZ" sz="1700" kern="1200" dirty="0">
              <a:latin typeface="+mj-lt"/>
            </a:rPr>
            <a:t>) </a:t>
          </a:r>
          <a:r>
            <a:rPr lang="cs-CZ" altLang="cs-CZ" sz="1700" kern="1200" dirty="0">
              <a:latin typeface="+mj-lt"/>
            </a:rPr>
            <a:t>kapacita a odolnost vůči únavě</a:t>
          </a:r>
          <a:endParaRPr lang="cs-CZ" sz="1700" kern="1200" dirty="0">
            <a:latin typeface="+mj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1700" kern="1200" dirty="0">
              <a:latin typeface="+mj-lt"/>
            </a:rPr>
            <a:t>Vysoká anaerobní</a:t>
          </a:r>
          <a:r>
            <a:rPr lang="en-US" altLang="cs-CZ" sz="1700" kern="1200" dirty="0">
              <a:latin typeface="+mj-lt"/>
            </a:rPr>
            <a:t> (</a:t>
          </a:r>
          <a:r>
            <a:rPr lang="cs-CZ" altLang="cs-CZ" sz="1700" kern="1200" dirty="0">
              <a:latin typeface="+mj-lt"/>
            </a:rPr>
            <a:t>neoxidativní, </a:t>
          </a:r>
          <a:r>
            <a:rPr lang="en-US" altLang="cs-CZ" sz="1700" kern="1200" dirty="0">
              <a:latin typeface="+mj-lt"/>
            </a:rPr>
            <a:t>glycolytic</a:t>
          </a:r>
          <a:r>
            <a:rPr lang="cs-CZ" altLang="cs-CZ" sz="1700" kern="1200" dirty="0" err="1">
              <a:latin typeface="+mj-lt"/>
            </a:rPr>
            <a:t>ká</a:t>
          </a:r>
          <a:r>
            <a:rPr lang="en-US" altLang="cs-CZ" sz="1700" kern="1200" dirty="0">
              <a:latin typeface="+mj-lt"/>
            </a:rPr>
            <a:t>) </a:t>
          </a:r>
          <a:r>
            <a:rPr lang="cs-CZ" altLang="cs-CZ" sz="1700" kern="1200" dirty="0">
              <a:latin typeface="+mj-lt"/>
            </a:rPr>
            <a:t>kapacita s svalová síla</a:t>
          </a:r>
          <a:endParaRPr lang="cs-CZ" sz="1700" kern="1200" dirty="0">
            <a:latin typeface="+mj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1700" kern="1200" dirty="0">
              <a:latin typeface="+mj-lt"/>
            </a:rPr>
            <a:t>Rychlá kontrakce</a:t>
          </a:r>
          <a:r>
            <a:rPr lang="en-US" altLang="cs-CZ" sz="1700" kern="1200" dirty="0">
              <a:latin typeface="+mj-lt"/>
            </a:rPr>
            <a:t> (50 </a:t>
          </a:r>
          <a:r>
            <a:rPr lang="en-US" altLang="cs-CZ" sz="1700" kern="1200" dirty="0" err="1">
              <a:latin typeface="+mj-lt"/>
            </a:rPr>
            <a:t>ms</a:t>
          </a:r>
          <a:r>
            <a:rPr lang="cs-CZ" altLang="cs-CZ" sz="1700" kern="1200" dirty="0">
              <a:latin typeface="+mj-lt"/>
            </a:rPr>
            <a:t>/svalový stah</a:t>
          </a:r>
          <a:r>
            <a:rPr lang="en-US" altLang="cs-CZ" sz="1700" kern="1200" dirty="0">
              <a:latin typeface="+mj-lt"/>
            </a:rPr>
            <a:t>) </a:t>
          </a:r>
          <a:r>
            <a:rPr lang="cs-CZ" altLang="cs-CZ" sz="1700" kern="1200" dirty="0">
              <a:latin typeface="+mj-lt"/>
            </a:rPr>
            <a:t> a </a:t>
          </a:r>
          <a:r>
            <a:rPr lang="en-US" altLang="cs-CZ" sz="1700" kern="1200" dirty="0" err="1">
              <a:latin typeface="+mj-lt"/>
            </a:rPr>
            <a:t>myo</a:t>
          </a:r>
          <a:r>
            <a:rPr lang="cs-CZ" altLang="cs-CZ" sz="1700" kern="1200" dirty="0" err="1">
              <a:latin typeface="+mj-lt"/>
            </a:rPr>
            <a:t>zinová</a:t>
          </a:r>
          <a:r>
            <a:rPr lang="en-US" altLang="cs-CZ" sz="1700" kern="1200" dirty="0">
              <a:latin typeface="+mj-lt"/>
            </a:rPr>
            <a:t> ATP</a:t>
          </a:r>
          <a:r>
            <a:rPr lang="cs-CZ" altLang="cs-CZ" sz="1700" kern="1200" dirty="0" err="1">
              <a:latin typeface="+mj-lt"/>
            </a:rPr>
            <a:t>áza</a:t>
          </a:r>
          <a:endParaRPr lang="cs-CZ" sz="1700" kern="1200" dirty="0">
            <a:latin typeface="+mj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cs-CZ" sz="1700" kern="1200" dirty="0">
              <a:latin typeface="+mj-lt"/>
            </a:rPr>
            <a:t>300–800 </a:t>
          </a:r>
          <a:r>
            <a:rPr lang="cs-CZ" altLang="cs-CZ" sz="1700" kern="1200" dirty="0">
              <a:latin typeface="+mj-lt"/>
            </a:rPr>
            <a:t>vláken v motorické jednotce</a:t>
          </a:r>
          <a:endParaRPr lang="cs-CZ" sz="1700" kern="1200" dirty="0">
            <a:latin typeface="+mj-lt"/>
          </a:endParaRPr>
        </a:p>
      </dsp:txBody>
      <dsp:txXfrm rot="-5400000">
        <a:off x="4151800" y="3725526"/>
        <a:ext cx="7722014" cy="1494815"/>
      </dsp:txXfrm>
    </dsp:sp>
    <dsp:sp modelId="{C3FC0775-AD14-4666-8342-3D15666CDD0D}">
      <dsp:nvSpPr>
        <dsp:cNvPr id="0" name=""/>
        <dsp:cNvSpPr/>
      </dsp:nvSpPr>
      <dsp:spPr>
        <a:xfrm>
          <a:off x="129259" y="3628741"/>
          <a:ext cx="4130600" cy="16721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900" b="0" kern="1200" dirty="0">
              <a:solidFill>
                <a:schemeClr val="bg1"/>
              </a:solidFill>
              <a:latin typeface="+mj-lt"/>
            </a:rPr>
            <a:t>Rychlé (bíle) svalové vlákno (</a:t>
          </a:r>
          <a:r>
            <a:rPr lang="cs-CZ" altLang="cs-CZ" sz="1900" b="0" kern="1200" dirty="0" err="1">
              <a:solidFill>
                <a:schemeClr val="bg1"/>
              </a:solidFill>
              <a:latin typeface="+mj-lt"/>
            </a:rPr>
            <a:t>IIx</a:t>
          </a:r>
          <a:r>
            <a:rPr lang="cs-CZ" altLang="cs-CZ" sz="1900" b="0" kern="1200" dirty="0">
              <a:solidFill>
                <a:schemeClr val="bg1"/>
              </a:solidFill>
              <a:latin typeface="+mj-lt"/>
            </a:rPr>
            <a:t>/</a:t>
          </a:r>
          <a:r>
            <a:rPr lang="cs-CZ" altLang="cs-CZ" sz="1900" b="0" kern="1200" dirty="0" err="1">
              <a:solidFill>
                <a:schemeClr val="bg1"/>
              </a:solidFill>
              <a:latin typeface="+mj-lt"/>
            </a:rPr>
            <a:t>IIb</a:t>
          </a:r>
          <a:r>
            <a:rPr lang="cs-CZ" altLang="cs-CZ" sz="1900" b="0" kern="1200" dirty="0">
              <a:solidFill>
                <a:schemeClr val="bg1"/>
              </a:solidFill>
              <a:latin typeface="+mj-lt"/>
            </a:rPr>
            <a:t>)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cs-CZ" sz="1900" b="0" kern="1200" dirty="0">
              <a:solidFill>
                <a:schemeClr val="bg1"/>
              </a:solidFill>
              <a:latin typeface="+mj-lt"/>
            </a:rPr>
            <a:t>Fast-Twitch (</a:t>
          </a:r>
          <a:r>
            <a:rPr lang="en-US" altLang="cs-CZ" sz="1900" b="0" kern="1200" dirty="0" err="1">
              <a:solidFill>
                <a:schemeClr val="bg1"/>
              </a:solidFill>
              <a:latin typeface="+mj-lt"/>
            </a:rPr>
            <a:t>FT</a:t>
          </a:r>
          <a:r>
            <a:rPr lang="en-US" altLang="cs-CZ" sz="1900" b="0" kern="1200" baseline="-25000" dirty="0" err="1">
              <a:solidFill>
                <a:schemeClr val="bg1"/>
              </a:solidFill>
              <a:latin typeface="+mj-lt"/>
            </a:rPr>
            <a:t>b</a:t>
          </a:r>
          <a:r>
            <a:rPr lang="cs-CZ" altLang="cs-CZ" sz="1900" b="0" kern="1200" baseline="-25000" dirty="0">
              <a:solidFill>
                <a:schemeClr val="bg1"/>
              </a:solidFill>
              <a:latin typeface="+mj-lt"/>
            </a:rPr>
            <a:t>/</a:t>
          </a:r>
          <a:r>
            <a:rPr lang="cs-CZ" altLang="cs-CZ" sz="1900" b="0" kern="1200" dirty="0" err="1">
              <a:solidFill>
                <a:schemeClr val="bg1"/>
              </a:solidFill>
              <a:latin typeface="+mj-lt"/>
            </a:rPr>
            <a:t>FT</a:t>
          </a:r>
          <a:r>
            <a:rPr lang="cs-CZ" altLang="cs-CZ" sz="1900" b="0" kern="1200" baseline="-25000" dirty="0" err="1">
              <a:solidFill>
                <a:schemeClr val="bg1"/>
              </a:solidFill>
              <a:latin typeface="+mj-lt"/>
            </a:rPr>
            <a:t>x</a:t>
          </a:r>
          <a:r>
            <a:rPr lang="en-US" altLang="cs-CZ" sz="1900" b="0" kern="1200" dirty="0">
              <a:solidFill>
                <a:schemeClr val="bg1"/>
              </a:solidFill>
              <a:latin typeface="+mj-lt"/>
            </a:rPr>
            <a:t>) Muscle Fibers</a:t>
          </a:r>
          <a:endParaRPr lang="cs-CZ" altLang="cs-CZ" sz="1900" b="0" kern="1200" dirty="0">
            <a:solidFill>
              <a:schemeClr val="bg1"/>
            </a:solidFill>
            <a:latin typeface="+mj-lt"/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900" b="0" kern="1200" dirty="0">
              <a:solidFill>
                <a:schemeClr val="bg1"/>
              </a:solidFill>
              <a:latin typeface="+mj-lt"/>
            </a:rPr>
            <a:t>FAST GLYCOLYTIC (FG)</a:t>
          </a:r>
          <a:endParaRPr lang="cs-CZ" sz="1900" b="0" kern="1200" dirty="0">
            <a:solidFill>
              <a:schemeClr val="bg1"/>
            </a:solidFill>
            <a:latin typeface="+mj-lt"/>
          </a:endParaRPr>
        </a:p>
      </dsp:txBody>
      <dsp:txXfrm>
        <a:off x="210887" y="3710369"/>
        <a:ext cx="3967344" cy="1508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433FF5A-5C85-46B3-A0E4-C650D67BABBE}" type="datetime1">
              <a:rPr lang="cs-CZ" smtClean="0"/>
              <a:t>28.09.2021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E861E8E-D392-497B-BB21-122DD7C27CF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C38A006-CABF-4E51-8F43-84BA8E628939}" type="datetime1">
              <a:rPr lang="cs-CZ" smtClean="0"/>
              <a:t>28.09.2021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55D449-B875-4B8D-8E66-224D27E54C9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3997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6798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1378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7" name="Obrázek 6" descr="Křivka EK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B94027-B67B-40A4-82EA-D179F268B3BA}" type="datetime1">
              <a:rPr lang="cs-CZ" smtClean="0"/>
              <a:t>28.09.2021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 descr="Obdélník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0904F7-A455-4384-A31B-8E1E9ED40A24}" type="datetime1">
              <a:rPr lang="cs-CZ" smtClean="0"/>
              <a:t>28.09.2021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4EF000-ABFF-49F5-B507-160AD97994E6}" type="datetime1">
              <a:rPr lang="cs-CZ" smtClean="0"/>
              <a:t>28.09.2021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áhlaví oddílu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 descr="Obdélník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rtlCol="0" anchor="b">
            <a:normAutofit/>
          </a:bodyPr>
          <a:lstStyle>
            <a:lvl1pPr rtl="0">
              <a:lnSpc>
                <a:spcPct val="80000"/>
              </a:lnSpc>
              <a:defRPr sz="54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 rtlCol="0">
            <a:normAutofit/>
          </a:bodyPr>
          <a:lstStyle>
            <a:lvl1pPr marL="0" indent="0" rtl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2BEA04-0300-4057-8B7E-6F26A94A7D57}" type="datetime1">
              <a:rPr lang="cs-CZ" smtClean="0"/>
              <a:t>28.09.2021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 rtl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 rtl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DFB826-6E9E-41ED-A630-560B00A7D662}" type="datetime1">
              <a:rPr lang="cs-CZ" smtClean="0"/>
              <a:t>28.09.2021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026C39-F29C-4227-9678-519B0B4CF2F7}" type="datetime1">
              <a:rPr lang="cs-CZ" smtClean="0"/>
              <a:t>28.09.2021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1D7511-B9C6-476D-81A1-1FA6F251CC6B}" type="datetime1">
              <a:rPr lang="cs-CZ" smtClean="0"/>
              <a:t>28.09.2021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 descr="Obdélník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9" name="Obdélník 8" descr="Obdélník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 rtlCol="0">
            <a:normAutofit/>
          </a:bodyPr>
          <a:lstStyle>
            <a:lvl1pPr marL="0" indent="0" rtl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 descr="Obdélník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9" name="Obdélník 8" descr="Obdélník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 rtlCol="0"/>
          <a:lstStyle>
            <a:lvl1pPr marL="0" indent="0" rtl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červený pruh" descr="Červený pruh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3EBE0BBE-0AC8-49F4-91F7-E17BB14D2603}" type="datetime1">
              <a:rPr lang="cs-CZ" smtClean="0"/>
              <a:t>28.09.2021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algn="ctr">
              <a:lnSpc>
                <a:spcPct val="85000"/>
              </a:lnSpc>
            </a:pPr>
            <a:r>
              <a:rPr lang="cs-CZ" altLang="cs-CZ" sz="5400" b="1" dirty="0">
                <a:latin typeface="Arial" panose="020B0604020202020204" pitchFamily="34" charset="0"/>
              </a:rPr>
              <a:t>POHYBOVÁ SOUSTAVA</a:t>
            </a:r>
            <a:r>
              <a:rPr lang="cs-CZ" altLang="cs-CZ" b="1" dirty="0">
                <a:latin typeface="Arial" panose="020B0604020202020204" pitchFamily="34" charset="0"/>
              </a:rPr>
              <a:t>,</a:t>
            </a:r>
            <a:br>
              <a:rPr lang="en-US" altLang="cs-CZ" sz="5400" b="1" dirty="0">
                <a:latin typeface="Arial" panose="020B0604020202020204" pitchFamily="34" charset="0"/>
              </a:rPr>
            </a:br>
            <a:r>
              <a:rPr lang="cs-CZ" altLang="cs-CZ" sz="5400" b="1" dirty="0">
                <a:latin typeface="Arial" panose="020B0604020202020204" pitchFamily="34" charset="0"/>
              </a:rPr>
              <a:t>SVALY A TYPY SVALOVÝCH VLÁKEN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/>
              <a:t>podnadpis</a:t>
            </a:r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76F752-9BF8-422A-A647-323CE8E1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anchor="ctr">
            <a:normAutofit/>
          </a:bodyPr>
          <a:lstStyle/>
          <a:p>
            <a:pPr algn="ctr"/>
            <a:r>
              <a:rPr lang="cs-CZ" dirty="0"/>
              <a:t>AKTINOVÉ A MYOZINOVÉ VLÁKNO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E98A712-EDF1-49D3-969F-9C74ED7F02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28" t="22686" r="11255" b="27940"/>
          <a:stretch/>
        </p:blipFill>
        <p:spPr>
          <a:xfrm>
            <a:off x="894012" y="1556792"/>
            <a:ext cx="10403976" cy="520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0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2485EA-8D4D-4968-84E8-255281E26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KONTRAKCE SVALOVÉHO VLÁKNA</a:t>
            </a:r>
          </a:p>
        </p:txBody>
      </p:sp>
      <p:pic>
        <p:nvPicPr>
          <p:cNvPr id="4" name="Picture 16">
            <a:extLst>
              <a:ext uri="{FF2B5EF4-FFF2-40B4-BE49-F238E27FC236}">
                <a16:creationId xmlns:a16="http://schemas.microsoft.com/office/drawing/2014/main" id="{F7C026F1-DEA6-451E-84E4-37134DDC8C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96"/>
          <a:stretch>
            <a:fillRect/>
          </a:stretch>
        </p:blipFill>
        <p:spPr bwMode="auto">
          <a:xfrm>
            <a:off x="4367809" y="1643844"/>
            <a:ext cx="6026584" cy="167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ADF6B60A-B08E-4F03-AD41-56ED2E24A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7"/>
          <a:stretch>
            <a:fillRect/>
          </a:stretch>
        </p:blipFill>
        <p:spPr bwMode="auto">
          <a:xfrm>
            <a:off x="4339681" y="3429000"/>
            <a:ext cx="6026584" cy="152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>
            <a:extLst>
              <a:ext uri="{FF2B5EF4-FFF2-40B4-BE49-F238E27FC236}">
                <a16:creationId xmlns:a16="http://schemas.microsoft.com/office/drawing/2014/main" id="{16FAC00B-8279-4CD4-90BF-67220ED0C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43"/>
          <a:stretch>
            <a:fillRect/>
          </a:stretch>
        </p:blipFill>
        <p:spPr bwMode="auto">
          <a:xfrm>
            <a:off x="4339681" y="5036379"/>
            <a:ext cx="6026584" cy="176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9">
            <a:extLst>
              <a:ext uri="{FF2B5EF4-FFF2-40B4-BE49-F238E27FC236}">
                <a16:creationId xmlns:a16="http://schemas.microsoft.com/office/drawing/2014/main" id="{6812B715-3F0D-4997-8280-BC90CC024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08" y="1998838"/>
            <a:ext cx="2308225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600" dirty="0">
                <a:latin typeface="+mj-lt"/>
              </a:rPr>
              <a:t>UVOLNĚNÉ SVALOVÉ VLÁKNO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id="{032E4A9F-9FAF-445D-A4A0-472BD8455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456" y="3941588"/>
            <a:ext cx="23082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600" dirty="0">
                <a:latin typeface="+mj-lt"/>
              </a:rPr>
              <a:t>KONTRAKCE</a:t>
            </a:r>
          </a:p>
        </p:txBody>
      </p:sp>
      <p:sp>
        <p:nvSpPr>
          <p:cNvPr id="9" name="Text Box 21">
            <a:extLst>
              <a:ext uri="{FF2B5EF4-FFF2-40B4-BE49-F238E27FC236}">
                <a16:creationId xmlns:a16="http://schemas.microsoft.com/office/drawing/2014/main" id="{DBC052D7-7BD1-4C51-A8F3-E33DB9848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456" y="5639863"/>
            <a:ext cx="2778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600" dirty="0">
                <a:latin typeface="+mj-lt"/>
              </a:rPr>
              <a:t>MAXIMÁLNÍ</a:t>
            </a:r>
            <a:r>
              <a:rPr lang="cs-CZ" altLang="cs-CZ" sz="1600" b="1" dirty="0">
                <a:latin typeface="Tahoma" panose="020B0604030504040204" pitchFamily="34" charset="0"/>
              </a:rPr>
              <a:t> </a:t>
            </a:r>
            <a:r>
              <a:rPr lang="cs-CZ" altLang="cs-CZ" sz="1600" dirty="0">
                <a:latin typeface="+mj-lt"/>
              </a:rPr>
              <a:t>KONTRAKCE</a:t>
            </a:r>
          </a:p>
        </p:txBody>
      </p:sp>
    </p:spTree>
    <p:extLst>
      <p:ext uri="{BB962C8B-B14F-4D97-AF65-F5344CB8AC3E}">
        <p14:creationId xmlns:p14="http://schemas.microsoft.com/office/powerpoint/2010/main" val="364989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EBB0E8-07D4-42A7-A56A-B2923F4DD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2429" y="448005"/>
            <a:ext cx="3932237" cy="1468827"/>
          </a:xfrm>
        </p:spPr>
        <p:txBody>
          <a:bodyPr anchor="b">
            <a:normAutofit fontScale="90000"/>
          </a:bodyPr>
          <a:lstStyle/>
          <a:p>
            <a:pPr algn="ctr"/>
            <a:r>
              <a:rPr lang="cs-CZ" dirty="0"/>
              <a:t>MOTORICKÁ JEDNOTKA</a:t>
            </a:r>
            <a:br>
              <a:rPr lang="cs-CZ" dirty="0"/>
            </a:br>
            <a:endParaRPr lang="cs-CZ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C83C99D7-0782-43B6-B666-8CDA4883B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8634" y="457201"/>
            <a:ext cx="3105531" cy="59436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8CE679B-B62A-48AF-9F27-2BAEB02742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32699" y="1700808"/>
            <a:ext cx="3932237" cy="469999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Tělo, dendrity, axon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Pro </a:t>
            </a:r>
            <a:r>
              <a:rPr lang="en-GB" dirty="0" err="1"/>
              <a:t>vyvolání</a:t>
            </a:r>
            <a:r>
              <a:rPr lang="en-GB" dirty="0"/>
              <a:t> </a:t>
            </a:r>
            <a:r>
              <a:rPr lang="en-GB" dirty="0" err="1"/>
              <a:t>kontrakce</a:t>
            </a:r>
            <a:r>
              <a:rPr lang="en-GB" dirty="0"/>
              <a:t> </a:t>
            </a:r>
            <a:r>
              <a:rPr lang="en-GB" dirty="0" err="1"/>
              <a:t>kosterních</a:t>
            </a:r>
            <a:r>
              <a:rPr lang="en-GB" dirty="0"/>
              <a:t> </a:t>
            </a:r>
            <a:r>
              <a:rPr lang="en-GB" dirty="0" err="1"/>
              <a:t>svalů</a:t>
            </a:r>
            <a:r>
              <a:rPr lang="en-GB" dirty="0"/>
              <a:t> je </a:t>
            </a:r>
            <a:r>
              <a:rPr lang="en-GB" dirty="0" err="1"/>
              <a:t>nezbytná</a:t>
            </a:r>
            <a:r>
              <a:rPr lang="en-GB" dirty="0"/>
              <a:t> </a:t>
            </a:r>
            <a:r>
              <a:rPr lang="en-GB" dirty="0" err="1"/>
              <a:t>aktivita</a:t>
            </a:r>
            <a:r>
              <a:rPr lang="en-GB" dirty="0"/>
              <a:t> CNS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Motoneurony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Motorická ploténka - </a:t>
            </a:r>
            <a:r>
              <a:rPr lang="en-GB" dirty="0" err="1"/>
              <a:t>přeno</a:t>
            </a:r>
            <a:r>
              <a:rPr lang="cs-CZ" dirty="0"/>
              <a:t>s</a:t>
            </a:r>
            <a:r>
              <a:rPr lang="en-GB" dirty="0"/>
              <a:t> </a:t>
            </a:r>
            <a:r>
              <a:rPr lang="en-GB" dirty="0" err="1"/>
              <a:t>excitačních</a:t>
            </a:r>
            <a:r>
              <a:rPr lang="en-GB" dirty="0"/>
              <a:t> </a:t>
            </a:r>
            <a:r>
              <a:rPr lang="en-GB" dirty="0" err="1"/>
              <a:t>impulzů</a:t>
            </a:r>
            <a:r>
              <a:rPr lang="en-GB" dirty="0"/>
              <a:t> z </a:t>
            </a:r>
            <a:r>
              <a:rPr lang="en-GB" dirty="0" err="1"/>
              <a:t>motoneuronů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sval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4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5">
            <a:extLst>
              <a:ext uri="{FF2B5EF4-FFF2-40B4-BE49-F238E27FC236}">
                <a16:creationId xmlns:a16="http://schemas.microsoft.com/office/drawing/2014/main" id="{D010D664-6894-4D86-94F4-EE2508A110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40" t="22400" r="14563" b="8301"/>
          <a:stretch/>
        </p:blipFill>
        <p:spPr>
          <a:xfrm>
            <a:off x="1487488" y="0"/>
            <a:ext cx="8860787" cy="6839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095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F6110F-277E-478B-948D-FC7E28E69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anchor="ctr">
            <a:normAutofit/>
          </a:bodyPr>
          <a:lstStyle/>
          <a:p>
            <a:pPr algn="ctr"/>
            <a:r>
              <a:rPr lang="cs-CZ" dirty="0"/>
              <a:t>NERVOSVALOVÝ PŘENOS</a:t>
            </a:r>
          </a:p>
        </p:txBody>
      </p:sp>
      <p:pic>
        <p:nvPicPr>
          <p:cNvPr id="6" name="Picture 17">
            <a:extLst>
              <a:ext uri="{FF2B5EF4-FFF2-40B4-BE49-F238E27FC236}">
                <a16:creationId xmlns:a16="http://schemas.microsoft.com/office/drawing/2014/main" id="{2F329703-BCB5-4DA5-BF1B-65ADD9889B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8" b="2750"/>
          <a:stretch>
            <a:fillRect/>
          </a:stretch>
        </p:blipFill>
        <p:spPr bwMode="auto">
          <a:xfrm>
            <a:off x="25558" y="1916831"/>
            <a:ext cx="594268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8CF8689-C54C-47F9-BB26-EB13C39DE60D}"/>
              </a:ext>
            </a:extLst>
          </p:cNvPr>
          <p:cNvSpPr txBox="1"/>
          <p:nvPr/>
        </p:nvSpPr>
        <p:spPr>
          <a:xfrm>
            <a:off x="5968245" y="1549017"/>
            <a:ext cx="6218144" cy="533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cs-CZ" altLang="cs-CZ" sz="1550" dirty="0">
                <a:latin typeface="+mj-lt"/>
              </a:rPr>
              <a:t>Motoneuron</a:t>
            </a:r>
            <a:r>
              <a:rPr lang="en-US" altLang="cs-CZ" sz="1550" dirty="0">
                <a:latin typeface="+mj-lt"/>
              </a:rPr>
              <a:t>, </a:t>
            </a:r>
            <a:r>
              <a:rPr lang="cs-CZ" altLang="cs-CZ" sz="1550" dirty="0">
                <a:latin typeface="+mj-lt"/>
              </a:rPr>
              <a:t>vysílající signály z mozku nebo míchy</a:t>
            </a:r>
            <a:r>
              <a:rPr lang="en-US" altLang="cs-CZ" sz="1550" dirty="0">
                <a:latin typeface="+mj-lt"/>
              </a:rPr>
              <a:t>, </a:t>
            </a:r>
            <a:r>
              <a:rPr lang="cs-CZ" altLang="cs-CZ" sz="1550" dirty="0">
                <a:latin typeface="+mj-lt"/>
              </a:rPr>
              <a:t>uvolňuje</a:t>
            </a:r>
            <a:r>
              <a:rPr lang="en-US" altLang="cs-CZ" sz="1550" dirty="0">
                <a:latin typeface="+mj-lt"/>
              </a:rPr>
              <a:t> </a:t>
            </a:r>
            <a:r>
              <a:rPr lang="cs-CZ" altLang="cs-CZ" sz="1550" dirty="0">
                <a:latin typeface="+mj-lt"/>
              </a:rPr>
              <a:t>mediátor (</a:t>
            </a:r>
            <a:r>
              <a:rPr lang="en-US" altLang="cs-CZ" sz="1550" dirty="0" err="1">
                <a:latin typeface="+mj-lt"/>
              </a:rPr>
              <a:t>neurotransmit</a:t>
            </a:r>
            <a:r>
              <a:rPr lang="cs-CZ" altLang="cs-CZ" sz="1550" dirty="0">
                <a:latin typeface="+mj-lt"/>
              </a:rPr>
              <a:t>é</a:t>
            </a:r>
            <a:r>
              <a:rPr lang="en-US" altLang="cs-CZ" sz="1550" dirty="0">
                <a:latin typeface="+mj-lt"/>
              </a:rPr>
              <a:t>r</a:t>
            </a:r>
            <a:r>
              <a:rPr lang="cs-CZ" altLang="cs-CZ" sz="1550" dirty="0">
                <a:latin typeface="+mj-lt"/>
              </a:rPr>
              <a:t>) tzv.</a:t>
            </a:r>
            <a:r>
              <a:rPr lang="en-US" altLang="cs-CZ" sz="1550" dirty="0">
                <a:latin typeface="+mj-lt"/>
              </a:rPr>
              <a:t> </a:t>
            </a:r>
            <a:r>
              <a:rPr lang="en-US" altLang="cs-CZ" sz="1550" dirty="0" err="1">
                <a:latin typeface="+mj-lt"/>
              </a:rPr>
              <a:t>acetylcholin</a:t>
            </a:r>
            <a:r>
              <a:rPr lang="en-US" altLang="cs-CZ" sz="1550" dirty="0">
                <a:latin typeface="+mj-lt"/>
              </a:rPr>
              <a:t> (Ach) </a:t>
            </a:r>
            <a:r>
              <a:rPr lang="cs-CZ" altLang="cs-CZ" sz="1550" dirty="0">
                <a:latin typeface="+mj-lt"/>
              </a:rPr>
              <a:t>z nervosvalové ploténky</a:t>
            </a:r>
          </a:p>
          <a:p>
            <a:pPr marL="342900" indent="-342900">
              <a:buAutoNum type="arabicPeriod"/>
            </a:pPr>
            <a:r>
              <a:rPr lang="cs-CZ" altLang="cs-CZ" sz="1550" dirty="0">
                <a:latin typeface="+mj-lt"/>
              </a:rPr>
              <a:t>Navázáním </a:t>
            </a:r>
            <a:r>
              <a:rPr lang="en-US" altLang="cs-CZ" sz="1550" dirty="0" err="1">
                <a:latin typeface="+mj-lt"/>
              </a:rPr>
              <a:t>ACh</a:t>
            </a:r>
            <a:r>
              <a:rPr lang="en-US" altLang="cs-CZ" sz="1550" dirty="0">
                <a:latin typeface="+mj-lt"/>
              </a:rPr>
              <a:t> </a:t>
            </a:r>
            <a:r>
              <a:rPr lang="cs-CZ" altLang="cs-CZ" sz="1550" dirty="0">
                <a:latin typeface="+mj-lt"/>
              </a:rPr>
              <a:t>na receptor způsobí v membráně otevření kanálů pro sodné ionty, a vyvolá tak vznik akčního potenciálů svalové buňky</a:t>
            </a:r>
          </a:p>
          <a:p>
            <a:pPr marL="342900" indent="-342900">
              <a:buAutoNum type="arabicPeriod"/>
            </a:pPr>
            <a:r>
              <a:rPr lang="cs-CZ" altLang="cs-CZ" sz="1550" dirty="0">
                <a:latin typeface="+mj-lt"/>
              </a:rPr>
              <a:t>Akční potenciál</a:t>
            </a:r>
            <a:r>
              <a:rPr lang="en-US" altLang="cs-CZ" sz="1550" dirty="0">
                <a:latin typeface="+mj-lt"/>
              </a:rPr>
              <a:t> </a:t>
            </a:r>
            <a:r>
              <a:rPr lang="cs-CZ" altLang="cs-CZ" sz="1550" dirty="0">
                <a:latin typeface="+mj-lt"/>
              </a:rPr>
              <a:t>se šíří po sarkolemě a</a:t>
            </a:r>
            <a:r>
              <a:rPr lang="en-US" altLang="cs-CZ" sz="1550" dirty="0">
                <a:latin typeface="+mj-lt"/>
              </a:rPr>
              <a:t> </a:t>
            </a:r>
            <a:r>
              <a:rPr lang="cs-CZ" altLang="cs-CZ" sz="1550" dirty="0">
                <a:latin typeface="+mj-lt"/>
              </a:rPr>
              <a:t>skrz</a:t>
            </a:r>
            <a:r>
              <a:rPr lang="en-US" altLang="cs-CZ" sz="1550" dirty="0">
                <a:latin typeface="+mj-lt"/>
              </a:rPr>
              <a:t> T</a:t>
            </a:r>
            <a:r>
              <a:rPr lang="cs-CZ" altLang="cs-CZ" sz="1550" dirty="0">
                <a:latin typeface="+mj-lt"/>
              </a:rPr>
              <a:t>-tubuly k</a:t>
            </a:r>
            <a:r>
              <a:rPr lang="en-US" altLang="cs-CZ" sz="1550" dirty="0">
                <a:latin typeface="+mj-lt"/>
              </a:rPr>
              <a:t> </a:t>
            </a:r>
            <a:r>
              <a:rPr lang="cs-CZ" altLang="cs-CZ" sz="1550" dirty="0">
                <a:latin typeface="+mj-lt"/>
              </a:rPr>
              <a:t>                     </a:t>
            </a:r>
            <a:r>
              <a:rPr lang="cs-CZ" altLang="cs-CZ" sz="1550" dirty="0" err="1">
                <a:latin typeface="+mj-lt"/>
              </a:rPr>
              <a:t>sarkoplazamtickému</a:t>
            </a:r>
            <a:r>
              <a:rPr lang="cs-CZ" altLang="cs-CZ" sz="1550" dirty="0">
                <a:latin typeface="+mj-lt"/>
              </a:rPr>
              <a:t> retikulu, pak se do sarkoplazmy vylijí ionty</a:t>
            </a:r>
            <a:r>
              <a:rPr lang="en-US" altLang="cs-CZ" sz="1550" dirty="0">
                <a:latin typeface="+mj-lt"/>
              </a:rPr>
              <a:t> Ca</a:t>
            </a:r>
            <a:r>
              <a:rPr lang="en-US" altLang="cs-CZ" sz="1550" baseline="30000" dirty="0">
                <a:latin typeface="+mj-lt"/>
              </a:rPr>
              <a:t>2+</a:t>
            </a:r>
            <a:endParaRPr lang="cs-CZ" altLang="cs-CZ" sz="1550" baseline="30000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en-US" altLang="cs-CZ" sz="1550" dirty="0">
                <a:latin typeface="+mj-lt"/>
              </a:rPr>
              <a:t>Ca</a:t>
            </a:r>
            <a:r>
              <a:rPr lang="en-US" altLang="cs-CZ" sz="1550" baseline="30000" dirty="0">
                <a:latin typeface="+mj-lt"/>
              </a:rPr>
              <a:t>2+</a:t>
            </a:r>
            <a:r>
              <a:rPr lang="cs-CZ" altLang="cs-CZ" sz="1550" baseline="30000" dirty="0">
                <a:latin typeface="+mj-lt"/>
              </a:rPr>
              <a:t> </a:t>
            </a:r>
            <a:r>
              <a:rPr lang="cs-CZ" altLang="cs-CZ" sz="1550" dirty="0">
                <a:latin typeface="+mj-lt"/>
              </a:rPr>
              <a:t>ionty se váží na troponin na aktinovém vláknu</a:t>
            </a:r>
            <a:r>
              <a:rPr lang="en-US" altLang="cs-CZ" sz="1550" dirty="0">
                <a:latin typeface="+mj-lt"/>
              </a:rPr>
              <a:t>, troponin</a:t>
            </a:r>
            <a:r>
              <a:rPr lang="cs-CZ" altLang="cs-CZ" sz="1550" dirty="0">
                <a:latin typeface="+mj-lt"/>
              </a:rPr>
              <a:t> změní svoji prostorovou konfiguraci a umožní</a:t>
            </a:r>
            <a:r>
              <a:rPr lang="en-US" altLang="cs-CZ" sz="1550" dirty="0">
                <a:latin typeface="+mj-lt"/>
              </a:rPr>
              <a:t> </a:t>
            </a:r>
            <a:r>
              <a:rPr lang="en-US" altLang="cs-CZ" sz="1550" dirty="0" err="1">
                <a:latin typeface="+mj-lt"/>
              </a:rPr>
              <a:t>tropomyo</a:t>
            </a:r>
            <a:r>
              <a:rPr lang="cs-CZ" altLang="cs-CZ" sz="1550" dirty="0">
                <a:latin typeface="+mj-lt"/>
              </a:rPr>
              <a:t>z</a:t>
            </a:r>
            <a:r>
              <a:rPr lang="en-US" altLang="cs-CZ" sz="1550" dirty="0">
                <a:latin typeface="+mj-lt"/>
              </a:rPr>
              <a:t>in</a:t>
            </a:r>
            <a:r>
              <a:rPr lang="cs-CZ" altLang="cs-CZ" sz="1550" dirty="0">
                <a:latin typeface="+mj-lt"/>
              </a:rPr>
              <a:t>u</a:t>
            </a:r>
            <a:r>
              <a:rPr lang="en-US" altLang="cs-CZ" sz="1550" dirty="0">
                <a:latin typeface="+mj-lt"/>
              </a:rPr>
              <a:t> </a:t>
            </a:r>
            <a:r>
              <a:rPr lang="cs-CZ" altLang="cs-CZ" sz="1550" dirty="0">
                <a:latin typeface="+mj-lt"/>
              </a:rPr>
              <a:t>zanořit se mezi vlákna aktinu, a odkrýt tak jeho aktivní místa</a:t>
            </a:r>
          </a:p>
          <a:p>
            <a:pPr marL="342900" indent="-342900">
              <a:buAutoNum type="arabicPeriod"/>
            </a:pPr>
            <a:r>
              <a:rPr lang="cs-CZ" altLang="cs-CZ" sz="1550" dirty="0">
                <a:latin typeface="+mj-lt"/>
              </a:rPr>
              <a:t>Po těchto aktivních místech se „natahují“ hlavy myozinu, kloužou po nich a vytvářejí spojení neboli můstky mezi aktinem a myozinem</a:t>
            </a:r>
          </a:p>
          <a:p>
            <a:pPr marL="342900" indent="-342900">
              <a:buAutoNum type="arabicPeriod"/>
            </a:pPr>
            <a:r>
              <a:rPr lang="cs-CZ" altLang="cs-CZ" sz="1550" dirty="0">
                <a:latin typeface="+mj-lt"/>
              </a:rPr>
              <a:t>Myozinové vlákno tak aktivně přitahuje dvě aktinová vlákna zakotvená do protilehlých Z-proužků, a tím k sobě tyto proužky přitahuje</a:t>
            </a:r>
          </a:p>
          <a:p>
            <a:pPr marL="342900" indent="-342900">
              <a:buAutoNum type="arabicPeriod"/>
            </a:pPr>
            <a:r>
              <a:rPr lang="cs-CZ" altLang="cs-CZ" sz="1550" dirty="0">
                <a:latin typeface="+mj-lt"/>
              </a:rPr>
              <a:t>Výsledkem je zkrácení </a:t>
            </a:r>
            <a:r>
              <a:rPr lang="cs-CZ" altLang="cs-CZ" sz="1550" dirty="0" err="1">
                <a:latin typeface="+mj-lt"/>
              </a:rPr>
              <a:t>sarkomery</a:t>
            </a:r>
            <a:r>
              <a:rPr lang="cs-CZ" altLang="cs-CZ" sz="1550" dirty="0">
                <a:latin typeface="+mj-lt"/>
              </a:rPr>
              <a:t>, zkrácení myofibrily, a tím i zkrácení svalu čili svalový stah</a:t>
            </a:r>
          </a:p>
          <a:p>
            <a:pPr marL="342900" indent="-342900">
              <a:buAutoNum type="arabicPeriod"/>
            </a:pPr>
            <a:r>
              <a:rPr lang="cs-CZ" altLang="cs-CZ" sz="1550" dirty="0">
                <a:latin typeface="+mj-lt"/>
              </a:rPr>
              <a:t>Na konci svalové akce jsou vápenaté ionty aktivně pumpována zpět do plazmatického retikula, kde zůstanou uskladněna do příchodu dalšího akčního potenciálu</a:t>
            </a:r>
            <a:endParaRPr lang="en-US" altLang="cs-CZ" sz="15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23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520DF59A-8C48-4C7D-A50D-FF26F5D7FF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25" t="20761" r="16335" b="7029"/>
          <a:stretch/>
        </p:blipFill>
        <p:spPr>
          <a:xfrm>
            <a:off x="2063552" y="0"/>
            <a:ext cx="8064896" cy="6847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524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354BAA-1DCC-4B30-A4E7-E42A8616F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TYPY SVALOVÝCH VLÁKEN 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B865B7FB-10D2-4596-B59D-6334D1B40F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7417309"/>
              </p:ext>
            </p:extLst>
          </p:nvPr>
        </p:nvGraphicFramePr>
        <p:xfrm>
          <a:off x="0" y="1578225"/>
          <a:ext cx="12192000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476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8FC1EB-0142-446E-B13F-389781CAA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ZÁKLADNÍ VLASTNOSTI SVALOVÝCH VLÁKEN</a:t>
            </a:r>
          </a:p>
        </p:txBody>
      </p:sp>
      <p:graphicFrame>
        <p:nvGraphicFramePr>
          <p:cNvPr id="5" name="Group 271">
            <a:extLst>
              <a:ext uri="{FF2B5EF4-FFF2-40B4-BE49-F238E27FC236}">
                <a16:creationId xmlns:a16="http://schemas.microsoft.com/office/drawing/2014/main" id="{CC89E7C1-6CBF-4790-AEAB-9A9E3333AF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350709"/>
              </p:ext>
            </p:extLst>
          </p:nvPr>
        </p:nvGraphicFramePr>
        <p:xfrm>
          <a:off x="1079781" y="2584173"/>
          <a:ext cx="10058400" cy="434807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625241">
                  <a:extLst>
                    <a:ext uri="{9D8B030D-6E8A-4147-A177-3AD203B41FA5}">
                      <a16:colId xmlns:a16="http://schemas.microsoft.com/office/drawing/2014/main" val="1499680471"/>
                    </a:ext>
                  </a:extLst>
                </a:gridCol>
                <a:gridCol w="2470814">
                  <a:extLst>
                    <a:ext uri="{9D8B030D-6E8A-4147-A177-3AD203B41FA5}">
                      <a16:colId xmlns:a16="http://schemas.microsoft.com/office/drawing/2014/main" val="1621922591"/>
                    </a:ext>
                  </a:extLst>
                </a:gridCol>
                <a:gridCol w="2531078">
                  <a:extLst>
                    <a:ext uri="{9D8B030D-6E8A-4147-A177-3AD203B41FA5}">
                      <a16:colId xmlns:a16="http://schemas.microsoft.com/office/drawing/2014/main" val="3558755215"/>
                    </a:ext>
                  </a:extLst>
                </a:gridCol>
                <a:gridCol w="2431267">
                  <a:extLst>
                    <a:ext uri="{9D8B030D-6E8A-4147-A177-3AD203B41FA5}">
                      <a16:colId xmlns:a16="http://schemas.microsoft.com/office/drawing/2014/main" val="1520214139"/>
                    </a:ext>
                  </a:extLst>
                </a:gridCol>
              </a:tblGrid>
              <a:tr h="4243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RYCHLOST KONTRAKCE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2844906020"/>
                  </a:ext>
                </a:extLst>
              </a:tr>
              <a:tr h="4687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SÍLA KONTRAKCE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3870190814"/>
                  </a:ext>
                </a:extLst>
              </a:tr>
              <a:tr h="4687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ODOLNOST VŮČI ÚNAVĚ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831150877"/>
                  </a:ext>
                </a:extLst>
              </a:tr>
              <a:tr h="4687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OBSAH GLYKOGENU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242220057"/>
                  </a:ext>
                </a:extLst>
              </a:tr>
              <a:tr h="4687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PRŮMĚR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914913444"/>
                  </a:ext>
                </a:extLst>
              </a:tr>
              <a:tr h="4687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HUSTOTA MITOCHODRIÍ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393076916"/>
                  </a:ext>
                </a:extLst>
              </a:tr>
              <a:tr h="4687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HUSTOTA KAPILÁR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2382670579"/>
                  </a:ext>
                </a:extLst>
              </a:tr>
              <a:tr h="4687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AKTIVITA ATP-ÁZY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3440697317"/>
                  </a:ext>
                </a:extLst>
              </a:tr>
              <a:tr h="4687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GLYKOLYTICKÁ KAPACITA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3455767914"/>
                  </a:ext>
                </a:extLst>
              </a:tr>
            </a:tbl>
          </a:graphicData>
        </a:graphic>
      </p:graphicFrame>
      <p:sp>
        <p:nvSpPr>
          <p:cNvPr id="7" name="Text Box 12">
            <a:extLst>
              <a:ext uri="{FF2B5EF4-FFF2-40B4-BE49-F238E27FC236}">
                <a16:creationId xmlns:a16="http://schemas.microsoft.com/office/drawing/2014/main" id="{44BAE818-6BC5-4297-8A59-7BAF1E3B6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8790" y="1770483"/>
            <a:ext cx="2377210" cy="70788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altLang="cs-CZ" sz="2000" dirty="0">
                <a:latin typeface="+mj-lt"/>
              </a:rPr>
              <a:t>TYP I</a:t>
            </a:r>
          </a:p>
          <a:p>
            <a:pPr algn="ctr"/>
            <a:r>
              <a:rPr lang="cs-CZ" altLang="cs-CZ" sz="2000" dirty="0">
                <a:latin typeface="+mj-lt"/>
              </a:rPr>
              <a:t>POMALÉ ČERVENÉ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CCEB42B8-B4EF-4E00-ADE6-F093AE129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964" y="1770483"/>
            <a:ext cx="2377210" cy="70788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altLang="cs-CZ" sz="2000" dirty="0">
                <a:latin typeface="+mj-lt"/>
              </a:rPr>
              <a:t>TYP IIA</a:t>
            </a:r>
          </a:p>
          <a:p>
            <a:pPr algn="ctr"/>
            <a:r>
              <a:rPr lang="cs-CZ" altLang="cs-CZ" sz="2000" dirty="0">
                <a:latin typeface="+mj-lt"/>
              </a:rPr>
              <a:t>RYCHLÉ ČERVENÉ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8A52764E-BCDD-4998-B66A-75322EC0F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990" y="1770483"/>
            <a:ext cx="2377210" cy="70788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altLang="cs-CZ" sz="2000" dirty="0">
                <a:latin typeface="+mj-lt"/>
              </a:rPr>
              <a:t>TYP IIX</a:t>
            </a:r>
          </a:p>
          <a:p>
            <a:pPr algn="ctr"/>
            <a:r>
              <a:rPr lang="cs-CZ" altLang="cs-CZ" sz="2000" dirty="0">
                <a:latin typeface="+mj-lt"/>
              </a:rPr>
              <a:t>RYCHLÉ BÍLÉ</a:t>
            </a:r>
          </a:p>
        </p:txBody>
      </p:sp>
    </p:spTree>
    <p:extLst>
      <p:ext uri="{BB962C8B-B14F-4D97-AF65-F5344CB8AC3E}">
        <p14:creationId xmlns:p14="http://schemas.microsoft.com/office/powerpoint/2010/main" val="268767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8FC1EB-0142-446E-B13F-389781CAA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ZÁKLADNÍ VLASTNOSTI SVALOVÝCH VLÁKEN</a:t>
            </a:r>
          </a:p>
        </p:txBody>
      </p:sp>
      <p:graphicFrame>
        <p:nvGraphicFramePr>
          <p:cNvPr id="5" name="Group 271">
            <a:extLst>
              <a:ext uri="{FF2B5EF4-FFF2-40B4-BE49-F238E27FC236}">
                <a16:creationId xmlns:a16="http://schemas.microsoft.com/office/drawing/2014/main" id="{CC89E7C1-6CBF-4790-AEAB-9A9E3333AF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538134"/>
              </p:ext>
            </p:extLst>
          </p:nvPr>
        </p:nvGraphicFramePr>
        <p:xfrm>
          <a:off x="1079781" y="2584173"/>
          <a:ext cx="10058400" cy="434807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625241">
                  <a:extLst>
                    <a:ext uri="{9D8B030D-6E8A-4147-A177-3AD203B41FA5}">
                      <a16:colId xmlns:a16="http://schemas.microsoft.com/office/drawing/2014/main" val="1499680471"/>
                    </a:ext>
                  </a:extLst>
                </a:gridCol>
                <a:gridCol w="2470814">
                  <a:extLst>
                    <a:ext uri="{9D8B030D-6E8A-4147-A177-3AD203B41FA5}">
                      <a16:colId xmlns:a16="http://schemas.microsoft.com/office/drawing/2014/main" val="1621922591"/>
                    </a:ext>
                  </a:extLst>
                </a:gridCol>
                <a:gridCol w="2531078">
                  <a:extLst>
                    <a:ext uri="{9D8B030D-6E8A-4147-A177-3AD203B41FA5}">
                      <a16:colId xmlns:a16="http://schemas.microsoft.com/office/drawing/2014/main" val="3558755215"/>
                    </a:ext>
                  </a:extLst>
                </a:gridCol>
                <a:gridCol w="2431267">
                  <a:extLst>
                    <a:ext uri="{9D8B030D-6E8A-4147-A177-3AD203B41FA5}">
                      <a16:colId xmlns:a16="http://schemas.microsoft.com/office/drawing/2014/main" val="1520214139"/>
                    </a:ext>
                  </a:extLst>
                </a:gridCol>
              </a:tblGrid>
              <a:tr h="4243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RYCHLOST KONTRAKCE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pomalá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rychlá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rychlá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2844906020"/>
                  </a:ext>
                </a:extLst>
              </a:tr>
              <a:tr h="4687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SÍLA KONTRAKCE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nízká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střední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vysoká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3870190814"/>
                  </a:ext>
                </a:extLst>
              </a:tr>
              <a:tr h="4687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ODOLNOST VŮČI ÚNAVĚ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vysoká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střední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nízká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831150877"/>
                  </a:ext>
                </a:extLst>
              </a:tr>
              <a:tr h="4687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OBSAH GLYKOGENU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nízký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vysoký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vysoký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242220057"/>
                  </a:ext>
                </a:extLst>
              </a:tr>
              <a:tr h="4687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PRŮMĚR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malý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střední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velký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914913444"/>
                  </a:ext>
                </a:extLst>
              </a:tr>
              <a:tr h="4687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HUSTOTA MITOCHODRIÍ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vysoká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vysoká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nízká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393076916"/>
                  </a:ext>
                </a:extLst>
              </a:tr>
              <a:tr h="4687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HUSTOTA KAPILÁR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vysoká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vysoká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nízká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2382670579"/>
                  </a:ext>
                </a:extLst>
              </a:tr>
              <a:tr h="4687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AKTIVITA ATP-ÁZY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nízká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vysoká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vysoká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3440697317"/>
                  </a:ext>
                </a:extLst>
              </a:tr>
              <a:tr h="4687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GLYKOLYTICKÁ KAPACITA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nízká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vysoká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vysoká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3455767914"/>
                  </a:ext>
                </a:extLst>
              </a:tr>
            </a:tbl>
          </a:graphicData>
        </a:graphic>
      </p:graphicFrame>
      <p:sp>
        <p:nvSpPr>
          <p:cNvPr id="7" name="Text Box 12">
            <a:extLst>
              <a:ext uri="{FF2B5EF4-FFF2-40B4-BE49-F238E27FC236}">
                <a16:creationId xmlns:a16="http://schemas.microsoft.com/office/drawing/2014/main" id="{44BAE818-6BC5-4297-8A59-7BAF1E3B6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8790" y="1770483"/>
            <a:ext cx="2377210" cy="70788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altLang="cs-CZ" sz="2000" dirty="0">
                <a:latin typeface="+mj-lt"/>
              </a:rPr>
              <a:t>TYP I</a:t>
            </a:r>
          </a:p>
          <a:p>
            <a:pPr algn="ctr"/>
            <a:r>
              <a:rPr lang="cs-CZ" altLang="cs-CZ" sz="2000" dirty="0">
                <a:latin typeface="+mj-lt"/>
              </a:rPr>
              <a:t>POMALÉ ČERVENÉ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CCEB42B8-B4EF-4E00-ADE6-F093AE129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964" y="1770483"/>
            <a:ext cx="2377210" cy="70788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altLang="cs-CZ" sz="2000" dirty="0">
                <a:latin typeface="+mj-lt"/>
              </a:rPr>
              <a:t>TYP IIA</a:t>
            </a:r>
          </a:p>
          <a:p>
            <a:pPr algn="ctr"/>
            <a:r>
              <a:rPr lang="cs-CZ" altLang="cs-CZ" sz="2000" dirty="0">
                <a:latin typeface="+mj-lt"/>
              </a:rPr>
              <a:t>RYCHLÉ ČERVENÉ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8A52764E-BCDD-4998-B66A-75322EC0F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990" y="1770483"/>
            <a:ext cx="2377210" cy="70788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altLang="cs-CZ" sz="2000" dirty="0">
                <a:latin typeface="+mj-lt"/>
              </a:rPr>
              <a:t>TYP IIX</a:t>
            </a:r>
          </a:p>
          <a:p>
            <a:pPr algn="ctr"/>
            <a:r>
              <a:rPr lang="cs-CZ" altLang="cs-CZ" sz="2000" dirty="0">
                <a:latin typeface="+mj-lt"/>
              </a:rPr>
              <a:t>RYCHLÉ BÍLÉ</a:t>
            </a:r>
          </a:p>
        </p:txBody>
      </p:sp>
    </p:spTree>
    <p:extLst>
      <p:ext uri="{BB962C8B-B14F-4D97-AF65-F5344CB8AC3E}">
        <p14:creationId xmlns:p14="http://schemas.microsoft.com/office/powerpoint/2010/main" val="89649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B14A5A7-7F0A-417D-AB72-AF566F51F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5" descr="Obsah obrázku objekt v exteriéru, včelí plástev&#10;&#10;Popis byl vytvořen automaticky">
            <a:extLst>
              <a:ext uri="{FF2B5EF4-FFF2-40B4-BE49-F238E27FC236}">
                <a16:creationId xmlns:a16="http://schemas.microsoft.com/office/drawing/2014/main" id="{56B4B8E1-1404-4EEC-A505-E1AE296FEA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" r="14614" b="2"/>
          <a:stretch/>
        </p:blipFill>
        <p:spPr bwMode="auto">
          <a:xfrm>
            <a:off x="1" y="10"/>
            <a:ext cx="7008810" cy="685798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F2E9A48-AF00-4BB8-A4C8-628B71726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5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7891A9-A161-47FF-9CEF-658323E27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anchor="ctr">
            <a:normAutofit/>
          </a:bodyPr>
          <a:lstStyle/>
          <a:p>
            <a:pPr algn="ctr"/>
            <a:r>
              <a:rPr lang="pt-BR" dirty="0"/>
              <a:t>POHYBOV</a:t>
            </a:r>
            <a:r>
              <a:rPr lang="cs-CZ" dirty="0"/>
              <a:t>Á</a:t>
            </a:r>
            <a:r>
              <a:rPr lang="pt-BR" dirty="0"/>
              <a:t> SOUSTAV</a:t>
            </a:r>
            <a:r>
              <a:rPr lang="cs-CZ" dirty="0"/>
              <a:t>A </a:t>
            </a:r>
            <a:r>
              <a:rPr lang="pt-BR" dirty="0"/>
              <a:t>A SVAL</a:t>
            </a:r>
            <a:r>
              <a:rPr lang="cs-CZ" dirty="0"/>
              <a:t>Y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E8FD651-1372-42A3-A993-B037D350C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/>
          <a:lstStyle/>
          <a:p>
            <a:pPr algn="ctr"/>
            <a:r>
              <a:rPr lang="pt-BR" dirty="0">
                <a:solidFill>
                  <a:srgbClr val="C00000"/>
                </a:solidFill>
              </a:rPr>
              <a:t>VÝZNAM POHYBOVÉ SOUSTAVY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pt-BR" dirty="0">
                <a:solidFill>
                  <a:srgbClr val="C00000"/>
                </a:solidFill>
              </a:rPr>
              <a:t>A SVALŮ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E328B4-EB5C-4B65-9685-5F772B281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/>
          <a:p>
            <a:r>
              <a:rPr lang="cs-CZ" dirty="0"/>
              <a:t>Pohyb</a:t>
            </a:r>
          </a:p>
          <a:p>
            <a:r>
              <a:rPr lang="cs-CZ" dirty="0"/>
              <a:t>Držení těla</a:t>
            </a:r>
          </a:p>
          <a:p>
            <a:r>
              <a:rPr lang="cs-CZ" dirty="0"/>
              <a:t>Ochrana vnitřních orgánů</a:t>
            </a:r>
          </a:p>
          <a:p>
            <a:r>
              <a:rPr lang="cs-CZ" dirty="0"/>
              <a:t>Udržování tělesné teploty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86A23EE-A166-4CF0-84C4-4586F2A57B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SVALY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80C885FE-1D29-4C55-B7AC-B2B11B503F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/>
          <a:p>
            <a:r>
              <a:rPr lang="en-US" dirty="0" err="1"/>
              <a:t>Svaly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tkáně</a:t>
            </a:r>
            <a:r>
              <a:rPr lang="en-US" dirty="0"/>
              <a:t> s </a:t>
            </a:r>
            <a:r>
              <a:rPr lang="en-US" dirty="0" err="1"/>
              <a:t>elastickými</a:t>
            </a:r>
            <a:r>
              <a:rPr lang="en-US" dirty="0"/>
              <a:t> </a:t>
            </a:r>
            <a:r>
              <a:rPr lang="en-US" dirty="0" err="1"/>
              <a:t>vlastnostmi</a:t>
            </a:r>
            <a:r>
              <a:rPr lang="cs-CZ" dirty="0"/>
              <a:t> </a:t>
            </a:r>
            <a:r>
              <a:rPr lang="en-US" dirty="0" err="1"/>
              <a:t>schopné</a:t>
            </a:r>
            <a:r>
              <a:rPr lang="en-US" dirty="0"/>
              <a:t> po </a:t>
            </a:r>
            <a:r>
              <a:rPr lang="en-US" dirty="0" err="1"/>
              <a:t>dodání</a:t>
            </a:r>
            <a:r>
              <a:rPr lang="en-US" dirty="0"/>
              <a:t> </a:t>
            </a:r>
            <a:r>
              <a:rPr lang="en-US" dirty="0" err="1"/>
              <a:t>vzrušivého</a:t>
            </a:r>
            <a:r>
              <a:rPr lang="en-US" dirty="0"/>
              <a:t> </a:t>
            </a:r>
            <a:r>
              <a:rPr lang="en-US" dirty="0" err="1"/>
              <a:t>podnětu</a:t>
            </a:r>
            <a:r>
              <a:rPr lang="cs-CZ" dirty="0"/>
              <a:t> </a:t>
            </a:r>
            <a:r>
              <a:rPr lang="en-US" dirty="0" err="1"/>
              <a:t>kontrahovat</a:t>
            </a:r>
            <a:r>
              <a:rPr lang="en-US" dirty="0"/>
              <a:t> a </a:t>
            </a:r>
            <a:r>
              <a:rPr lang="en-US" dirty="0" err="1"/>
              <a:t>následně</a:t>
            </a:r>
            <a:r>
              <a:rPr lang="en-US" dirty="0"/>
              <a:t> </a:t>
            </a:r>
            <a:r>
              <a:rPr lang="en-US" dirty="0" err="1"/>
              <a:t>relaxovat</a:t>
            </a:r>
            <a:r>
              <a:rPr lang="en-US" dirty="0"/>
              <a:t>.</a:t>
            </a:r>
          </a:p>
          <a:p>
            <a:r>
              <a:rPr lang="en-US" dirty="0" err="1"/>
              <a:t>Přeměňují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chemickou</a:t>
            </a:r>
            <a:r>
              <a:rPr lang="en-US" dirty="0"/>
              <a:t> </a:t>
            </a:r>
            <a:r>
              <a:rPr lang="en-US" dirty="0" err="1"/>
              <a:t>energii</a:t>
            </a:r>
            <a:r>
              <a:rPr lang="en-US" dirty="0"/>
              <a:t> v </a:t>
            </a:r>
            <a:r>
              <a:rPr lang="en-US" dirty="0" err="1"/>
              <a:t>kinetickou</a:t>
            </a:r>
            <a:endParaRPr lang="en-US" dirty="0"/>
          </a:p>
          <a:p>
            <a:r>
              <a:rPr lang="en-US" dirty="0" err="1"/>
              <a:t>Zajišťují</a:t>
            </a:r>
            <a:r>
              <a:rPr lang="en-US" dirty="0"/>
              <a:t> </a:t>
            </a:r>
            <a:r>
              <a:rPr lang="en-US" dirty="0" err="1"/>
              <a:t>pohyb</a:t>
            </a:r>
            <a:r>
              <a:rPr lang="en-US" dirty="0"/>
              <a:t> jak </a:t>
            </a:r>
            <a:r>
              <a:rPr lang="en-US" dirty="0" err="1"/>
              <a:t>uvnitř</a:t>
            </a:r>
            <a:r>
              <a:rPr lang="en-US" dirty="0"/>
              <a:t> organism</a:t>
            </a:r>
            <a:r>
              <a:rPr lang="cs-CZ" dirty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pohyb</a:t>
            </a:r>
            <a:r>
              <a:rPr lang="cs-CZ" dirty="0"/>
              <a:t> </a:t>
            </a:r>
            <a:r>
              <a:rPr lang="en-US" dirty="0" err="1"/>
              <a:t>celého</a:t>
            </a:r>
            <a:r>
              <a:rPr lang="en-US" dirty="0"/>
              <a:t> </a:t>
            </a:r>
            <a:r>
              <a:rPr lang="en-US" dirty="0" err="1"/>
              <a:t>organismu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50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88E7EA-2712-4845-82B2-031237316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5EA6A50-3EE1-498B-A36A-B6E2E7688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155C5092-56D4-4839-BF2C-E8212EA1677E}"/>
              </a:ext>
            </a:extLst>
          </p:cNvPr>
          <p:cNvGraphicFramePr>
            <a:graphicFrameLocks noGrp="1" noChangeAspect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283114696"/>
              </p:ext>
            </p:extLst>
          </p:nvPr>
        </p:nvGraphicFramePr>
        <p:xfrm>
          <a:off x="-23366" y="353012"/>
          <a:ext cx="7085238" cy="6172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f" r:id="rId2" imgW="4953000" imgH="4314749" progId="Excel.Chart.8">
                  <p:embed/>
                </p:oleObj>
              </mc:Choice>
              <mc:Fallback>
                <p:oleObj name="Graf" r:id="rId2" imgW="4953000" imgH="4314749" progId="Excel.Chart.8">
                  <p:embed/>
                  <p:pic>
                    <p:nvPicPr>
                      <p:cNvPr id="53251" name="Object 3">
                        <a:extLst>
                          <a:ext uri="{FF2B5EF4-FFF2-40B4-BE49-F238E27FC236}">
                            <a16:creationId xmlns:a16="http://schemas.microsoft.com/office/drawing/2014/main" id="{08822EC5-5D0E-4ECA-A991-174EF78DA3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3366" y="353012"/>
                        <a:ext cx="7085238" cy="6172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219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1D0133-3593-48CC-978C-B4B1DF468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6662" y="454152"/>
            <a:ext cx="4149392" cy="123671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AKTIVACE SVALOVÝCH VLÁKEN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9F5647E-F3FE-4F2F-84A7-6C3ECD1D8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8086" y="1844824"/>
            <a:ext cx="4149392" cy="4559024"/>
          </a:xfrm>
        </p:spPr>
        <p:txBody>
          <a:bodyPr>
            <a:normAutofit/>
          </a:bodyPr>
          <a:lstStyle/>
          <a:p>
            <a:r>
              <a:rPr lang="en-US" sz="1800" dirty="0" err="1"/>
              <a:t>Podle</a:t>
            </a:r>
            <a:r>
              <a:rPr lang="en-US" sz="1800" dirty="0"/>
              <a:t> </a:t>
            </a:r>
            <a:r>
              <a:rPr lang="en-US" sz="1800" dirty="0" err="1"/>
              <a:t>intenzity</a:t>
            </a:r>
            <a:r>
              <a:rPr lang="en-US" sz="1800" dirty="0"/>
              <a:t> </a:t>
            </a:r>
            <a:r>
              <a:rPr lang="en-US" sz="1800" dirty="0" err="1"/>
              <a:t>svalové</a:t>
            </a:r>
            <a:r>
              <a:rPr lang="en-US" sz="1800" dirty="0"/>
              <a:t> </a:t>
            </a:r>
            <a:r>
              <a:rPr lang="en-US" sz="1800" dirty="0" err="1"/>
              <a:t>kontrakce</a:t>
            </a:r>
            <a:endParaRPr lang="cs-CZ" sz="1800" dirty="0"/>
          </a:p>
          <a:p>
            <a:r>
              <a:rPr lang="cs-CZ" sz="1800" dirty="0"/>
              <a:t>Nižší intenzita - </a:t>
            </a:r>
            <a:r>
              <a:rPr lang="en-GB" sz="1800" dirty="0" err="1"/>
              <a:t>pomalá</a:t>
            </a:r>
            <a:r>
              <a:rPr lang="en-GB" sz="1800" dirty="0"/>
              <a:t> </a:t>
            </a:r>
            <a:r>
              <a:rPr lang="en-GB" sz="1800" dirty="0" err="1"/>
              <a:t>svalová</a:t>
            </a:r>
            <a:r>
              <a:rPr lang="en-GB" sz="1800" dirty="0"/>
              <a:t> </a:t>
            </a:r>
            <a:r>
              <a:rPr lang="en-GB" sz="1800" dirty="0" err="1"/>
              <a:t>vlákna</a:t>
            </a:r>
            <a:endParaRPr lang="cs-CZ" sz="1800" dirty="0"/>
          </a:p>
          <a:p>
            <a:r>
              <a:rPr lang="cs-CZ" sz="1800" dirty="0"/>
              <a:t>Vzrůstající intenzita – postupné zapojení rychlých vláken - </a:t>
            </a:r>
            <a:r>
              <a:rPr lang="en-GB" sz="1800" dirty="0" err="1"/>
              <a:t>nejprve</a:t>
            </a:r>
            <a:r>
              <a:rPr lang="en-GB" sz="1800" dirty="0"/>
              <a:t> </a:t>
            </a:r>
            <a:r>
              <a:rPr lang="en-GB" sz="1800" dirty="0" err="1"/>
              <a:t>rychlá</a:t>
            </a:r>
            <a:r>
              <a:rPr lang="en-GB" sz="1800" dirty="0"/>
              <a:t> </a:t>
            </a:r>
            <a:r>
              <a:rPr lang="en-GB" sz="1800" dirty="0" err="1"/>
              <a:t>oxidativní</a:t>
            </a:r>
            <a:r>
              <a:rPr lang="en-GB" sz="1800" dirty="0"/>
              <a:t> </a:t>
            </a:r>
            <a:r>
              <a:rPr lang="en-GB" sz="1800" dirty="0" err="1"/>
              <a:t>vlákna</a:t>
            </a:r>
            <a:r>
              <a:rPr lang="en-GB" sz="1800" dirty="0"/>
              <a:t> a </a:t>
            </a:r>
            <a:r>
              <a:rPr lang="en-GB" sz="1800" dirty="0" err="1"/>
              <a:t>nakonec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vlákna</a:t>
            </a:r>
            <a:r>
              <a:rPr lang="en-GB" sz="1800" dirty="0"/>
              <a:t> </a:t>
            </a:r>
            <a:r>
              <a:rPr lang="en-GB" sz="1800" dirty="0" err="1"/>
              <a:t>rychlá</a:t>
            </a:r>
            <a:r>
              <a:rPr lang="en-GB" sz="1800" dirty="0"/>
              <a:t> </a:t>
            </a:r>
            <a:r>
              <a:rPr lang="en-GB" sz="1800" dirty="0" err="1"/>
              <a:t>glykolytická</a:t>
            </a:r>
            <a:endParaRPr lang="cs-CZ" sz="1800" dirty="0"/>
          </a:p>
          <a:p>
            <a:r>
              <a:rPr lang="cs-CZ" sz="1800" dirty="0"/>
              <a:t>Většina svalů – všechny typy </a:t>
            </a:r>
          </a:p>
          <a:p>
            <a:r>
              <a:rPr lang="cs-CZ" sz="1800" dirty="0"/>
              <a:t>Posturální svaly – převaha pomalých vláken</a:t>
            </a:r>
          </a:p>
          <a:p>
            <a:r>
              <a:rPr lang="cs-CZ" sz="1800" dirty="0" err="1"/>
              <a:t>Fázické</a:t>
            </a:r>
            <a:r>
              <a:rPr lang="cs-CZ" sz="1800" dirty="0"/>
              <a:t> svaly – převaha rychlých vláken</a:t>
            </a:r>
            <a:endParaRPr lang="en-US" sz="1800" dirty="0"/>
          </a:p>
          <a:p>
            <a:endParaRPr lang="cs-CZ" sz="1800" dirty="0"/>
          </a:p>
        </p:txBody>
      </p:sp>
      <p:pic>
        <p:nvPicPr>
          <p:cNvPr id="5" name="Zástupný symbol obrázku 4">
            <a:extLst>
              <a:ext uri="{FF2B5EF4-FFF2-40B4-BE49-F238E27FC236}">
                <a16:creationId xmlns:a16="http://schemas.microsoft.com/office/drawing/2014/main" id="{FA889583-20E2-4E29-B95B-2EA4845E999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4020" t="12201" r="35248" b="9051"/>
          <a:stretch/>
        </p:blipFill>
        <p:spPr>
          <a:xfrm>
            <a:off x="407368" y="35594"/>
            <a:ext cx="6282332" cy="6828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554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755A050-E6C9-4E01-96B2-6243B6937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/>
          <a:lstStyle/>
          <a:p>
            <a:pPr algn="ctr"/>
            <a:r>
              <a:rPr lang="cs-CZ" dirty="0"/>
              <a:t>DŮLEŽITÉ – TYPY SVALOVÝCH VLÁKEN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5036E38-1511-411C-A50E-877F5A8B9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799"/>
            <a:ext cx="9144000" cy="4572001"/>
          </a:xfrm>
        </p:spPr>
        <p:txBody>
          <a:bodyPr/>
          <a:lstStyle/>
          <a:p>
            <a:r>
              <a:rPr lang="cs-CZ" altLang="cs-CZ" dirty="0">
                <a:latin typeface="+mj-lt"/>
              </a:rPr>
              <a:t>Svaly obsahují tři typy vláken: I, </a:t>
            </a:r>
            <a:r>
              <a:rPr lang="cs-CZ" altLang="cs-CZ" dirty="0" err="1">
                <a:latin typeface="+mj-lt"/>
              </a:rPr>
              <a:t>IIa</a:t>
            </a:r>
            <a:r>
              <a:rPr lang="cs-CZ" altLang="cs-CZ" dirty="0">
                <a:latin typeface="+mj-lt"/>
              </a:rPr>
              <a:t>, </a:t>
            </a:r>
            <a:r>
              <a:rPr lang="cs-CZ" altLang="cs-CZ" dirty="0" err="1">
                <a:latin typeface="+mj-lt"/>
              </a:rPr>
              <a:t>IIx</a:t>
            </a:r>
            <a:endParaRPr lang="cs-CZ" altLang="cs-CZ" dirty="0">
              <a:latin typeface="+mj-lt"/>
            </a:endParaRPr>
          </a:p>
          <a:p>
            <a:r>
              <a:rPr lang="en-US" altLang="cs-CZ" dirty="0">
                <a:latin typeface="+mj-lt"/>
              </a:rPr>
              <a:t>ATP</a:t>
            </a:r>
            <a:r>
              <a:rPr lang="cs-CZ" altLang="cs-CZ" dirty="0" err="1">
                <a:latin typeface="+mj-lt"/>
              </a:rPr>
              <a:t>áza</a:t>
            </a:r>
            <a:r>
              <a:rPr lang="cs-CZ" altLang="cs-CZ" dirty="0">
                <a:latin typeface="+mj-lt"/>
              </a:rPr>
              <a:t> v rychlých vláknech</a:t>
            </a:r>
            <a:r>
              <a:rPr lang="en-US" altLang="cs-CZ" dirty="0">
                <a:latin typeface="+mj-lt"/>
              </a:rPr>
              <a:t> </a:t>
            </a:r>
            <a:r>
              <a:rPr lang="cs-CZ" altLang="cs-CZ" dirty="0">
                <a:latin typeface="+mj-lt"/>
              </a:rPr>
              <a:t>rychleji dodává energii pro svalovou práci než </a:t>
            </a:r>
            <a:r>
              <a:rPr lang="cs-CZ" altLang="cs-CZ" dirty="0" err="1">
                <a:latin typeface="+mj-lt"/>
              </a:rPr>
              <a:t>ATPáza</a:t>
            </a:r>
            <a:r>
              <a:rPr lang="cs-CZ" altLang="cs-CZ" dirty="0">
                <a:latin typeface="+mj-lt"/>
              </a:rPr>
              <a:t> v pomalých vláknech</a:t>
            </a:r>
            <a:endParaRPr lang="en-US" altLang="cs-CZ" dirty="0">
              <a:latin typeface="+mj-lt"/>
            </a:endParaRPr>
          </a:p>
          <a:p>
            <a:r>
              <a:rPr lang="cs-CZ" altLang="cs-CZ" dirty="0">
                <a:latin typeface="+mj-lt"/>
              </a:rPr>
              <a:t>Rychlá vlákna lépe vyvinutá sarkoplazmatická retikula, tudíž</a:t>
            </a:r>
            <a:r>
              <a:rPr lang="en-US" altLang="cs-CZ" dirty="0">
                <a:latin typeface="+mj-lt"/>
              </a:rPr>
              <a:t> </a:t>
            </a:r>
            <a:r>
              <a:rPr lang="cs-CZ" altLang="cs-CZ" dirty="0">
                <a:latin typeface="+mj-lt"/>
              </a:rPr>
              <a:t>mohou uvolnit více vápníku</a:t>
            </a:r>
            <a:endParaRPr lang="en-US" altLang="cs-CZ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07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41B08F-9171-4984-9182-3D3B1CE18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DIAGNOSTIKA SVALOVÝCH VLÁKEN</a:t>
            </a:r>
            <a:br>
              <a:rPr lang="cs-CZ" dirty="0"/>
            </a:br>
            <a:endParaRPr lang="cs-CZ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9F069C0-59FA-4E32-BE90-2C96491B9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799"/>
            <a:ext cx="9144000" cy="4572001"/>
          </a:xfrm>
        </p:spPr>
        <p:txBody>
          <a:bodyPr>
            <a:normAutofit/>
          </a:bodyPr>
          <a:lstStyle/>
          <a:p>
            <a:r>
              <a:rPr lang="cs-CZ" altLang="cs-CZ" dirty="0">
                <a:latin typeface="+mj-lt"/>
              </a:rPr>
              <a:t>SVALOVÁ BIOPSIE - invazivní metoda </a:t>
            </a:r>
          </a:p>
          <a:p>
            <a:r>
              <a:rPr lang="cs-CZ" altLang="cs-CZ" dirty="0">
                <a:latin typeface="+mj-lt"/>
              </a:rPr>
              <a:t>MAGNETICKÁ REZONANCE SE SOUČASNOU ANALÝZOU BIOCHEMICKÝCH PARAMETRŮ SNÍMANÉHO SVALU</a:t>
            </a:r>
          </a:p>
          <a:p>
            <a:r>
              <a:rPr lang="cs-CZ" altLang="cs-CZ" dirty="0">
                <a:latin typeface="+mj-lt"/>
              </a:rPr>
              <a:t> 1MR A NÁSLEDNÉ CVIČENÍ S 80%</a:t>
            </a:r>
          </a:p>
          <a:p>
            <a:pPr lvl="1"/>
            <a:r>
              <a:rPr lang="cs-CZ" altLang="cs-CZ" dirty="0">
                <a:latin typeface="+mj-lt"/>
              </a:rPr>
              <a:t> </a:t>
            </a:r>
            <a:r>
              <a:rPr lang="en-US" altLang="cs-CZ" dirty="0">
                <a:latin typeface="+mj-lt"/>
              </a:rPr>
              <a:t>&lt;</a:t>
            </a:r>
            <a:r>
              <a:rPr lang="cs-CZ" altLang="cs-CZ" dirty="0">
                <a:latin typeface="+mj-lt"/>
              </a:rPr>
              <a:t> 8 převaha II</a:t>
            </a:r>
          </a:p>
          <a:p>
            <a:pPr lvl="1"/>
            <a:r>
              <a:rPr lang="cs-CZ" altLang="cs-CZ" dirty="0">
                <a:latin typeface="+mj-lt"/>
              </a:rPr>
              <a:t> 8-12 50%:50%</a:t>
            </a:r>
          </a:p>
          <a:p>
            <a:pPr lvl="1"/>
            <a:r>
              <a:rPr lang="en-US" altLang="cs-CZ" dirty="0">
                <a:latin typeface="+mj-lt"/>
              </a:rPr>
              <a:t>&gt;</a:t>
            </a:r>
            <a:r>
              <a:rPr lang="cs-CZ" altLang="cs-CZ" dirty="0">
                <a:latin typeface="+mj-lt"/>
              </a:rPr>
              <a:t> 12 převaha I</a:t>
            </a:r>
          </a:p>
          <a:p>
            <a:r>
              <a:rPr lang="cs-CZ" altLang="cs-CZ" dirty="0">
                <a:latin typeface="+mj-lt"/>
              </a:rPr>
              <a:t>VÝSKOKOVÁ ERGOMETRIE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80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CDA594-987B-49AD-AAB4-8DBC583B3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SVALOVÁ BIOPSIE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E69583-6AA2-4675-B57D-800702337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latin typeface="Arial" panose="020B0604020202020204" pitchFamily="34" charset="0"/>
              </a:rPr>
              <a:t>Dutou jehlou je odebrán vzorek ze svalu</a:t>
            </a:r>
          </a:p>
          <a:p>
            <a:r>
              <a:rPr lang="cs-CZ" altLang="cs-CZ" dirty="0">
                <a:latin typeface="Arial" panose="020B0604020202020204" pitchFamily="34" charset="0"/>
              </a:rPr>
              <a:t>Vzorek se zmrazí</a:t>
            </a:r>
            <a:r>
              <a:rPr lang="en-US" altLang="cs-CZ" dirty="0">
                <a:latin typeface="Arial" panose="020B0604020202020204" pitchFamily="34" charset="0"/>
              </a:rPr>
              <a:t>, </a:t>
            </a:r>
            <a:r>
              <a:rPr lang="cs-CZ" altLang="cs-CZ" dirty="0">
                <a:latin typeface="Arial" panose="020B0604020202020204" pitchFamily="34" charset="0"/>
              </a:rPr>
              <a:t>nakrájí na úzké plátky a zkoumá se pod mikroskopem</a:t>
            </a:r>
          </a:p>
          <a:p>
            <a:r>
              <a:rPr lang="cs-CZ" altLang="cs-CZ" dirty="0">
                <a:latin typeface="Arial" panose="020B0604020202020204" pitchFamily="34" charset="0"/>
              </a:rPr>
              <a:t>To umožňuje určit typ svalových vláken</a:t>
            </a:r>
            <a:endParaRPr lang="cs-CZ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F814DAAA-F338-48C2-93FE-8E3E22F05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" t="3334" r="1111" b="1666"/>
          <a:stretch>
            <a:fillRect/>
          </a:stretch>
        </p:blipFill>
        <p:spPr bwMode="auto">
          <a:xfrm>
            <a:off x="2563814" y="3962401"/>
            <a:ext cx="3760787" cy="243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BF0131B8-7B48-498D-A2C6-D230AC2B1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5" t="1955" r="1111" b="1955"/>
          <a:stretch>
            <a:fillRect/>
          </a:stretch>
        </p:blipFill>
        <p:spPr bwMode="auto">
          <a:xfrm>
            <a:off x="6705600" y="3962401"/>
            <a:ext cx="2857500" cy="243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85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B38C19-818D-43F2-AF31-92CD74D47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anchor="ctr">
            <a:normAutofit/>
          </a:bodyPr>
          <a:lstStyle/>
          <a:p>
            <a:r>
              <a:rPr lang="cs-CZ"/>
              <a:t>HODNOCENÍ SÍLY</a:t>
            </a:r>
          </a:p>
        </p:txBody>
      </p:sp>
      <p:pic>
        <p:nvPicPr>
          <p:cNvPr id="4" name="Picture 7" descr="Obsah obrázku interiér, zeď, patro&#10;&#10;Popis byl vytvořen automaticky">
            <a:extLst>
              <a:ext uri="{FF2B5EF4-FFF2-40B4-BE49-F238E27FC236}">
                <a16:creationId xmlns:a16="http://schemas.microsoft.com/office/drawing/2014/main" id="{43E28D3D-08BB-419E-8735-1D34D91CD5F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5" r="1" b="18610"/>
          <a:stretch/>
        </p:blipFill>
        <p:spPr bwMode="auto">
          <a:xfrm>
            <a:off x="1066800" y="1825624"/>
            <a:ext cx="4800600" cy="457517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A93C3AF-82A0-4A85-9D82-83DC4D5E1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/>
          <a:lstStyle/>
          <a:p>
            <a:r>
              <a:rPr lang="cs-CZ" altLang="cs-CZ" dirty="0">
                <a:latin typeface="+mj-lt"/>
              </a:rPr>
              <a:t>Maximální síla se měří speciálními dynamometry (izometrickými a izotonickými - </a:t>
            </a:r>
            <a:r>
              <a:rPr lang="en-US" altLang="cs-CZ" dirty="0">
                <a:latin typeface="+mj-lt"/>
              </a:rPr>
              <a:t>e.g., Cybex)</a:t>
            </a:r>
            <a:endParaRPr lang="cs-CZ" altLang="cs-CZ" dirty="0">
              <a:latin typeface="+mj-lt"/>
            </a:endParaRPr>
          </a:p>
          <a:p>
            <a:r>
              <a:rPr lang="cs-CZ" altLang="cs-CZ" dirty="0">
                <a:latin typeface="+mj-lt"/>
              </a:rPr>
              <a:t>Jedno opakovatelné maximum</a:t>
            </a:r>
            <a:r>
              <a:rPr lang="en-US" altLang="cs-CZ" dirty="0">
                <a:latin typeface="+mj-lt"/>
              </a:rPr>
              <a:t> </a:t>
            </a:r>
            <a:br>
              <a:rPr lang="en-US" altLang="cs-CZ" dirty="0">
                <a:latin typeface="+mj-lt"/>
              </a:rPr>
            </a:br>
            <a:r>
              <a:rPr lang="en-US" altLang="cs-CZ" dirty="0">
                <a:latin typeface="+mj-lt"/>
              </a:rPr>
              <a:t>(1RM)</a:t>
            </a:r>
            <a:r>
              <a:rPr lang="cs-CZ" altLang="cs-CZ" dirty="0">
                <a:latin typeface="+mj-lt"/>
              </a:rPr>
              <a:t> je funkční test, při kterém zjišťujeme jak těžké závaží je člověk schopen uzvednout, stačí uzvednout jedenkrát</a:t>
            </a:r>
            <a:endParaRPr lang="en-US" altLang="cs-CZ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18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B27BDC-9C1C-4846-BFDC-61134ACF9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SVALŮ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697E4E-F557-4A0F-BFA3-B07B18DD3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dirty="0">
                <a:solidFill>
                  <a:srgbClr val="C00000"/>
                </a:solidFill>
                <a:latin typeface="+mj-lt"/>
              </a:rPr>
              <a:t>AGONIST</a:t>
            </a:r>
            <a:r>
              <a:rPr lang="cs-CZ" altLang="cs-CZ" dirty="0">
                <a:solidFill>
                  <a:srgbClr val="C00000"/>
                </a:solidFill>
                <a:latin typeface="+mj-lt"/>
              </a:rPr>
              <a:t>A </a:t>
            </a:r>
            <a:r>
              <a:rPr lang="cs-CZ" altLang="cs-CZ" dirty="0">
                <a:latin typeface="+mj-lt"/>
              </a:rPr>
              <a:t>– hlavní vykonavatel pohybu</a:t>
            </a:r>
            <a:endParaRPr lang="en-US" altLang="cs-CZ" dirty="0">
              <a:latin typeface="+mj-lt"/>
            </a:endParaRPr>
          </a:p>
          <a:p>
            <a:r>
              <a:rPr lang="en-US" altLang="cs-CZ" dirty="0">
                <a:solidFill>
                  <a:srgbClr val="C00000"/>
                </a:solidFill>
                <a:latin typeface="+mj-lt"/>
              </a:rPr>
              <a:t>ANTAGONIST</a:t>
            </a:r>
            <a:r>
              <a:rPr lang="cs-CZ" altLang="cs-CZ" dirty="0">
                <a:solidFill>
                  <a:srgbClr val="C00000"/>
                </a:solidFill>
                <a:latin typeface="+mj-lt"/>
              </a:rPr>
              <a:t>A </a:t>
            </a:r>
            <a:r>
              <a:rPr lang="cs-CZ" altLang="cs-CZ" dirty="0">
                <a:latin typeface="+mj-lt"/>
              </a:rPr>
              <a:t>– sval vykonávající pohyb v opačném směru</a:t>
            </a:r>
            <a:endParaRPr lang="en-US" altLang="cs-CZ" dirty="0">
              <a:latin typeface="+mj-lt"/>
            </a:endParaRPr>
          </a:p>
          <a:p>
            <a:r>
              <a:rPr lang="en-US" altLang="cs-CZ" dirty="0">
                <a:solidFill>
                  <a:srgbClr val="C00000"/>
                </a:solidFill>
                <a:latin typeface="+mj-lt"/>
              </a:rPr>
              <a:t>SYNERGIST</a:t>
            </a:r>
            <a:r>
              <a:rPr lang="cs-CZ" altLang="cs-CZ" dirty="0">
                <a:solidFill>
                  <a:srgbClr val="C00000"/>
                </a:solidFill>
                <a:latin typeface="+mj-lt"/>
              </a:rPr>
              <a:t>A </a:t>
            </a:r>
            <a:r>
              <a:rPr lang="cs-CZ" altLang="cs-CZ" dirty="0">
                <a:latin typeface="+mj-lt"/>
              </a:rPr>
              <a:t>– sval asistující agonistovi, pomáhá vykonávat 			pohyb ve stejném směru</a:t>
            </a:r>
            <a:endParaRPr lang="en-US" altLang="cs-CZ" dirty="0">
              <a:latin typeface="+mj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452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E89002-4931-4930-9940-2092E163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240" y="678042"/>
            <a:ext cx="3932237" cy="1150758"/>
          </a:xfrm>
        </p:spPr>
        <p:txBody>
          <a:bodyPr anchor="b">
            <a:normAutofit/>
          </a:bodyPr>
          <a:lstStyle/>
          <a:p>
            <a:pPr algn="ctr"/>
            <a:r>
              <a:rPr lang="cs-CZ" dirty="0"/>
              <a:t>TYPY SVALOVÉ KONTRAKCE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C64C390A-4F48-4FBE-A7FF-F31E874E3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678042"/>
            <a:ext cx="7008810" cy="550191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BCB8C45-33B3-43A5-9A04-BE6F6A84C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1312" y="2027847"/>
            <a:ext cx="3932237" cy="137464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IZOMETRICKÉ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IZOTONICKÉ</a:t>
            </a:r>
            <a:endParaRPr lang="en-US" dirty="0"/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FE750EEA-4660-48FC-9A3E-B9DC2B745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9816" y="836712"/>
            <a:ext cx="1368152" cy="292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1300" dirty="0">
                <a:latin typeface="+mj-lt"/>
              </a:rPr>
              <a:t>KONCENTRICKÁ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8A49EF29-55A2-479B-B33F-ABD46733E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7968" y="4509120"/>
            <a:ext cx="1200843" cy="292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1300" dirty="0">
                <a:latin typeface="+mj-lt"/>
              </a:rPr>
              <a:t>EXCENTRICKÁ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5FDA69E2-0DDA-4D74-99B2-CAC6F71FB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5511" y="1572102"/>
            <a:ext cx="1403300" cy="4924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1300" dirty="0">
                <a:latin typeface="+mj-lt"/>
              </a:rPr>
              <a:t>STATICKÁ</a:t>
            </a:r>
          </a:p>
          <a:p>
            <a:r>
              <a:rPr lang="cs-CZ" altLang="cs-CZ" sz="1300" dirty="0">
                <a:latin typeface="+mj-lt"/>
              </a:rPr>
              <a:t>(IZOMETRICKÁ)</a:t>
            </a:r>
          </a:p>
        </p:txBody>
      </p:sp>
    </p:spTree>
    <p:extLst>
      <p:ext uri="{BB962C8B-B14F-4D97-AF65-F5344CB8AC3E}">
        <p14:creationId xmlns:p14="http://schemas.microsoft.com/office/powerpoint/2010/main" val="198501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62F107-7152-4151-AC1D-E1D707180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TYPY SVALOVÉ TKÁNĚ</a:t>
            </a:r>
          </a:p>
        </p:txBody>
      </p:sp>
      <p:pic>
        <p:nvPicPr>
          <p:cNvPr id="9" name="Zástupný obsah 8" descr="Obsah obrázku oblečení, osoba&#10;&#10;Popis byl vytvořen automaticky">
            <a:extLst>
              <a:ext uri="{FF2B5EF4-FFF2-40B4-BE49-F238E27FC236}">
                <a16:creationId xmlns:a16="http://schemas.microsoft.com/office/drawing/2014/main" id="{1B5DBEEE-E2B4-45A9-832D-4A8C8241B4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2007583"/>
            <a:ext cx="2340158" cy="3355022"/>
          </a:xfrm>
        </p:spPr>
      </p:pic>
      <p:pic>
        <p:nvPicPr>
          <p:cNvPr id="11" name="Obrázek 10" descr="Obsah obrázku sukně, zavřít&#10;&#10;Popis byl vytvořen automaticky">
            <a:extLst>
              <a:ext uri="{FF2B5EF4-FFF2-40B4-BE49-F238E27FC236}">
                <a16:creationId xmlns:a16="http://schemas.microsoft.com/office/drawing/2014/main" id="{63BF485F-4A31-48B9-A8BF-3E6F2410B7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82" y="2026009"/>
            <a:ext cx="2336533" cy="3355022"/>
          </a:xfrm>
          <a:prstGeom prst="rect">
            <a:avLst/>
          </a:prstGeom>
        </p:spPr>
      </p:pic>
      <p:pic>
        <p:nvPicPr>
          <p:cNvPr id="13" name="Obrázek 12" descr="Obsah obrázku patro&#10;&#10;Popis byl vytvořen automaticky">
            <a:extLst>
              <a:ext uri="{FF2B5EF4-FFF2-40B4-BE49-F238E27FC236}">
                <a16:creationId xmlns:a16="http://schemas.microsoft.com/office/drawing/2014/main" id="{834A2391-D1B4-407F-A918-9FB67ED34C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817" y="2007583"/>
            <a:ext cx="2340158" cy="335502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AFF9CBD-56C3-43E6-ACDA-E7F1742889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20" y="5532437"/>
            <a:ext cx="2900489" cy="1325563"/>
          </a:xfrm>
          <a:prstGeom prst="rect">
            <a:avLst/>
          </a:prstGeom>
        </p:spPr>
      </p:pic>
      <p:pic>
        <p:nvPicPr>
          <p:cNvPr id="17" name="Obrázek 16" descr="Obsah obrázku text&#10;&#10;Popis byl vytvořen automaticky">
            <a:extLst>
              <a:ext uri="{FF2B5EF4-FFF2-40B4-BE49-F238E27FC236}">
                <a16:creationId xmlns:a16="http://schemas.microsoft.com/office/drawing/2014/main" id="{D5186B5C-42ED-4E5A-986E-F59790A8F6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054" y="5497254"/>
            <a:ext cx="3004609" cy="1325563"/>
          </a:xfrm>
          <a:prstGeom prst="rect">
            <a:avLst/>
          </a:prstGeom>
        </p:spPr>
      </p:pic>
      <p:pic>
        <p:nvPicPr>
          <p:cNvPr id="19" name="Obrázek 18" descr="Obsah obrázku text&#10;&#10;Popis byl vytvořen automaticky">
            <a:extLst>
              <a:ext uri="{FF2B5EF4-FFF2-40B4-BE49-F238E27FC236}">
                <a16:creationId xmlns:a16="http://schemas.microsoft.com/office/drawing/2014/main" id="{6757D719-9376-46FE-82AA-CEB33BC458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609" y="5421477"/>
            <a:ext cx="2570782" cy="1401340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17737922-9A59-4573-BA7C-1862D687AA38}"/>
              </a:ext>
            </a:extLst>
          </p:cNvPr>
          <p:cNvSpPr txBox="1"/>
          <p:nvPr/>
        </p:nvSpPr>
        <p:spPr>
          <a:xfrm>
            <a:off x="1138355" y="1579379"/>
            <a:ext cx="2193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HLADKÁ SVALOVINA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4A55FA1B-863E-4D46-9429-E7F5F68254DF}"/>
              </a:ext>
            </a:extLst>
          </p:cNvPr>
          <p:cNvSpPr txBox="1"/>
          <p:nvPr/>
        </p:nvSpPr>
        <p:spPr>
          <a:xfrm>
            <a:off x="7994460" y="1579379"/>
            <a:ext cx="3377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PŘÍČNĚPRUHOVANÁ SVALOVINA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6BEEC2C7-A66A-4272-99AD-5458565697A8}"/>
              </a:ext>
            </a:extLst>
          </p:cNvPr>
          <p:cNvSpPr txBox="1"/>
          <p:nvPr/>
        </p:nvSpPr>
        <p:spPr>
          <a:xfrm>
            <a:off x="4927817" y="1579379"/>
            <a:ext cx="2259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SRDEČNÍ SVALOVINA</a:t>
            </a:r>
          </a:p>
        </p:txBody>
      </p:sp>
    </p:spTree>
    <p:extLst>
      <p:ext uri="{BB962C8B-B14F-4D97-AF65-F5344CB8AC3E}">
        <p14:creationId xmlns:p14="http://schemas.microsoft.com/office/powerpoint/2010/main" val="404470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001BE9-2E5B-4DB0-B697-91D3FD1AB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TYPY SVALOVÉ TKÁNĚ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E5CE8E52-15F9-42DF-9266-1F2E58C410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774643"/>
              </p:ext>
            </p:extLst>
          </p:nvPr>
        </p:nvGraphicFramePr>
        <p:xfrm>
          <a:off x="479376" y="1916832"/>
          <a:ext cx="1123324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309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69110" y="454152"/>
            <a:ext cx="4464496" cy="1199465"/>
          </a:xfrm>
        </p:spPr>
        <p:txBody>
          <a:bodyPr rtlCol="0" anchor="b">
            <a:normAutofit/>
          </a:bodyPr>
          <a:lstStyle/>
          <a:p>
            <a:pPr algn="ctr" rtl="0"/>
            <a:r>
              <a:rPr lang="cs-CZ" dirty="0"/>
              <a:t>STRUKTURA KOSTERNÍHO SVALU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16148454-5C40-499C-A91D-7A93FCDC27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" b="1185"/>
          <a:stretch/>
        </p:blipFill>
        <p:spPr bwMode="auto">
          <a:xfrm>
            <a:off x="1" y="10"/>
            <a:ext cx="7008810" cy="685798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Zástupný symbol pro obsah 2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 rtlCol="0">
            <a:normAutofit/>
          </a:bodyPr>
          <a:lstStyle/>
          <a:p>
            <a:pPr rtl="0"/>
            <a:r>
              <a:rPr lang="cs-CZ" dirty="0"/>
              <a:t>Sem přidejte bod k první odrážce.</a:t>
            </a:r>
          </a:p>
          <a:p>
            <a:pPr rtl="0"/>
            <a:r>
              <a:rPr lang="cs-CZ" dirty="0"/>
              <a:t>Sem přidejte bod k druhé odrážce.</a:t>
            </a:r>
          </a:p>
          <a:p>
            <a:pPr rtl="0"/>
            <a:r>
              <a:rPr lang="cs-CZ" dirty="0"/>
              <a:t>Sem přidejte bod k třetí odrážce.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02B6BF1-B80E-43E8-973A-BE9F1435D94B}"/>
              </a:ext>
            </a:extLst>
          </p:cNvPr>
          <p:cNvSpPr txBox="1"/>
          <p:nvPr/>
        </p:nvSpPr>
        <p:spPr>
          <a:xfrm>
            <a:off x="2927648" y="692696"/>
            <a:ext cx="864096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500" dirty="0"/>
              <a:t>SVAL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7E9B1B8-B9C0-4B6E-A242-D9953BB3C142}"/>
              </a:ext>
            </a:extLst>
          </p:cNvPr>
          <p:cNvSpPr txBox="1"/>
          <p:nvPr/>
        </p:nvSpPr>
        <p:spPr>
          <a:xfrm>
            <a:off x="1" y="1116891"/>
            <a:ext cx="911424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500" dirty="0"/>
              <a:t>ŠLACHA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CF36D1F-F22F-4F99-8F42-9C8F783BAC6A}"/>
              </a:ext>
            </a:extLst>
          </p:cNvPr>
          <p:cNvSpPr txBox="1"/>
          <p:nvPr/>
        </p:nvSpPr>
        <p:spPr>
          <a:xfrm>
            <a:off x="0" y="2060848"/>
            <a:ext cx="625492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500" dirty="0"/>
              <a:t>KOST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F7EC5A8-226B-42DD-AFAB-EB7027E53897}"/>
              </a:ext>
            </a:extLst>
          </p:cNvPr>
          <p:cNvSpPr txBox="1"/>
          <p:nvPr/>
        </p:nvSpPr>
        <p:spPr>
          <a:xfrm>
            <a:off x="2135560" y="4076700"/>
            <a:ext cx="1661224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500" dirty="0"/>
              <a:t>SVALOVÁ VLÁKNA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B91993E-FD7C-4199-AB59-3F95B036C9A0}"/>
              </a:ext>
            </a:extLst>
          </p:cNvPr>
          <p:cNvSpPr txBox="1"/>
          <p:nvPr/>
        </p:nvSpPr>
        <p:spPr>
          <a:xfrm>
            <a:off x="1989257" y="4679531"/>
            <a:ext cx="1553823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500" dirty="0"/>
              <a:t>SVALOV VLÁKNO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4ABDBD2-510E-4777-AC0A-48635536CEAD}"/>
              </a:ext>
            </a:extLst>
          </p:cNvPr>
          <p:cNvSpPr txBox="1"/>
          <p:nvPr/>
        </p:nvSpPr>
        <p:spPr>
          <a:xfrm>
            <a:off x="2135560" y="6003721"/>
            <a:ext cx="1212191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500" dirty="0"/>
              <a:t>MYOFIBRILA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CDAA4A9-5B2C-4028-8946-4A725A6B42AB}"/>
              </a:ext>
            </a:extLst>
          </p:cNvPr>
          <p:cNvSpPr txBox="1"/>
          <p:nvPr/>
        </p:nvSpPr>
        <p:spPr>
          <a:xfrm>
            <a:off x="5879976" y="5884937"/>
            <a:ext cx="737702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500" dirty="0"/>
              <a:t>JÁDRA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4E67F0D-16D1-4FEE-BDE9-C38B4FECF919}"/>
              </a:ext>
            </a:extLst>
          </p:cNvPr>
          <p:cNvSpPr txBox="1"/>
          <p:nvPr/>
        </p:nvSpPr>
        <p:spPr>
          <a:xfrm>
            <a:off x="5345983" y="2780891"/>
            <a:ext cx="1662828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500" dirty="0"/>
              <a:t>SVALOVÝ SNOPEC</a:t>
            </a:r>
          </a:p>
        </p:txBody>
      </p:sp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69110" y="454152"/>
            <a:ext cx="4464496" cy="1199465"/>
          </a:xfrm>
        </p:spPr>
        <p:txBody>
          <a:bodyPr rtlCol="0" anchor="b">
            <a:normAutofit/>
          </a:bodyPr>
          <a:lstStyle/>
          <a:p>
            <a:pPr algn="ctr" rtl="0"/>
            <a:r>
              <a:rPr lang="cs-CZ" dirty="0"/>
              <a:t>STRUKTURA KOSTERNÍHO SVALU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16148454-5C40-499C-A91D-7A93FCDC27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" b="1185"/>
          <a:stretch/>
        </p:blipFill>
        <p:spPr bwMode="auto">
          <a:xfrm>
            <a:off x="1" y="10"/>
            <a:ext cx="7008810" cy="685798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Zástupný symbol pro obsah 2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 rtlCol="0">
            <a:normAutofit/>
          </a:bodyPr>
          <a:lstStyle/>
          <a:p>
            <a:pPr rtl="0"/>
            <a:r>
              <a:rPr lang="cs-CZ" dirty="0"/>
              <a:t>Sem přidejte bod k první odrážce.</a:t>
            </a:r>
          </a:p>
          <a:p>
            <a:pPr rtl="0"/>
            <a:r>
              <a:rPr lang="cs-CZ" dirty="0"/>
              <a:t>Sem přidejte bod k druhé odrážce.</a:t>
            </a:r>
          </a:p>
          <a:p>
            <a:pPr rtl="0"/>
            <a:r>
              <a:rPr lang="cs-CZ" dirty="0"/>
              <a:t>Sem přidejte bod k třetí odrážce.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02B6BF1-B80E-43E8-973A-BE9F1435D94B}"/>
              </a:ext>
            </a:extLst>
          </p:cNvPr>
          <p:cNvSpPr txBox="1"/>
          <p:nvPr/>
        </p:nvSpPr>
        <p:spPr>
          <a:xfrm>
            <a:off x="2915703" y="723369"/>
            <a:ext cx="864096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500" dirty="0"/>
              <a:t>1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7E9B1B8-B9C0-4B6E-A242-D9953BB3C142}"/>
              </a:ext>
            </a:extLst>
          </p:cNvPr>
          <p:cNvSpPr txBox="1"/>
          <p:nvPr/>
        </p:nvSpPr>
        <p:spPr>
          <a:xfrm>
            <a:off x="1" y="1116891"/>
            <a:ext cx="911424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500" dirty="0"/>
              <a:t>8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CF36D1F-F22F-4F99-8F42-9C8F783BAC6A}"/>
              </a:ext>
            </a:extLst>
          </p:cNvPr>
          <p:cNvSpPr txBox="1"/>
          <p:nvPr/>
        </p:nvSpPr>
        <p:spPr>
          <a:xfrm>
            <a:off x="0" y="2060848"/>
            <a:ext cx="551384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500" dirty="0"/>
              <a:t>7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F7EC5A8-226B-42DD-AFAB-EB7027E53897}"/>
              </a:ext>
            </a:extLst>
          </p:cNvPr>
          <p:cNvSpPr txBox="1"/>
          <p:nvPr/>
        </p:nvSpPr>
        <p:spPr>
          <a:xfrm>
            <a:off x="2135559" y="4076700"/>
            <a:ext cx="1514919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500" dirty="0"/>
              <a:t>6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B91993E-FD7C-4199-AB59-3F95B036C9A0}"/>
              </a:ext>
            </a:extLst>
          </p:cNvPr>
          <p:cNvSpPr txBox="1"/>
          <p:nvPr/>
        </p:nvSpPr>
        <p:spPr>
          <a:xfrm>
            <a:off x="1989256" y="4679531"/>
            <a:ext cx="1661223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500" dirty="0"/>
              <a:t>5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4ABDBD2-510E-4777-AC0A-48635536CEAD}"/>
              </a:ext>
            </a:extLst>
          </p:cNvPr>
          <p:cNvSpPr txBox="1"/>
          <p:nvPr/>
        </p:nvSpPr>
        <p:spPr>
          <a:xfrm>
            <a:off x="2135560" y="6003721"/>
            <a:ext cx="1152128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500" dirty="0"/>
              <a:t>4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CDAA4A9-5B2C-4028-8946-4A725A6B42AB}"/>
              </a:ext>
            </a:extLst>
          </p:cNvPr>
          <p:cNvSpPr txBox="1"/>
          <p:nvPr/>
        </p:nvSpPr>
        <p:spPr>
          <a:xfrm>
            <a:off x="5879976" y="5884937"/>
            <a:ext cx="72008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500" dirty="0"/>
              <a:t>3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4E67F0D-16D1-4FEE-BDE9-C38B4FECF919}"/>
              </a:ext>
            </a:extLst>
          </p:cNvPr>
          <p:cNvSpPr txBox="1"/>
          <p:nvPr/>
        </p:nvSpPr>
        <p:spPr>
          <a:xfrm>
            <a:off x="5345982" y="2780891"/>
            <a:ext cx="1542105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5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9294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9D10253A-BD45-4152-A4D2-9071F0AC7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5569" y="408825"/>
            <a:ext cx="3932237" cy="732656"/>
          </a:xfrm>
        </p:spPr>
        <p:txBody>
          <a:bodyPr/>
          <a:lstStyle/>
          <a:p>
            <a:pPr algn="ctr"/>
            <a:r>
              <a:rPr lang="cs-CZ" dirty="0"/>
              <a:t>SVALOVÉ VLÁKNO</a:t>
            </a:r>
            <a:endParaRPr lang="en-US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3D5C6DCF-E299-495D-A5ED-3D54E0E306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5" r="14123" b="-2"/>
          <a:stretch/>
        </p:blipFill>
        <p:spPr bwMode="auto">
          <a:xfrm>
            <a:off x="664194" y="426729"/>
            <a:ext cx="6166189" cy="616618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8B71AF2-488D-47F2-ABC0-B00ABBA68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20137" y="1257727"/>
            <a:ext cx="4536504" cy="5143073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Svalová</a:t>
            </a:r>
            <a:r>
              <a:rPr lang="en-US" sz="1800" dirty="0"/>
              <a:t> </a:t>
            </a:r>
            <a:r>
              <a:rPr lang="en-US" sz="1800" dirty="0" err="1"/>
              <a:t>buňka</a:t>
            </a:r>
            <a:r>
              <a:rPr lang="en-US" sz="1800" dirty="0"/>
              <a:t> se </a:t>
            </a:r>
            <a:r>
              <a:rPr lang="en-US" sz="1800" dirty="0" err="1"/>
              <a:t>nazývá</a:t>
            </a:r>
            <a:r>
              <a:rPr lang="en-US" sz="1800" dirty="0"/>
              <a:t> </a:t>
            </a:r>
            <a:r>
              <a:rPr lang="en-US" sz="1800" dirty="0" err="1"/>
              <a:t>svalové</a:t>
            </a:r>
            <a:r>
              <a:rPr lang="en-US" sz="1800" dirty="0"/>
              <a:t> </a:t>
            </a:r>
            <a:r>
              <a:rPr lang="en-US" sz="1800" dirty="0" err="1"/>
              <a:t>vlákno</a:t>
            </a:r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Svalové vlákno je mnohojaderný, 10–100 mikrometrů silný útvar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Vlákna jsou průměrně dlouhá 1–40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Svalové</a:t>
            </a:r>
            <a:r>
              <a:rPr lang="en-US" sz="1800" dirty="0"/>
              <a:t> </a:t>
            </a:r>
            <a:r>
              <a:rPr lang="en-US" sz="1800" dirty="0" err="1"/>
              <a:t>vlákno</a:t>
            </a:r>
            <a:r>
              <a:rPr lang="en-US" sz="1800" dirty="0"/>
              <a:t> je </a:t>
            </a:r>
            <a:r>
              <a:rPr lang="en-US" sz="1800" dirty="0" err="1"/>
              <a:t>ohraničeno</a:t>
            </a:r>
            <a:r>
              <a:rPr lang="en-US" sz="1800" dirty="0"/>
              <a:t> </a:t>
            </a:r>
            <a:r>
              <a:rPr lang="en-US" sz="1800" dirty="0" err="1"/>
              <a:t>plazmatickou</a:t>
            </a:r>
            <a:r>
              <a:rPr lang="en-US" sz="1800" dirty="0"/>
              <a:t> </a:t>
            </a:r>
            <a:r>
              <a:rPr lang="en-US" sz="1800" dirty="0" err="1"/>
              <a:t>membránou</a:t>
            </a:r>
            <a:r>
              <a:rPr lang="en-US" sz="1800" dirty="0"/>
              <a:t> </a:t>
            </a:r>
            <a:r>
              <a:rPr lang="en-US" sz="1800" dirty="0" err="1"/>
              <a:t>nazývanou</a:t>
            </a:r>
            <a:r>
              <a:rPr lang="en-US" sz="1800" dirty="0"/>
              <a:t> </a:t>
            </a:r>
            <a:r>
              <a:rPr lang="en-US" sz="1800" dirty="0" err="1"/>
              <a:t>sarkolema</a:t>
            </a:r>
            <a:r>
              <a:rPr lang="cs-CZ" sz="1800" dirty="0"/>
              <a:t> – pod ní desítky jader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Cytoplazma</a:t>
            </a:r>
            <a:r>
              <a:rPr lang="en-US" sz="1800" dirty="0"/>
              <a:t> </a:t>
            </a:r>
            <a:r>
              <a:rPr lang="en-US" sz="1800" dirty="0" err="1"/>
              <a:t>svalového</a:t>
            </a:r>
            <a:r>
              <a:rPr lang="en-US" sz="1800" dirty="0"/>
              <a:t> </a:t>
            </a:r>
            <a:r>
              <a:rPr lang="en-US" sz="1800" dirty="0" err="1"/>
              <a:t>vlákna</a:t>
            </a:r>
            <a:r>
              <a:rPr lang="en-US" sz="1800" dirty="0"/>
              <a:t> se </a:t>
            </a:r>
            <a:r>
              <a:rPr lang="en-US" sz="1800" dirty="0" err="1"/>
              <a:t>nazývá</a:t>
            </a:r>
            <a:r>
              <a:rPr lang="en-US" sz="1800" dirty="0"/>
              <a:t> </a:t>
            </a:r>
            <a:r>
              <a:rPr lang="en-US" sz="1800" dirty="0" err="1"/>
              <a:t>sarkoplazma</a:t>
            </a:r>
            <a:r>
              <a:rPr lang="cs-CZ" sz="1800" dirty="0"/>
              <a:t> – obsahuje svalové barvivo myoglobin - intracelulární zásoba kyslíku v období svalové práce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800" dirty="0"/>
              <a:t>Uvnitř sarkoplazmy jsou </a:t>
            </a:r>
            <a:r>
              <a:rPr lang="en-US" altLang="cs-CZ" sz="1800" dirty="0"/>
              <a:t>t</a:t>
            </a:r>
            <a:r>
              <a:rPr lang="cs-CZ" altLang="cs-CZ" sz="1800" dirty="0"/>
              <a:t>-tubuly</a:t>
            </a:r>
            <a:r>
              <a:rPr lang="en-US" altLang="cs-CZ" sz="1800" dirty="0"/>
              <a:t> </a:t>
            </a:r>
            <a:r>
              <a:rPr lang="cs-CZ" altLang="cs-CZ" sz="1800" dirty="0"/>
              <a:t>umožňující transport aktivních látek ke svalovému vláknu</a:t>
            </a:r>
            <a:endParaRPr lang="en-US" alt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800" dirty="0"/>
              <a:t>Sarkoplazmatické retikulum obsahuje kalcium</a:t>
            </a:r>
            <a:endParaRPr lang="en-US" alt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695D764-B732-47F2-95A2-C42409A41FF1}"/>
              </a:ext>
            </a:extLst>
          </p:cNvPr>
          <p:cNvSpPr txBox="1"/>
          <p:nvPr/>
        </p:nvSpPr>
        <p:spPr>
          <a:xfrm>
            <a:off x="10276" y="1033804"/>
            <a:ext cx="1490023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500" dirty="0"/>
              <a:t>MITOCHONDRIE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5743B01-4CB4-4BFB-AEEB-ED47E4CEC4B2}"/>
              </a:ext>
            </a:extLst>
          </p:cNvPr>
          <p:cNvSpPr txBox="1"/>
          <p:nvPr/>
        </p:nvSpPr>
        <p:spPr>
          <a:xfrm>
            <a:off x="2999656" y="703729"/>
            <a:ext cx="108012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500" dirty="0"/>
              <a:t>OTEVŘENÉ T-TUBULY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D673D84-3F13-4821-BA8A-2754D1C0C507}"/>
              </a:ext>
            </a:extLst>
          </p:cNvPr>
          <p:cNvSpPr txBox="1"/>
          <p:nvPr/>
        </p:nvSpPr>
        <p:spPr>
          <a:xfrm>
            <a:off x="3855992" y="6400800"/>
            <a:ext cx="805029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500" dirty="0"/>
              <a:t>TRIÁDA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7DDF883-C69F-4F1E-A398-9A407CDB9FA4}"/>
              </a:ext>
            </a:extLst>
          </p:cNvPr>
          <p:cNvSpPr txBox="1"/>
          <p:nvPr/>
        </p:nvSpPr>
        <p:spPr>
          <a:xfrm>
            <a:off x="0" y="5554107"/>
            <a:ext cx="1477520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500" dirty="0"/>
              <a:t>SARKOPLASMA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F9070E2-138E-4396-A51A-158ACC246903}"/>
              </a:ext>
            </a:extLst>
          </p:cNvPr>
          <p:cNvSpPr txBox="1"/>
          <p:nvPr/>
        </p:nvSpPr>
        <p:spPr>
          <a:xfrm>
            <a:off x="0" y="4434746"/>
            <a:ext cx="744050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500" dirty="0"/>
              <a:t>JÁDRO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DDF2F5F8-8C68-4FE3-A2DF-A37C193F7F27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372025" y="4293096"/>
            <a:ext cx="292169" cy="1416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4E26F90-9F81-484D-B5F7-C682766B1B05}"/>
              </a:ext>
            </a:extLst>
          </p:cNvPr>
          <p:cNvSpPr txBox="1"/>
          <p:nvPr/>
        </p:nvSpPr>
        <p:spPr>
          <a:xfrm>
            <a:off x="0" y="2225174"/>
            <a:ext cx="1238672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500" dirty="0"/>
              <a:t>SARKOLEMA</a:t>
            </a:r>
          </a:p>
        </p:txBody>
      </p: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C4C37FD0-FDB5-4C3C-9518-33EFB2C6F017}"/>
              </a:ext>
            </a:extLst>
          </p:cNvPr>
          <p:cNvCxnSpPr>
            <a:endCxn id="17" idx="2"/>
          </p:cNvCxnSpPr>
          <p:nvPr/>
        </p:nvCxnSpPr>
        <p:spPr>
          <a:xfrm flipH="1" flipV="1">
            <a:off x="619336" y="2548339"/>
            <a:ext cx="292088" cy="1859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9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91F01E-91E9-4C1F-BFB8-9D563E042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2698" y="457200"/>
            <a:ext cx="3932237" cy="1752600"/>
          </a:xfrm>
        </p:spPr>
        <p:txBody>
          <a:bodyPr/>
          <a:lstStyle/>
          <a:p>
            <a:pPr algn="ctr"/>
            <a:r>
              <a:rPr lang="cs-CZ" altLang="cs-CZ" dirty="0"/>
              <a:t>USPOŘÁDÁNÍ FILAMENT</a:t>
            </a:r>
            <a:br>
              <a:rPr lang="en-US" altLang="cs-CZ" b="1" dirty="0">
                <a:latin typeface="Arial" panose="020B0604020202020204" pitchFamily="34" charset="0"/>
              </a:rPr>
            </a:b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D115401-D568-47E2-8922-E78720301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88286" y="1916752"/>
            <a:ext cx="4468353" cy="4752608"/>
          </a:xfrm>
        </p:spPr>
        <p:txBody>
          <a:bodyPr>
            <a:normAutofit fontScale="92500" lnSpcReduction="20000"/>
          </a:bodyPr>
          <a:lstStyle/>
          <a:p>
            <a:r>
              <a:rPr lang="en-US" altLang="cs-CZ" sz="1800" dirty="0">
                <a:latin typeface="+mj-lt"/>
              </a:rPr>
              <a:t>Myofibril</a:t>
            </a:r>
            <a:r>
              <a:rPr lang="cs-CZ" altLang="cs-CZ" sz="1800" dirty="0">
                <a:latin typeface="+mj-lt"/>
              </a:rPr>
              <a:t>y jsou kontraktilní jednotky kosterních svalů</a:t>
            </a:r>
            <a:r>
              <a:rPr lang="en-US" altLang="cs-CZ" sz="1800" dirty="0">
                <a:latin typeface="+mj-lt"/>
              </a:rPr>
              <a:t>, </a:t>
            </a:r>
            <a:r>
              <a:rPr lang="cs-CZ" altLang="cs-CZ" sz="1800" dirty="0">
                <a:latin typeface="+mj-lt"/>
              </a:rPr>
              <a:t>sval tvoří několik stovek až tisíc myofibril</a:t>
            </a:r>
          </a:p>
          <a:p>
            <a:r>
              <a:rPr lang="cs-CZ" altLang="cs-CZ" sz="1800" dirty="0">
                <a:latin typeface="+mj-lt"/>
              </a:rPr>
              <a:t>Myofibrily se skládají ze </a:t>
            </a:r>
            <a:r>
              <a:rPr lang="cs-CZ" altLang="cs-CZ" sz="1800" dirty="0" err="1">
                <a:latin typeface="+mj-lt"/>
              </a:rPr>
              <a:t>sarkomer</a:t>
            </a:r>
            <a:r>
              <a:rPr lang="en-US" altLang="cs-CZ" sz="1800" dirty="0">
                <a:latin typeface="+mj-lt"/>
              </a:rPr>
              <a:t>, </a:t>
            </a:r>
            <a:r>
              <a:rPr lang="cs-CZ" altLang="cs-CZ" sz="1800" dirty="0">
                <a:latin typeface="+mj-lt"/>
              </a:rPr>
              <a:t>nejmenších funkčních jednotek svalu – odděleny Z disky</a:t>
            </a:r>
          </a:p>
          <a:p>
            <a:r>
              <a:rPr lang="cs-CZ" altLang="cs-CZ" sz="1800" dirty="0">
                <a:latin typeface="+mj-lt"/>
              </a:rPr>
              <a:t>Každá myofibrila se skládá z pravidelně se střídajících světlejších (I-proužek) a tmavších (A-proužek) úseků</a:t>
            </a:r>
          </a:p>
          <a:p>
            <a:r>
              <a:rPr lang="cs-CZ" altLang="cs-CZ" sz="1800" dirty="0" err="1">
                <a:latin typeface="+mj-lt"/>
              </a:rPr>
              <a:t>Sarkomera</a:t>
            </a:r>
            <a:r>
              <a:rPr lang="cs-CZ" altLang="cs-CZ" sz="1800" dirty="0">
                <a:latin typeface="+mj-lt"/>
              </a:rPr>
              <a:t> se skládá z vláken dvou bílkovin</a:t>
            </a:r>
            <a:r>
              <a:rPr lang="en-US" altLang="cs-CZ" sz="1800" dirty="0">
                <a:latin typeface="+mj-lt"/>
              </a:rPr>
              <a:t>, </a:t>
            </a:r>
            <a:r>
              <a:rPr lang="en-US" altLang="cs-CZ" sz="1800" dirty="0" err="1">
                <a:latin typeface="+mj-lt"/>
              </a:rPr>
              <a:t>myo</a:t>
            </a:r>
            <a:r>
              <a:rPr lang="cs-CZ" altLang="cs-CZ" sz="1800" dirty="0">
                <a:latin typeface="+mj-lt"/>
              </a:rPr>
              <a:t>z</a:t>
            </a:r>
            <a:r>
              <a:rPr lang="en-US" altLang="cs-CZ" sz="1800" dirty="0">
                <a:latin typeface="+mj-lt"/>
              </a:rPr>
              <a:t>in </a:t>
            </a:r>
            <a:r>
              <a:rPr lang="cs-CZ" altLang="cs-CZ" sz="1800" dirty="0">
                <a:latin typeface="+mj-lt"/>
              </a:rPr>
              <a:t>a</a:t>
            </a:r>
            <a:r>
              <a:rPr lang="en-US" altLang="cs-CZ" sz="1800" dirty="0">
                <a:latin typeface="+mj-lt"/>
              </a:rPr>
              <a:t> a</a:t>
            </a:r>
            <a:r>
              <a:rPr lang="cs-CZ" altLang="cs-CZ" sz="1800" dirty="0">
                <a:latin typeface="+mj-lt"/>
              </a:rPr>
              <a:t>k</a:t>
            </a:r>
            <a:r>
              <a:rPr lang="en-US" altLang="cs-CZ" sz="1800" dirty="0">
                <a:latin typeface="+mj-lt"/>
              </a:rPr>
              <a:t>tin, </a:t>
            </a:r>
            <a:r>
              <a:rPr lang="cs-CZ" altLang="cs-CZ" sz="1800" dirty="0">
                <a:latin typeface="+mj-lt"/>
              </a:rPr>
              <a:t>které jsou zodpovědné za svalovou kontrakci</a:t>
            </a:r>
          </a:p>
          <a:p>
            <a:r>
              <a:rPr lang="en-US" altLang="cs-CZ" sz="1800" dirty="0" err="1">
                <a:latin typeface="+mj-lt"/>
              </a:rPr>
              <a:t>Myo</a:t>
            </a:r>
            <a:r>
              <a:rPr lang="cs-CZ" altLang="cs-CZ" sz="1800" dirty="0">
                <a:latin typeface="+mj-lt"/>
              </a:rPr>
              <a:t>z</a:t>
            </a:r>
            <a:r>
              <a:rPr lang="en-US" altLang="cs-CZ" sz="1800" dirty="0">
                <a:latin typeface="+mj-lt"/>
              </a:rPr>
              <a:t>in </a:t>
            </a:r>
            <a:r>
              <a:rPr lang="cs-CZ" altLang="cs-CZ" sz="1800" dirty="0">
                <a:latin typeface="+mj-lt"/>
              </a:rPr>
              <a:t>je</a:t>
            </a:r>
            <a:r>
              <a:rPr lang="en-US" altLang="cs-CZ" sz="1800" dirty="0">
                <a:latin typeface="+mj-lt"/>
              </a:rPr>
              <a:t> </a:t>
            </a:r>
            <a:r>
              <a:rPr lang="cs-CZ" altLang="cs-CZ" sz="1800" dirty="0">
                <a:latin typeface="+mj-lt"/>
              </a:rPr>
              <a:t>tenké vlákno, které má kulovitou hlavu, ohebný krk a tyčinkovité tělo</a:t>
            </a:r>
          </a:p>
          <a:p>
            <a:r>
              <a:rPr lang="cs-CZ" altLang="cs-CZ" sz="1800" dirty="0">
                <a:latin typeface="+mj-lt"/>
              </a:rPr>
              <a:t>Aktinové vlákno tvoří:</a:t>
            </a:r>
            <a:r>
              <a:rPr lang="en-US" altLang="cs-CZ" sz="1800" dirty="0">
                <a:latin typeface="+mj-lt"/>
              </a:rPr>
              <a:t> a</a:t>
            </a:r>
            <a:r>
              <a:rPr lang="cs-CZ" altLang="cs-CZ" sz="1800" dirty="0">
                <a:latin typeface="+mj-lt"/>
              </a:rPr>
              <a:t>k</a:t>
            </a:r>
            <a:r>
              <a:rPr lang="en-US" altLang="cs-CZ" sz="1800" dirty="0">
                <a:latin typeface="+mj-lt"/>
              </a:rPr>
              <a:t>tin, </a:t>
            </a:r>
            <a:r>
              <a:rPr lang="en-US" altLang="cs-CZ" sz="1800" dirty="0" err="1">
                <a:latin typeface="+mj-lt"/>
              </a:rPr>
              <a:t>tropomyo</a:t>
            </a:r>
            <a:r>
              <a:rPr lang="cs-CZ" altLang="cs-CZ" sz="1800" dirty="0">
                <a:latin typeface="+mj-lt"/>
              </a:rPr>
              <a:t>z</a:t>
            </a:r>
            <a:r>
              <a:rPr lang="en-US" altLang="cs-CZ" sz="1800" dirty="0">
                <a:latin typeface="+mj-lt"/>
              </a:rPr>
              <a:t>in, </a:t>
            </a:r>
            <a:r>
              <a:rPr lang="cs-CZ" altLang="cs-CZ" sz="1800" dirty="0">
                <a:latin typeface="+mj-lt"/>
              </a:rPr>
              <a:t>a</a:t>
            </a:r>
            <a:r>
              <a:rPr lang="en-US" altLang="cs-CZ" sz="1800" dirty="0">
                <a:latin typeface="+mj-lt"/>
              </a:rPr>
              <a:t> troponin</a:t>
            </a:r>
            <a:r>
              <a:rPr lang="cs-CZ" altLang="cs-CZ" sz="1800" dirty="0">
                <a:latin typeface="+mj-lt"/>
              </a:rPr>
              <a:t> (připojeno k</a:t>
            </a:r>
            <a:r>
              <a:rPr lang="en-US" altLang="cs-CZ" sz="1800" dirty="0">
                <a:latin typeface="+mj-lt"/>
              </a:rPr>
              <a:t> Z disk</a:t>
            </a:r>
            <a:r>
              <a:rPr lang="cs-CZ" altLang="cs-CZ" sz="1800" dirty="0">
                <a:latin typeface="+mj-lt"/>
              </a:rPr>
              <a:t>u)</a:t>
            </a:r>
          </a:p>
          <a:p>
            <a:r>
              <a:rPr lang="cs-CZ" altLang="cs-CZ" sz="1800" dirty="0">
                <a:latin typeface="+mj-lt"/>
              </a:rPr>
              <a:t>Aktin: myozin – 1:2</a:t>
            </a:r>
            <a:endParaRPr lang="en-US" altLang="cs-CZ" dirty="0">
              <a:latin typeface="+mj-lt"/>
            </a:endParaRPr>
          </a:p>
          <a:p>
            <a:endParaRPr lang="cs-CZ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257E0951-A994-4ADF-A21F-59ADC7BA11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"/>
          <a:stretch>
            <a:fillRect/>
          </a:stretch>
        </p:blipFill>
        <p:spPr bwMode="auto">
          <a:xfrm>
            <a:off x="186615" y="1346159"/>
            <a:ext cx="6504204" cy="448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2">
            <a:extLst>
              <a:ext uri="{FF2B5EF4-FFF2-40B4-BE49-F238E27FC236}">
                <a16:creationId xmlns:a16="http://schemas.microsoft.com/office/drawing/2014/main" id="{47D05399-BEE4-4351-B858-579AD8D31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652" y="5232665"/>
            <a:ext cx="1152574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1400" dirty="0">
                <a:latin typeface="+mj-lt"/>
              </a:rPr>
              <a:t>I-PROUŽEK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C1358B7C-2315-4954-A8FF-FFA83A0D2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8936" y="5522430"/>
            <a:ext cx="1454150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400" dirty="0">
                <a:latin typeface="+mj-lt"/>
              </a:rPr>
              <a:t>A-PROUŽEK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5539E2DB-7019-4D6C-97BE-74D400943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435" y="2564904"/>
            <a:ext cx="900113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400" dirty="0">
                <a:latin typeface="+mj-lt"/>
              </a:rPr>
              <a:t>AKTIN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10A499FD-A039-468C-A376-62D09073C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0670" y="3251633"/>
            <a:ext cx="1052513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400" dirty="0">
                <a:latin typeface="+mj-lt"/>
              </a:rPr>
              <a:t>MYOZIN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6BB9154C-F961-4312-A805-062BD81C1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391" y="3789040"/>
            <a:ext cx="1203325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400" dirty="0">
                <a:latin typeface="+mj-lt"/>
              </a:rPr>
              <a:t>SARKOMERA</a:t>
            </a:r>
          </a:p>
        </p:txBody>
      </p:sp>
    </p:spTree>
    <p:extLst>
      <p:ext uri="{BB962C8B-B14F-4D97-AF65-F5344CB8AC3E}">
        <p14:creationId xmlns:p14="http://schemas.microsoft.com/office/powerpoint/2010/main" val="3680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0FEAB5-3460-46E4-9868-2B7818255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anchor="ctr">
            <a:normAutofit/>
          </a:bodyPr>
          <a:lstStyle/>
          <a:p>
            <a:r>
              <a:rPr lang="cs-CZ"/>
              <a:t>USPOŘÁDÁNÍ FILAMENT V SARKOMEŘE</a:t>
            </a:r>
            <a:br>
              <a:rPr lang="cs-CZ"/>
            </a:br>
            <a:endParaRPr lang="cs-CZ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EB84557D-7A55-4285-858B-218BE6E59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4973" y="1615789"/>
            <a:ext cx="7704856" cy="514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58B831-2C29-4BE2-8F50-93F94642E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/>
          <a:p>
            <a:endParaRPr lang="cs-CZ" altLang="cs-CZ" b="1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956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Zdravotnická tématika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0132_TF02901024_TF02901024.potx" id="{56DD54DD-E176-4B82-94BB-A70CE79C8BEA}" vid="{B5BA3705-1935-4773-B3A7-39D482809949}"/>
    </a:ext>
  </a:extLst>
</a:theme>
</file>

<file path=ppt/theme/theme2.xml><?xml version="1.0" encoding="utf-8"?>
<a:theme xmlns:a="http://schemas.openxmlformats.org/drawingml/2006/main" name="Motiv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pro zdravotnické účely (širokoúhlý formát)</Template>
  <TotalTime>0</TotalTime>
  <Words>1201</Words>
  <Application>Microsoft Office PowerPoint</Application>
  <PresentationFormat>Širokoúhlá obrazovka</PresentationFormat>
  <Paragraphs>225</Paragraphs>
  <Slides>27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Franklin Gothic Medium</vt:lpstr>
      <vt:lpstr>Tahoma</vt:lpstr>
      <vt:lpstr>Zdravotnická tématika 16x9</vt:lpstr>
      <vt:lpstr>Graf</vt:lpstr>
      <vt:lpstr>POHYBOVÁ SOUSTAVA, SVALY A TYPY SVALOVÝCH VLÁKEN</vt:lpstr>
      <vt:lpstr>POHYBOVÁ SOUSTAVA A SVALY</vt:lpstr>
      <vt:lpstr>TYPY SVALOVÉ TKÁNĚ</vt:lpstr>
      <vt:lpstr>TYPY SVALOVÉ TKÁNĚ</vt:lpstr>
      <vt:lpstr>STRUKTURA KOSTERNÍHO SVALU</vt:lpstr>
      <vt:lpstr>STRUKTURA KOSTERNÍHO SVALU</vt:lpstr>
      <vt:lpstr>SVALOVÉ VLÁKNO</vt:lpstr>
      <vt:lpstr>USPOŘÁDÁNÍ FILAMENT </vt:lpstr>
      <vt:lpstr>USPOŘÁDÁNÍ FILAMENT V SARKOMEŘE </vt:lpstr>
      <vt:lpstr>AKTINOVÉ A MYOZINOVÉ VLÁKNO</vt:lpstr>
      <vt:lpstr>KONTRAKCE SVALOVÉHO VLÁKNA</vt:lpstr>
      <vt:lpstr>MOTORICKÁ JEDNOTKA </vt:lpstr>
      <vt:lpstr>Prezentace aplikace PowerPoint</vt:lpstr>
      <vt:lpstr>NERVOSVALOVÝ PŘENOS</vt:lpstr>
      <vt:lpstr>Prezentace aplikace PowerPoint</vt:lpstr>
      <vt:lpstr>TYPY SVALOVÝCH VLÁKEN </vt:lpstr>
      <vt:lpstr>ZÁKLADNÍ VLASTNOSTI SVALOVÝCH VLÁKEN</vt:lpstr>
      <vt:lpstr>ZÁKLADNÍ VLASTNOSTI SVALOVÝCH VLÁKEN</vt:lpstr>
      <vt:lpstr>Prezentace aplikace PowerPoint</vt:lpstr>
      <vt:lpstr>Prezentace aplikace PowerPoint</vt:lpstr>
      <vt:lpstr>AKTIVACE SVALOVÝCH VLÁKEN</vt:lpstr>
      <vt:lpstr>DŮLEŽITÉ – TYPY SVALOVÝCH VLÁKEN</vt:lpstr>
      <vt:lpstr>DIAGNOSTIKA SVALOVÝCH VLÁKEN </vt:lpstr>
      <vt:lpstr>SVALOVÁ BIOPSIE </vt:lpstr>
      <vt:lpstr>HODNOCENÍ SÍLY</vt:lpstr>
      <vt:lpstr>FUNKCE SVALŮ</vt:lpstr>
      <vt:lpstr>TYPY SVALOVÉ KONTRAKCE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POHYBOVÁ SOUSTAVA, SVALY A TYPY SVALOVÝCH VLÁKEN</dc:title>
  <dc:creator>Katka Strasilova</dc:creator>
  <cp:lastModifiedBy>Katka Strasilova</cp:lastModifiedBy>
  <cp:revision>2</cp:revision>
  <dcterms:created xsi:type="dcterms:W3CDTF">2021-09-18T16:40:52Z</dcterms:created>
  <dcterms:modified xsi:type="dcterms:W3CDTF">2021-09-28T13:08:38Z</dcterms:modified>
</cp:coreProperties>
</file>