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8" r:id="rId3"/>
    <p:sldId id="419" r:id="rId4"/>
    <p:sldId id="420" r:id="rId5"/>
    <p:sldId id="263" r:id="rId6"/>
    <p:sldId id="265" r:id="rId7"/>
    <p:sldId id="264" r:id="rId8"/>
    <p:sldId id="464" r:id="rId9"/>
    <p:sldId id="258" r:id="rId10"/>
    <p:sldId id="259" r:id="rId11"/>
    <p:sldId id="260" r:id="rId12"/>
    <p:sldId id="284" r:id="rId13"/>
    <p:sldId id="460" r:id="rId14"/>
    <p:sldId id="461" r:id="rId15"/>
    <p:sldId id="462" r:id="rId16"/>
    <p:sldId id="463" r:id="rId17"/>
    <p:sldId id="449" r:id="rId18"/>
    <p:sldId id="450" r:id="rId19"/>
    <p:sldId id="451" r:id="rId20"/>
    <p:sldId id="459" r:id="rId21"/>
    <p:sldId id="421" r:id="rId22"/>
    <p:sldId id="316" r:id="rId23"/>
    <p:sldId id="466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E69B2-54BF-43AB-B37D-618C24361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BB9150-26AF-468E-BA46-5E54E8A1A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B39EDD-49D2-4C66-B85F-1EB1567E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27D-F017-449D-8F96-92542E527AFD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80FE14-134C-4609-A603-57A7A921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BA535E-2705-4EC5-AD46-9A3B3638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AB4-A58A-4BF5-8A4F-4E52CC17C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34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7E7B4-B145-498A-BC4D-F059D2DA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85C41B8-ECF3-46CB-8967-88EA3D3A1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8C0C19-8F78-44B8-8914-402D2292A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27D-F017-449D-8F96-92542E527AFD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FCB3CD-88D8-4B10-A7A6-70382F35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A4B8B0-033C-4C82-8CCD-D6EDA12B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AB4-A58A-4BF5-8A4F-4E52CC17C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22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AE37593-746E-4296-99E2-E1990CF24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AC4D67-0FD0-4DF4-ADBC-05093D613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7B4688-C02B-424D-8AC5-C24569E9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27D-F017-449D-8F96-92542E527AFD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D7F697-4403-4675-BD6B-C242C558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085C76-1641-438A-9820-D18AF8AF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AB4-A58A-4BF5-8A4F-4E52CC17C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47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ABDC3-2DB0-4DF0-A829-D2A9D007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46EF7D-774F-4897-A63C-98D439B1F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650AAF-DEBF-4E2E-8EC0-603B4068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27D-F017-449D-8F96-92542E527AFD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8B615F-9F56-4DC1-AAEE-BD37DB9C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17944B-FBDF-4DF7-8E58-B2FCB319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AB4-A58A-4BF5-8A4F-4E52CC17C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51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ACD2E-4870-4B5C-A7C7-C57080D5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D2B33F9-E14F-401D-9FA7-7F9662C3E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0B31FB-AEEF-4324-8169-DE888851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27D-F017-449D-8F96-92542E527AFD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40488C-D040-4E5D-9FD6-E0A6FF77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C0FD46-6290-484A-AE54-F557F3DB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AB4-A58A-4BF5-8A4F-4E52CC17C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95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A3448-EC91-407F-9F72-14CA30D63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C5CB04-FFA6-49B3-AF20-5D40E4A80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BFBC425-5F14-48F2-A6F3-A9161BF2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06181D-7CF4-4EA6-B4DC-56A8B764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27D-F017-449D-8F96-92542E527AFD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065EAB-B491-4EDC-9E73-063D0756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EDF516-E694-4CFC-9A4E-846582BC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AB4-A58A-4BF5-8A4F-4E52CC17C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42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2F332-0CF3-4603-9914-EC0D4430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BFEE7E-105B-4A39-B569-2CB855EA9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08ED836-D57B-4642-AE1A-FD2809C31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2D3AE00-CD3A-49EF-9598-18F11B824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5FC0494-E126-4E6C-AF7C-6776DDA3F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847FA4-6C69-4808-A025-2E2498FC7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27D-F017-449D-8F96-92542E527AFD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C31490A-4670-474C-BFCD-6DBF37B2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089F159-52DA-4143-96A1-56115165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AB4-A58A-4BF5-8A4F-4E52CC17C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90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94949-3485-47D2-81B8-63540B4B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0F810A-507A-46B7-B57A-812D4CE9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27D-F017-449D-8F96-92542E527AFD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24AC69-6601-49E5-A86C-C8B51440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5AD054-E06A-4883-B093-665498F4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AB4-A58A-4BF5-8A4F-4E52CC17C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82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667DA4C-2018-4081-9684-13DA01645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27D-F017-449D-8F96-92542E527AFD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9FB16B-BC2D-4FB9-88F7-14A02A28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F68A0F-8F30-4ADE-80DB-D61C4A79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AB4-A58A-4BF5-8A4F-4E52CC17C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1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48E9E-0A41-4DD4-AE62-28F3FF97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60043A-4053-4AAB-8E6C-2FF153D14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E2EB730-7990-4ABF-ACCA-9908A2560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65FF2C-89D7-4C9E-9E4F-F938A434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27D-F017-449D-8F96-92542E527AFD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1B2B46-AA09-4826-ACDF-D3717A05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2E7298-855E-4D6C-A07C-1EF499D3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AB4-A58A-4BF5-8A4F-4E52CC17C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24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865A7-936F-4AD1-9A39-B7A0901F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97072D-3BA6-497B-8807-697367F36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D2FD2F3-4E95-4E2F-B40E-795187423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9F27D0-F197-4F56-9868-FEF4F7D4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27D-F017-449D-8F96-92542E527AFD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972565-120D-4D76-8FD3-7B7E9953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D6F318-F3B6-410B-A59B-008F244F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51AB4-A58A-4BF5-8A4F-4E52CC17C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05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59BD341-4E4D-467D-A25F-3AF7DE84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8659D27-5A88-4344-A6BA-219A7C25C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2381AB-8B44-4602-B54F-EF0CD7F60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627D-F017-449D-8F96-92542E527AFD}" type="datetimeFigureOut">
              <a:rPr lang="cs-CZ" smtClean="0"/>
              <a:t>08.11.2021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515B2B-3227-496A-B0EF-67E621A74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5EA37D-F4F2-4174-81B8-C5C4AD142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1AB4-A58A-4BF5-8A4F-4E52CC17C4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52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C171B-54E9-4E05-A939-F524B5E3B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Srdce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D46021-A6E9-4342-989F-9C6E5AC1C5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Romana Klášterecká. Ph.D.</a:t>
            </a:r>
          </a:p>
        </p:txBody>
      </p:sp>
    </p:spTree>
    <p:extLst>
      <p:ext uri="{BB962C8B-B14F-4D97-AF65-F5344CB8AC3E}">
        <p14:creationId xmlns:p14="http://schemas.microsoft.com/office/powerpoint/2010/main" val="79044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73295-745F-764D-9376-F9E95729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Akční potenciál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D62CED66-509D-B642-A202-CDFB97F930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25" y="2957665"/>
            <a:ext cx="2928078" cy="3346376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B616E823-0495-7D44-B95A-A49A42D988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05" y="2984369"/>
            <a:ext cx="5828261" cy="329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537E8-91D2-2441-9D28-064ED029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56" y="533685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200" dirty="0"/>
              <a:t>Akční potenciál</a:t>
            </a:r>
            <a:endParaRPr lang="en-US" sz="5200" dirty="0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AF956C70-81EE-1D4D-812E-57DEDD261F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71" y="2157274"/>
            <a:ext cx="3960355" cy="4146767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6D45C0AD-F4DC-5A44-A3C0-D5110C78B7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314" y="2957665"/>
            <a:ext cx="3868643" cy="33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14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Srdeční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Jeden cyklus srdeční činnosti</a:t>
            </a:r>
          </a:p>
          <a:p>
            <a:r>
              <a:rPr lang="cs-CZ" b="1" i="1" dirty="0"/>
              <a:t>Kontrakce svaloviny = systola</a:t>
            </a:r>
          </a:p>
          <a:p>
            <a:r>
              <a:rPr lang="cs-CZ" b="1" i="1" dirty="0"/>
              <a:t>Uvolnění svaloviny = diastola</a:t>
            </a:r>
          </a:p>
          <a:p>
            <a:r>
              <a:rPr lang="cs-CZ" dirty="0"/>
              <a:t>Na počátku jsou tlaky v komorách a předsíních téměř vyrovnané – nulová hodnota</a:t>
            </a:r>
          </a:p>
          <a:p>
            <a:r>
              <a:rPr lang="cs-CZ" dirty="0"/>
              <a:t>Atrioventrikulární chlopně jsou uvolněné – proudění krve do komor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176" y="1772816"/>
            <a:ext cx="1371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3" y="1639342"/>
            <a:ext cx="43562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974" y="1600201"/>
            <a:ext cx="40620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505" y="1600201"/>
            <a:ext cx="45089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461" y="1600201"/>
            <a:ext cx="40450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Srdeční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9736" y="1600201"/>
            <a:ext cx="6491064" cy="4525963"/>
          </a:xfrm>
        </p:spPr>
        <p:txBody>
          <a:bodyPr>
            <a:normAutofit/>
          </a:bodyPr>
          <a:lstStyle/>
          <a:p>
            <a:r>
              <a:rPr lang="cs-CZ" b="1" dirty="0"/>
              <a:t>Fáze srdečního cyklu(srdeční revoluce)</a:t>
            </a:r>
          </a:p>
          <a:p>
            <a:r>
              <a:rPr lang="cs-CZ" dirty="0"/>
              <a:t>V systole i diastole můžeme rozlišit jednotlivé fáze podle tlakových a objemových změn v srdečních komorách</a:t>
            </a:r>
          </a:p>
          <a:p>
            <a:r>
              <a:rPr lang="cs-CZ" dirty="0"/>
              <a:t>Obecně lze tyto fáze charakterizovat podle toho, která ze změn je dominantní: buď se mění tlak v komorách, aniž by se měnil jejich objem, nebo se naopak mění objem komor při relativně malé změně </a:t>
            </a:r>
            <a:r>
              <a:rPr lang="cs-CZ" dirty="0" err="1"/>
              <a:t>nitrokomorového</a:t>
            </a:r>
            <a:r>
              <a:rPr lang="cs-CZ" dirty="0"/>
              <a:t> tlaku: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1988840"/>
            <a:ext cx="1371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568" y="3933056"/>
            <a:ext cx="1276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Srdeční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7728" y="1600201"/>
            <a:ext cx="6563072" cy="4525963"/>
          </a:xfrm>
        </p:spPr>
        <p:txBody>
          <a:bodyPr/>
          <a:lstStyle/>
          <a:p>
            <a:r>
              <a:rPr lang="cs-CZ" dirty="0"/>
              <a:t>Podle toho rozlišujeme </a:t>
            </a:r>
            <a:r>
              <a:rPr lang="cs-CZ" b="1" dirty="0"/>
              <a:t>dvě fáze systoly</a:t>
            </a:r>
            <a:r>
              <a:rPr lang="cs-CZ" dirty="0"/>
              <a:t>:</a:t>
            </a:r>
          </a:p>
          <a:p>
            <a:r>
              <a:rPr lang="cs-CZ" b="1" dirty="0"/>
              <a:t>Fázi </a:t>
            </a:r>
            <a:r>
              <a:rPr lang="cs-CZ" b="1" dirty="0" err="1"/>
              <a:t>izovolumické</a:t>
            </a:r>
            <a:r>
              <a:rPr lang="cs-CZ" b="1" dirty="0"/>
              <a:t> kontrakce </a:t>
            </a:r>
            <a:r>
              <a:rPr lang="cs-CZ" dirty="0"/>
              <a:t>– roste tlak v komorách, ale objem se nemění</a:t>
            </a:r>
          </a:p>
          <a:p>
            <a:r>
              <a:rPr lang="cs-CZ" b="1" dirty="0" err="1"/>
              <a:t>Ejekční</a:t>
            </a:r>
            <a:r>
              <a:rPr lang="cs-CZ" b="1" dirty="0"/>
              <a:t>(vypuzovací) </a:t>
            </a:r>
            <a:r>
              <a:rPr lang="cs-CZ" dirty="0"/>
              <a:t>fáze, kdy je tlak v komorách poměrně stálý a jejich objem se zmenšuje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2348880"/>
            <a:ext cx="1276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7" y="4437112"/>
            <a:ext cx="141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Srdeční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31704" y="1600201"/>
            <a:ext cx="6779096" cy="4525963"/>
          </a:xfrm>
        </p:spPr>
        <p:txBody>
          <a:bodyPr>
            <a:normAutofit/>
          </a:bodyPr>
          <a:lstStyle/>
          <a:p>
            <a:r>
              <a:rPr lang="cs-CZ" dirty="0"/>
              <a:t>Podobně rozlišujeme </a:t>
            </a:r>
            <a:r>
              <a:rPr lang="cs-CZ" b="1" dirty="0"/>
              <a:t>dvě fáze diastoly</a:t>
            </a:r>
            <a:r>
              <a:rPr lang="cs-CZ" dirty="0"/>
              <a:t>:</a:t>
            </a:r>
          </a:p>
          <a:p>
            <a:r>
              <a:rPr lang="cs-CZ" b="1" dirty="0"/>
              <a:t>Fáze </a:t>
            </a:r>
            <a:r>
              <a:rPr lang="cs-CZ" b="1" dirty="0" err="1"/>
              <a:t>izovolumické</a:t>
            </a:r>
            <a:r>
              <a:rPr lang="cs-CZ" b="1" dirty="0"/>
              <a:t> relaxace</a:t>
            </a:r>
            <a:r>
              <a:rPr lang="cs-CZ" dirty="0"/>
              <a:t>,                             kdy </a:t>
            </a:r>
            <a:r>
              <a:rPr lang="cs-CZ" dirty="0" err="1"/>
              <a:t>nitrokomorový</a:t>
            </a:r>
            <a:r>
              <a:rPr lang="cs-CZ" dirty="0"/>
              <a:t> tlak klesá a objem se nemění </a:t>
            </a:r>
          </a:p>
          <a:p>
            <a:r>
              <a:rPr lang="cs-CZ" b="1" dirty="0"/>
              <a:t>Plnící fáze</a:t>
            </a:r>
            <a:r>
              <a:rPr lang="cs-CZ" dirty="0"/>
              <a:t>, kdy objem komor roste, aniž by se měnil tlak v komorách(výjimkou je úplný konec plnící fáze, kdy tlak mírně stoupne)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2856"/>
            <a:ext cx="1891622" cy="173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Srdce</a:t>
            </a:r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1988840"/>
            <a:ext cx="43924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Srdeční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468760"/>
          </a:xfrm>
        </p:spPr>
        <p:txBody>
          <a:bodyPr/>
          <a:lstStyle/>
          <a:p>
            <a:r>
              <a:rPr lang="cs-CZ" dirty="0"/>
              <a:t>Celá srdeční revoluce trvá při srdeční frekvenci 72 tepů za minutu celkem </a:t>
            </a:r>
            <a:r>
              <a:rPr lang="cs-CZ" b="1" dirty="0"/>
              <a:t>0,83s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3429000"/>
            <a:ext cx="1371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808" y="3429000"/>
            <a:ext cx="1276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033" y="3356992"/>
            <a:ext cx="1419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0296" y="3429000"/>
            <a:ext cx="1276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FFE9B8D-F715-4A7D-9AD7-758F6D30A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332656"/>
            <a:ext cx="8305800" cy="595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9909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2000250"/>
            <a:ext cx="7848872" cy="35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2153445"/>
            <a:ext cx="51911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D9E69-0024-4FE6-ACE6-B6D24B13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2939626-C549-4EF3-BCC7-CCD5611527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992" y="1825625"/>
            <a:ext cx="3820016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775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179BB8-B301-4A0D-B8D2-67A1FAB5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00CCEF6-D653-41DF-8BD0-921190EA0B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2" y="1948656"/>
            <a:ext cx="71913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774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Autonomie a </a:t>
            </a:r>
            <a:r>
              <a:rPr lang="cs-CZ" dirty="0" err="1"/>
              <a:t>automacie</a:t>
            </a:r>
            <a:r>
              <a:rPr lang="cs-CZ" dirty="0"/>
              <a:t> srdeční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9776" y="1600200"/>
            <a:ext cx="6131024" cy="485313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err="1"/>
              <a:t>Automacie</a:t>
            </a:r>
            <a:r>
              <a:rPr lang="cs-CZ" b="1" dirty="0"/>
              <a:t> </a:t>
            </a:r>
            <a:r>
              <a:rPr lang="cs-CZ" dirty="0"/>
              <a:t>– pravidelně, nezávisle na naší vůli prochází srdce fází systoly a diastoly(automaticky)</a:t>
            </a:r>
          </a:p>
          <a:p>
            <a:r>
              <a:rPr lang="cs-CZ" b="1" dirty="0"/>
              <a:t>Autonomie</a:t>
            </a:r>
            <a:r>
              <a:rPr lang="cs-CZ" dirty="0"/>
              <a:t> – autonomní, podnět k rytmické činnosti(tj. střídání systoly a diastoly) vzniká v srdci samém. Nezávisle na nervových nebo humorálních vlivech. Srdce tepe i po izolaci, kdy veškeré nervové spoje a dodávka humorálních faktorů krví jsou přerušeny.Jedinou podmínkou je dostatečný přívod kyslíku a energetických látek.</a:t>
            </a:r>
          </a:p>
          <a:p>
            <a:r>
              <a:rPr lang="cs-CZ" dirty="0"/>
              <a:t>Zevní nervové a humorální vlivy mohou přirozenou srdeční autonomii ovlivňovat (↑↓)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00808"/>
            <a:ext cx="24193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Převodní systém srdeční je tvořen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5800" y="1600200"/>
            <a:ext cx="5915000" cy="50691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i="1" dirty="0"/>
              <a:t>Sinoatriální uzel (</a:t>
            </a:r>
            <a:r>
              <a:rPr lang="cs-CZ" b="1" i="1" dirty="0" err="1"/>
              <a:t>Keithův</a:t>
            </a:r>
            <a:r>
              <a:rPr lang="cs-CZ" b="1" i="1" dirty="0"/>
              <a:t>-</a:t>
            </a:r>
            <a:r>
              <a:rPr lang="cs-CZ" b="1" i="1" dirty="0" err="1"/>
              <a:t>Flackův</a:t>
            </a:r>
            <a:r>
              <a:rPr lang="cs-CZ" b="1" i="1" dirty="0"/>
              <a:t>)– </a:t>
            </a:r>
            <a:r>
              <a:rPr lang="cs-CZ" dirty="0"/>
              <a:t>umístěn na vtokové části pravé předsíně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i="1" dirty="0"/>
              <a:t>Atrioventrikulární uzel(</a:t>
            </a:r>
            <a:r>
              <a:rPr lang="cs-CZ" b="1" i="1" dirty="0" err="1"/>
              <a:t>Aschoffův</a:t>
            </a:r>
            <a:r>
              <a:rPr lang="cs-CZ" b="1" i="1" dirty="0"/>
              <a:t>-</a:t>
            </a:r>
            <a:r>
              <a:rPr lang="cs-CZ" b="1" i="1" dirty="0" err="1"/>
              <a:t>Tawarův</a:t>
            </a:r>
            <a:r>
              <a:rPr lang="cs-CZ" b="1" i="1" dirty="0"/>
              <a:t>) </a:t>
            </a:r>
            <a:r>
              <a:rPr lang="cs-CZ" dirty="0"/>
              <a:t>–systém, který je spojen se SA dráhami procházejícími síněmi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i="1" dirty="0" err="1"/>
              <a:t>Hissův</a:t>
            </a:r>
            <a:r>
              <a:rPr lang="cs-CZ" b="1" i="1" dirty="0"/>
              <a:t> svazek, </a:t>
            </a:r>
            <a:r>
              <a:rPr lang="cs-CZ" dirty="0"/>
              <a:t>odstupuje z atrioventrikulárního uzlu a prochází vazivovým systémem srdeční báze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i="1" dirty="0"/>
              <a:t>Pravé a levé </a:t>
            </a:r>
            <a:r>
              <a:rPr lang="cs-CZ" b="1" i="1" dirty="0" err="1"/>
              <a:t>Tawarovo</a:t>
            </a:r>
            <a:r>
              <a:rPr lang="cs-CZ" b="1" i="1" dirty="0"/>
              <a:t> raménko</a:t>
            </a:r>
            <a:r>
              <a:rPr lang="cs-CZ" dirty="0"/>
              <a:t>, směřují do odpovídající svaloviny komor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i="1" dirty="0" err="1"/>
              <a:t>Purkyňova</a:t>
            </a:r>
            <a:r>
              <a:rPr lang="cs-CZ" b="1" i="1" dirty="0"/>
              <a:t> vlákna </a:t>
            </a:r>
            <a:r>
              <a:rPr lang="cs-CZ" dirty="0"/>
              <a:t>– jsou ve svalovině komor, ve svalovině síní jsou 2-3 </a:t>
            </a:r>
            <a:r>
              <a:rPr lang="cs-CZ" dirty="0" err="1"/>
              <a:t>Purkyňova</a:t>
            </a:r>
            <a:r>
              <a:rPr lang="cs-CZ" dirty="0"/>
              <a:t> vlákna.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628800"/>
            <a:ext cx="252082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Centrum primární </a:t>
            </a:r>
            <a:r>
              <a:rPr lang="cs-CZ" dirty="0" err="1"/>
              <a:t>automacie</a:t>
            </a:r>
            <a:r>
              <a:rPr lang="cs-CZ" dirty="0"/>
              <a:t> srdeční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47928" y="1600200"/>
            <a:ext cx="4762872" cy="4853136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Sinoatriální uzel(SA) </a:t>
            </a:r>
            <a:r>
              <a:rPr lang="cs-CZ" dirty="0"/>
              <a:t>– je udavatelem rytmu (</a:t>
            </a:r>
            <a:r>
              <a:rPr lang="cs-CZ" b="1" i="1" dirty="0" err="1"/>
              <a:t>pacemakerem</a:t>
            </a:r>
            <a:r>
              <a:rPr lang="cs-CZ" b="1" i="1" dirty="0"/>
              <a:t>) </a:t>
            </a:r>
            <a:r>
              <a:rPr lang="cs-CZ" dirty="0"/>
              <a:t>pro celý myokard.</a:t>
            </a:r>
          </a:p>
          <a:p>
            <a:r>
              <a:rPr lang="cs-CZ" dirty="0"/>
              <a:t>KMP buněk SA je poměrně nízký -55-65mV.</a:t>
            </a:r>
          </a:p>
          <a:p>
            <a:r>
              <a:rPr lang="cs-CZ" dirty="0"/>
              <a:t>Vlákna SA uzlu jsou současně velice propustná pro draslíkové ionty, které vystupují z buňky a snižují tak jejich KMP. Tento proces snižování polarizace probíhá až po dosažení prahové hodnoty </a:t>
            </a:r>
          </a:p>
          <a:p>
            <a:pPr>
              <a:buNone/>
            </a:pPr>
            <a:r>
              <a:rPr lang="cs-CZ" dirty="0"/>
              <a:t>    -40mV(spontánní depolarizace). Při této hodnotě se náhle otevřou  </a:t>
            </a:r>
            <a:r>
              <a:rPr lang="cs-CZ" dirty="0" err="1"/>
              <a:t>sodíko</a:t>
            </a:r>
            <a:r>
              <a:rPr lang="cs-CZ" dirty="0"/>
              <a:t>-vápníkové kanály na buněčných membránách a proběhne elektrochemický děj nazývaný – akční potenciál.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68761"/>
            <a:ext cx="3810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8534B72E-1A19-CD45-8075-D82A2BD12A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7375"/>
            <a:ext cx="5926138" cy="4425950"/>
          </a:xfr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B87DC1C1-DE61-6A40-8D57-B261670B18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75" y="1857375"/>
            <a:ext cx="4514850" cy="442595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A3A0E30-2B4F-E74F-AD31-234A1A577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Klidový membránový potenciál</a:t>
            </a:r>
          </a:p>
        </p:txBody>
      </p:sp>
    </p:spTree>
    <p:extLst>
      <p:ext uri="{BB962C8B-B14F-4D97-AF65-F5344CB8AC3E}">
        <p14:creationId xmlns:p14="http://schemas.microsoft.com/office/powerpoint/2010/main" val="399229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FCBA3-BE9F-524F-AD06-83985D053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Klidový membránový potenciál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D74E4E60-740A-8843-95D2-247CF2E9D4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50" y="2957665"/>
            <a:ext cx="5108970" cy="3346376"/>
          </a:xfrm>
          <a:prstGeom prst="rect">
            <a:avLst/>
          </a:prstGeom>
        </p:spPr>
      </p:pic>
      <p:pic>
        <p:nvPicPr>
          <p:cNvPr id="16" name="Obrázek 16">
            <a:extLst>
              <a:ext uri="{FF2B5EF4-FFF2-40B4-BE49-F238E27FC236}">
                <a16:creationId xmlns:a16="http://schemas.microsoft.com/office/drawing/2014/main" id="{C5156266-D0CC-8C49-9D67-ECD01DD2F5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6814"/>
            <a:ext cx="5181600" cy="3108960"/>
          </a:xfrm>
        </p:spPr>
      </p:pic>
    </p:spTree>
    <p:extLst>
      <p:ext uri="{BB962C8B-B14F-4D97-AF65-F5344CB8AC3E}">
        <p14:creationId xmlns:p14="http://schemas.microsoft.com/office/powerpoint/2010/main" val="28133731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475</Words>
  <Application>Microsoft Office PowerPoint</Application>
  <PresentationFormat>Širokoúhlá obrazovka</PresentationFormat>
  <Paragraphs>42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Srdce </vt:lpstr>
      <vt:lpstr>Srdce</vt:lpstr>
      <vt:lpstr>Prezentace aplikace PowerPoint</vt:lpstr>
      <vt:lpstr>Prezentace aplikace PowerPoint</vt:lpstr>
      <vt:lpstr>Autonomie a automacie srdeční</vt:lpstr>
      <vt:lpstr>Převodní systém srdeční je tvořen</vt:lpstr>
      <vt:lpstr>Centrum primární automacie srdeční</vt:lpstr>
      <vt:lpstr>Klidový membránový potenciál</vt:lpstr>
      <vt:lpstr>Klidový membránový potenciál</vt:lpstr>
      <vt:lpstr>Akční potenciál</vt:lpstr>
      <vt:lpstr>Akční potenciál</vt:lpstr>
      <vt:lpstr>Srdeční revoluce</vt:lpstr>
      <vt:lpstr>Prezentace aplikace PowerPoint</vt:lpstr>
      <vt:lpstr>Prezentace aplikace PowerPoint</vt:lpstr>
      <vt:lpstr>Prezentace aplikace PowerPoint</vt:lpstr>
      <vt:lpstr>Prezentace aplikace PowerPoint</vt:lpstr>
      <vt:lpstr>Srdeční revoluce</vt:lpstr>
      <vt:lpstr>Srdeční revoluce</vt:lpstr>
      <vt:lpstr>Srdeční revoluce</vt:lpstr>
      <vt:lpstr>Srdeční revoluce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Romana KLÁŠTERECKÁ</dc:creator>
  <cp:lastModifiedBy>Klasterecka Romana</cp:lastModifiedBy>
  <cp:revision>5</cp:revision>
  <dcterms:created xsi:type="dcterms:W3CDTF">2021-11-08T05:20:54Z</dcterms:created>
  <dcterms:modified xsi:type="dcterms:W3CDTF">2021-11-08T06:31:39Z</dcterms:modified>
</cp:coreProperties>
</file>