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67" r:id="rId2"/>
    <p:sldId id="334" r:id="rId3"/>
    <p:sldId id="333" r:id="rId4"/>
    <p:sldId id="368" r:id="rId5"/>
    <p:sldId id="369" r:id="rId6"/>
    <p:sldId id="277" r:id="rId7"/>
    <p:sldId id="278" r:id="rId8"/>
    <p:sldId id="275" r:id="rId9"/>
    <p:sldId id="293" r:id="rId10"/>
    <p:sldId id="370" r:id="rId11"/>
    <p:sldId id="371" r:id="rId12"/>
    <p:sldId id="279" r:id="rId13"/>
    <p:sldId id="357" r:id="rId14"/>
    <p:sldId id="335" r:id="rId15"/>
    <p:sldId id="285" r:id="rId16"/>
    <p:sldId id="283" r:id="rId17"/>
    <p:sldId id="284" r:id="rId18"/>
    <p:sldId id="287" r:id="rId19"/>
    <p:sldId id="299" r:id="rId20"/>
    <p:sldId id="360" r:id="rId21"/>
    <p:sldId id="336" r:id="rId22"/>
    <p:sldId id="361" r:id="rId23"/>
    <p:sldId id="362" r:id="rId24"/>
    <p:sldId id="363" r:id="rId25"/>
    <p:sldId id="339" r:id="rId26"/>
    <p:sldId id="342" r:id="rId27"/>
    <p:sldId id="343" r:id="rId28"/>
    <p:sldId id="344" r:id="rId29"/>
    <p:sldId id="372" r:id="rId30"/>
    <p:sldId id="345" r:id="rId31"/>
    <p:sldId id="346" r:id="rId32"/>
    <p:sldId id="347" r:id="rId33"/>
    <p:sldId id="348" r:id="rId34"/>
    <p:sldId id="366" r:id="rId35"/>
    <p:sldId id="349" r:id="rId36"/>
    <p:sldId id="350" r:id="rId37"/>
    <p:sldId id="354" r:id="rId38"/>
    <p:sldId id="351" r:id="rId39"/>
    <p:sldId id="352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4660"/>
  </p:normalViewPr>
  <p:slideViewPr>
    <p:cSldViewPr>
      <p:cViewPr varScale="1">
        <p:scale>
          <a:sx n="95" d="100"/>
          <a:sy n="95" d="100"/>
        </p:scale>
        <p:origin x="103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DDCFB-E034-4472-805D-FCCA5D6F789C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52721-B4C9-485D-9848-20C870080E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21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52721-B4C9-485D-9848-20C870080ED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224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52721-B4C9-485D-9848-20C870080ED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33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52721-B4C9-485D-9848-20C870080ED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332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22442-11B9-4A88-9E76-0EB6B4D35C79}" type="datetimeFigureOut">
              <a:rPr lang="cs-CZ" smtClean="0"/>
              <a:pPr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21D0D-3AB9-42B6-B11E-A0B97FC799E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lCvKEOZtpo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9.tif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63688" y="908720"/>
            <a:ext cx="46580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Svaly dolní končetiny</a:t>
            </a:r>
            <a:endParaRPr lang="cs-CZ" sz="4000" dirty="0">
              <a:solidFill>
                <a:srgbClr val="C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619672" y="2060848"/>
            <a:ext cx="68407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Mm.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coxae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(kyčelní svaly)</a:t>
            </a: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femoris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(svaly stehenní)</a:t>
            </a: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cruris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(svaly bérce)</a:t>
            </a: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(svaly nohy)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Svaly </a:t>
            </a: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kyčle</a:t>
            </a:r>
          </a:p>
          <a:p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Svaly kolene</a:t>
            </a:r>
          </a:p>
          <a:p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Svaly nohy (dlouhé a krátké svaly tříčlánkových </a:t>
            </a:r>
            <a:r>
              <a:rPr lang="cs-CZ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prstů, svaly </a:t>
            </a: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0992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piriformis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48680"/>
            <a:ext cx="454684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Funkce</a:t>
            </a:r>
            <a:r>
              <a:rPr lang="cs-CZ" dirty="0"/>
              <a:t>: </a:t>
            </a:r>
            <a:endParaRPr lang="cs-CZ" dirty="0" smtClean="0"/>
          </a:p>
          <a:p>
            <a:pPr marL="0" indent="0">
              <a:buNone/>
            </a:pPr>
            <a:r>
              <a:rPr lang="cs-CZ" sz="2400" dirty="0" smtClean="0"/>
              <a:t>femorální supinace (zevní rotace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r>
              <a:rPr lang="cs-CZ" sz="2400" dirty="0"/>
              <a:t>Pomocná abdukce flektovaného kyčelního kloubu</a:t>
            </a:r>
          </a:p>
          <a:p>
            <a:pPr marL="0" indent="0">
              <a:buNone/>
            </a:pPr>
            <a:endParaRPr lang="cs-CZ" sz="2400" dirty="0" smtClean="0"/>
          </a:p>
          <a:p>
            <a:endParaRPr lang="cs-CZ" dirty="0"/>
          </a:p>
        </p:txBody>
      </p:sp>
      <p:pic>
        <p:nvPicPr>
          <p:cNvPr id="5" name="Obrázek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832340"/>
            <a:ext cx="5411872" cy="39182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17" b="1994"/>
          <a:stretch/>
        </p:blipFill>
        <p:spPr>
          <a:xfrm>
            <a:off x="6948264" y="44624"/>
            <a:ext cx="214348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40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77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obturatorius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 smtClean="0">
                <a:solidFill>
                  <a:srgbClr val="00B050"/>
                </a:solidFill>
              </a:rPr>
              <a:t>internus</a:t>
            </a:r>
            <a:r>
              <a:rPr lang="cs-CZ" b="1" dirty="0" smtClean="0">
                <a:solidFill>
                  <a:srgbClr val="00B050"/>
                </a:solidFill>
              </a:rPr>
              <a:t/>
            </a:r>
            <a:br>
              <a:rPr lang="cs-CZ" b="1" dirty="0" smtClean="0">
                <a:solidFill>
                  <a:srgbClr val="00B050"/>
                </a:solidFill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Prochází skrze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ischiadicum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4000" b="1" dirty="0" smtClean="0">
                <a:solidFill>
                  <a:srgbClr val="C00000"/>
                </a:solidFill>
              </a:rPr>
              <a:t>M. </a:t>
            </a:r>
            <a:r>
              <a:rPr lang="cs-CZ" sz="4000" b="1" dirty="0" err="1">
                <a:solidFill>
                  <a:srgbClr val="C00000"/>
                </a:solidFill>
              </a:rPr>
              <a:t>g</a:t>
            </a:r>
            <a:r>
              <a:rPr lang="cs-CZ" sz="4000" b="1" dirty="0" err="1" smtClean="0">
                <a:solidFill>
                  <a:srgbClr val="C00000"/>
                </a:solidFill>
              </a:rPr>
              <a:t>emellus</a:t>
            </a:r>
            <a:r>
              <a:rPr lang="cs-CZ" sz="4000" b="1" dirty="0" smtClean="0">
                <a:solidFill>
                  <a:srgbClr val="C00000"/>
                </a:solidFill>
              </a:rPr>
              <a:t> superior a </a:t>
            </a:r>
            <a:r>
              <a:rPr lang="cs-CZ" sz="4000" b="1" dirty="0" err="1" smtClean="0">
                <a:solidFill>
                  <a:srgbClr val="C00000"/>
                </a:solidFill>
              </a:rPr>
              <a:t>inferior</a:t>
            </a:r>
            <a:endParaRPr lang="cs-CZ" sz="4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1670" y="1810133"/>
            <a:ext cx="4541676" cy="914795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Funkce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femorální supinace = zevní rotace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4" name="Obrázek 3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59" y="2615603"/>
            <a:ext cx="2860367" cy="38377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B220503-E05E-4A01-8395-CF1F13018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75" y="2708920"/>
            <a:ext cx="5447625" cy="39235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17" b="1994"/>
          <a:stretch/>
        </p:blipFill>
        <p:spPr>
          <a:xfrm>
            <a:off x="7131333" y="1936"/>
            <a:ext cx="1934821" cy="22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43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quadratus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femoris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6502" y="1268760"/>
            <a:ext cx="838397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Funkce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supinace stehna</a:t>
            </a:r>
            <a:endParaRPr lang="cs-CZ" dirty="0" smtClean="0"/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¨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5" y="1700808"/>
            <a:ext cx="3131582" cy="477796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5982"/>
            <a:ext cx="1907704" cy="596279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190148" y="2494637"/>
            <a:ext cx="21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*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883002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87438"/>
            <a:ext cx="1328738" cy="46815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25538"/>
            <a:ext cx="1889125" cy="30480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5538"/>
            <a:ext cx="3132138" cy="30480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457450" y="4508500"/>
            <a:ext cx="52027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i="1" dirty="0" err="1"/>
              <a:t>Fascia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glutea</a:t>
            </a:r>
            <a:endParaRPr lang="cs-CZ" altLang="cs-CZ" b="1" i="1" dirty="0"/>
          </a:p>
          <a:p>
            <a:r>
              <a:rPr lang="cs-CZ" altLang="cs-CZ" b="1" i="1" dirty="0" err="1"/>
              <a:t>Fascia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iliaca</a:t>
            </a:r>
            <a:r>
              <a:rPr lang="cs-CZ" altLang="cs-CZ" b="1" i="1" dirty="0"/>
              <a:t> </a:t>
            </a:r>
            <a:r>
              <a:rPr lang="cs-CZ" altLang="cs-CZ" sz="1400" b="1" i="1" dirty="0" smtClean="0"/>
              <a:t>(</a:t>
            </a:r>
            <a:r>
              <a:rPr lang="cs-CZ" altLang="cs-CZ" sz="1400" b="1" i="1" dirty="0" err="1" smtClean="0"/>
              <a:t>arcus</a:t>
            </a:r>
            <a:r>
              <a:rPr lang="cs-CZ" altLang="cs-CZ" sz="1400" b="1" i="1" dirty="0" smtClean="0"/>
              <a:t> </a:t>
            </a:r>
            <a:r>
              <a:rPr lang="cs-CZ" altLang="cs-CZ" sz="1400" b="1" i="1" dirty="0" err="1" smtClean="0"/>
              <a:t>iliopectineus</a:t>
            </a:r>
            <a:r>
              <a:rPr lang="cs-CZ" altLang="cs-CZ" sz="1400" b="1" i="1" dirty="0" smtClean="0"/>
              <a:t>)</a:t>
            </a:r>
          </a:p>
          <a:p>
            <a:r>
              <a:rPr lang="cs-CZ" altLang="cs-CZ" b="1" i="1" dirty="0" err="1" smtClean="0"/>
              <a:t>Fascia</a:t>
            </a:r>
            <a:r>
              <a:rPr lang="cs-CZ" altLang="cs-CZ" b="1" i="1" dirty="0" smtClean="0"/>
              <a:t> </a:t>
            </a:r>
            <a:r>
              <a:rPr lang="cs-CZ" altLang="cs-CZ" b="1" i="1" dirty="0" err="1" smtClean="0"/>
              <a:t>psoica</a:t>
            </a:r>
            <a:endParaRPr lang="cs-CZ" altLang="cs-CZ" b="1" i="1" dirty="0"/>
          </a:p>
          <a:p>
            <a:r>
              <a:rPr lang="cs-CZ" altLang="cs-CZ" b="1" i="1" dirty="0" err="1" smtClean="0"/>
              <a:t>Fascia</a:t>
            </a:r>
            <a:r>
              <a:rPr lang="cs-CZ" altLang="cs-CZ" b="1" i="1" dirty="0" smtClean="0"/>
              <a:t> </a:t>
            </a:r>
            <a:r>
              <a:rPr lang="cs-CZ" altLang="cs-CZ" b="1" i="1" dirty="0" err="1"/>
              <a:t>obturatoria</a:t>
            </a:r>
            <a:r>
              <a:rPr lang="cs-CZ" altLang="cs-CZ" b="1" i="1" dirty="0"/>
              <a:t> interna </a:t>
            </a:r>
            <a:r>
              <a:rPr lang="cs-CZ" altLang="cs-CZ" sz="1400" b="1" i="1" dirty="0"/>
              <a:t>(</a:t>
            </a:r>
            <a:r>
              <a:rPr lang="cs-CZ" altLang="cs-CZ" sz="1400" b="1" i="1" dirty="0" err="1"/>
              <a:t>arcus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tendineus</a:t>
            </a:r>
            <a:r>
              <a:rPr lang="cs-CZ" altLang="cs-CZ" sz="1400" b="1" i="1" dirty="0"/>
              <a:t> m. </a:t>
            </a:r>
            <a:r>
              <a:rPr lang="cs-CZ" altLang="cs-CZ" sz="1400" b="1" i="1" dirty="0" err="1"/>
              <a:t>levatoris</a:t>
            </a:r>
            <a:r>
              <a:rPr lang="cs-CZ" altLang="cs-CZ" sz="1400" b="1" i="1" dirty="0"/>
              <a:t> ani)</a:t>
            </a:r>
          </a:p>
        </p:txBody>
      </p:sp>
      <p:sp>
        <p:nvSpPr>
          <p:cNvPr id="2" name="Obdélník 1"/>
          <p:cNvSpPr/>
          <p:nvPr/>
        </p:nvSpPr>
        <p:spPr>
          <a:xfrm>
            <a:off x="2555875" y="260648"/>
            <a:ext cx="3838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Fascie kyčelních svalů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3852" y="4941168"/>
            <a:ext cx="1303040" cy="111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303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31640" y="836712"/>
            <a:ext cx="684076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Mm. </a:t>
            </a:r>
            <a:r>
              <a:rPr lang="cs-CZ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femoris</a:t>
            </a: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(svaly </a:t>
            </a:r>
            <a:r>
              <a:rPr lang="cs-CZ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stehenní)</a:t>
            </a: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/>
              <a:t>Mediální skupina</a:t>
            </a:r>
          </a:p>
          <a:p>
            <a:pPr lvl="2"/>
            <a:r>
              <a:rPr lang="cs-CZ" i="1" dirty="0"/>
              <a:t>M. </a:t>
            </a:r>
            <a:r>
              <a:rPr lang="cs-CZ" i="1" dirty="0" err="1" smtClean="0"/>
              <a:t>gracilis</a:t>
            </a:r>
            <a:r>
              <a:rPr lang="cs-CZ" i="1" dirty="0" smtClean="0"/>
              <a:t>, </a:t>
            </a:r>
            <a:r>
              <a:rPr lang="cs-CZ" i="1" dirty="0" err="1" smtClean="0"/>
              <a:t>pectineus</a:t>
            </a:r>
            <a:r>
              <a:rPr lang="cs-CZ" i="1" dirty="0"/>
              <a:t>, </a:t>
            </a:r>
            <a:r>
              <a:rPr lang="cs-CZ" i="1" dirty="0" err="1"/>
              <a:t>adductor</a:t>
            </a:r>
            <a:r>
              <a:rPr lang="cs-CZ" i="1" dirty="0"/>
              <a:t> </a:t>
            </a:r>
            <a:r>
              <a:rPr lang="cs-CZ" i="1" dirty="0" err="1"/>
              <a:t>longus</a:t>
            </a:r>
            <a:r>
              <a:rPr lang="cs-CZ" i="1" dirty="0"/>
              <a:t>, brevis, </a:t>
            </a:r>
            <a:r>
              <a:rPr lang="cs-CZ" i="1" dirty="0" err="1"/>
              <a:t>magnus</a:t>
            </a:r>
            <a:r>
              <a:rPr lang="cs-CZ" i="1" dirty="0" smtClean="0"/>
              <a:t>, </a:t>
            </a:r>
            <a:r>
              <a:rPr lang="cs-CZ" i="1" dirty="0" err="1"/>
              <a:t>obturatorius</a:t>
            </a:r>
            <a:r>
              <a:rPr lang="cs-CZ" i="1" dirty="0"/>
              <a:t> </a:t>
            </a:r>
            <a:r>
              <a:rPr lang="cs-CZ" i="1" dirty="0" smtClean="0"/>
              <a:t> </a:t>
            </a:r>
            <a:r>
              <a:rPr lang="cs-CZ" i="1" dirty="0" err="1" smtClean="0"/>
              <a:t>externus</a:t>
            </a:r>
            <a:endParaRPr lang="cs-CZ" i="1" dirty="0"/>
          </a:p>
          <a:p>
            <a:r>
              <a:rPr lang="cs-CZ" b="1" dirty="0">
                <a:cs typeface="Arial" panose="020B0604020202020204" pitchFamily="34" charset="0"/>
              </a:rPr>
              <a:t>Ventrální skupina</a:t>
            </a:r>
          </a:p>
          <a:p>
            <a:r>
              <a:rPr lang="cs-CZ" b="1" dirty="0">
                <a:cs typeface="Arial" panose="020B0604020202020204" pitchFamily="34" charset="0"/>
              </a:rPr>
              <a:t>                  </a:t>
            </a:r>
            <a:r>
              <a:rPr lang="cs-CZ" i="1" dirty="0">
                <a:cs typeface="Arial" panose="020B0604020202020204" pitchFamily="34" charset="0"/>
              </a:rPr>
              <a:t>M. </a:t>
            </a:r>
            <a:r>
              <a:rPr lang="cs-CZ" i="1" dirty="0" err="1">
                <a:cs typeface="Arial" panose="020B0604020202020204" pitchFamily="34" charset="0"/>
              </a:rPr>
              <a:t>sartorius</a:t>
            </a:r>
            <a:r>
              <a:rPr lang="cs-CZ" i="1" dirty="0">
                <a:cs typeface="Arial" panose="020B0604020202020204" pitchFamily="34" charset="0"/>
              </a:rPr>
              <a:t>, m. </a:t>
            </a:r>
            <a:r>
              <a:rPr lang="cs-CZ" i="1" dirty="0" err="1">
                <a:cs typeface="Arial" panose="020B0604020202020204" pitchFamily="34" charset="0"/>
              </a:rPr>
              <a:t>quadriceps</a:t>
            </a:r>
            <a:r>
              <a:rPr lang="cs-CZ" i="1" dirty="0">
                <a:cs typeface="Arial" panose="020B0604020202020204" pitchFamily="34" charset="0"/>
              </a:rPr>
              <a:t> </a:t>
            </a:r>
            <a:r>
              <a:rPr lang="cs-CZ" i="1" dirty="0" err="1">
                <a:cs typeface="Arial" panose="020B0604020202020204" pitchFamily="34" charset="0"/>
              </a:rPr>
              <a:t>femoris</a:t>
            </a:r>
            <a:endParaRPr lang="cs-CZ" b="1" i="1" dirty="0">
              <a:cs typeface="Arial" panose="020B0604020202020204" pitchFamily="34" charset="0"/>
            </a:endParaRPr>
          </a:p>
          <a:p>
            <a:r>
              <a:rPr lang="cs-CZ" b="1" dirty="0">
                <a:cs typeface="Arial" panose="020B0604020202020204" pitchFamily="34" charset="0"/>
              </a:rPr>
              <a:t>Dorsální skupina </a:t>
            </a:r>
          </a:p>
          <a:p>
            <a:r>
              <a:rPr lang="cs-CZ" b="1" dirty="0">
                <a:cs typeface="Arial" panose="020B0604020202020204" pitchFamily="34" charset="0"/>
              </a:rPr>
              <a:t>                  </a:t>
            </a:r>
            <a:r>
              <a:rPr lang="cs-CZ" i="1" dirty="0">
                <a:cs typeface="Arial" panose="020B0604020202020204" pitchFamily="34" charset="0"/>
              </a:rPr>
              <a:t>M. biceps </a:t>
            </a:r>
            <a:r>
              <a:rPr lang="cs-CZ" i="1" dirty="0" err="1">
                <a:cs typeface="Arial" panose="020B0604020202020204" pitchFamily="34" charset="0"/>
              </a:rPr>
              <a:t>femoris</a:t>
            </a:r>
            <a:r>
              <a:rPr lang="cs-CZ" i="1" dirty="0">
                <a:cs typeface="Arial" panose="020B0604020202020204" pitchFamily="34" charset="0"/>
              </a:rPr>
              <a:t>, m. </a:t>
            </a:r>
            <a:r>
              <a:rPr lang="cs-CZ" i="1" dirty="0" err="1">
                <a:cs typeface="Arial" panose="020B0604020202020204" pitchFamily="34" charset="0"/>
              </a:rPr>
              <a:t>semimembranosus</a:t>
            </a:r>
            <a:r>
              <a:rPr lang="cs-CZ" i="1" dirty="0">
                <a:cs typeface="Arial" panose="020B0604020202020204" pitchFamily="34" charset="0"/>
              </a:rPr>
              <a:t>, m. </a:t>
            </a:r>
            <a:r>
              <a:rPr lang="cs-CZ" i="1" dirty="0" err="1">
                <a:cs typeface="Arial" panose="020B0604020202020204" pitchFamily="34" charset="0"/>
              </a:rPr>
              <a:t>semitendinosus</a:t>
            </a:r>
            <a:endParaRPr lang="cs-CZ" i="1" dirty="0">
              <a:cs typeface="Arial" panose="020B0604020202020204" pitchFamily="34" charset="0"/>
            </a:endParaRPr>
          </a:p>
        </p:txBody>
      </p:sp>
      <p:pic>
        <p:nvPicPr>
          <p:cNvPr id="3" name="Zástupný symbol pro obsah 4">
            <a:extLst>
              <a:ext uri="{FF2B5EF4-FFF2-40B4-BE49-F238E27FC236}">
                <a16:creationId xmlns="" xmlns:a16="http://schemas.microsoft.com/office/drawing/2014/main" id="{4DC4306F-6CA4-48FF-B498-3ABC2A016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959321"/>
            <a:ext cx="3019000" cy="268377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8900" t="20160" r="69025" b="31961"/>
          <a:stretch>
            <a:fillRect/>
          </a:stretch>
        </p:blipFill>
        <p:spPr bwMode="auto">
          <a:xfrm>
            <a:off x="2627784" y="3898563"/>
            <a:ext cx="1190352" cy="295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432" y="1556792"/>
            <a:ext cx="1114568" cy="410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2" y="1707744"/>
            <a:ext cx="1214438" cy="379589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502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52536" y="789541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B050"/>
                </a:solidFill>
              </a:rPr>
              <a:t>M. </a:t>
            </a:r>
            <a:r>
              <a:rPr lang="cs-CZ" sz="3200" b="1" dirty="0" err="1">
                <a:solidFill>
                  <a:srgbClr val="00B050"/>
                </a:solidFill>
              </a:rPr>
              <a:t>gracilis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15816" y="1600200"/>
            <a:ext cx="5770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Funkce: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cs-CZ" dirty="0" smtClean="0"/>
              <a:t>addukce stehna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cs-CZ" dirty="0" smtClean="0"/>
              <a:t>flexe v koleni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cs-CZ" dirty="0" smtClean="0"/>
              <a:t>flektované </a:t>
            </a:r>
            <a:r>
              <a:rPr lang="cs-CZ" dirty="0"/>
              <a:t>koleno </a:t>
            </a:r>
            <a:r>
              <a:rPr lang="cs-CZ" dirty="0" err="1"/>
              <a:t>pronuje</a:t>
            </a:r>
            <a:endParaRPr lang="cs-CZ" dirty="0"/>
          </a:p>
          <a:p>
            <a:pPr>
              <a:spcBef>
                <a:spcPts val="200"/>
              </a:spcBef>
            </a:pPr>
            <a:endParaRPr lang="cs-CZ" dirty="0"/>
          </a:p>
        </p:txBody>
      </p:sp>
      <p:pic>
        <p:nvPicPr>
          <p:cNvPr id="5" name="Obrázek 4" descr="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1982713" cy="6566745"/>
          </a:xfrm>
          <a:prstGeom prst="rect">
            <a:avLst/>
          </a:prstGeom>
        </p:spPr>
      </p:pic>
      <p:pic>
        <p:nvPicPr>
          <p:cNvPr id="6" name="Picture 4" descr="sejmout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149080"/>
            <a:ext cx="1872208" cy="223902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442962" y="5642132"/>
            <a:ext cx="224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Součást </a:t>
            </a:r>
            <a:r>
              <a:rPr lang="cs-CZ" i="1" dirty="0" smtClean="0"/>
              <a:t>pes </a:t>
            </a:r>
            <a:r>
              <a:rPr lang="cs-CZ" i="1" dirty="0" err="1" smtClean="0"/>
              <a:t>anserinus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3152442" y="167774"/>
            <a:ext cx="52977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</a:rPr>
              <a:t>Mediální </a:t>
            </a:r>
            <a:r>
              <a:rPr lang="cs-CZ" sz="2800" b="1" dirty="0">
                <a:solidFill>
                  <a:srgbClr val="C00000"/>
                </a:solidFill>
              </a:rPr>
              <a:t>s</a:t>
            </a:r>
            <a:r>
              <a:rPr lang="cs-CZ" sz="2800" b="1" dirty="0" smtClean="0">
                <a:solidFill>
                  <a:srgbClr val="C00000"/>
                </a:solidFill>
              </a:rPr>
              <a:t>kupina stehenních svalů</a:t>
            </a:r>
          </a:p>
          <a:p>
            <a:r>
              <a:rPr lang="cs-CZ" sz="2400" b="1" dirty="0" smtClean="0">
                <a:solidFill>
                  <a:srgbClr val="C00000"/>
                </a:solidFill>
              </a:rPr>
              <a:t>            </a:t>
            </a:r>
            <a:r>
              <a:rPr lang="cs-CZ" sz="1600" b="1" dirty="0" smtClean="0">
                <a:solidFill>
                  <a:srgbClr val="C00000"/>
                </a:solidFill>
              </a:rPr>
              <a:t>Inervace n. </a:t>
            </a:r>
            <a:r>
              <a:rPr lang="cs-CZ" sz="1600" b="1" dirty="0" err="1" smtClean="0">
                <a:solidFill>
                  <a:srgbClr val="C00000"/>
                </a:solidFill>
              </a:rPr>
              <a:t>obturatorius</a:t>
            </a:r>
            <a:r>
              <a:rPr lang="cs-CZ" sz="1600" b="1" dirty="0" smtClean="0">
                <a:solidFill>
                  <a:srgbClr val="C00000"/>
                </a:solidFill>
              </a:rPr>
              <a:t> + dvě výjimky</a:t>
            </a:r>
            <a:endParaRPr lang="cs-CZ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12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7" y="45720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pectineus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Inervace: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obturatorius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femoralis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(plexus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lumbalis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Funkce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addukce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flexe,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zevní rotace stehna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/>
          </a:p>
        </p:txBody>
      </p:sp>
      <p:pic>
        <p:nvPicPr>
          <p:cNvPr id="5" name="Obrázek 4" descr="p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260648"/>
            <a:ext cx="2304256" cy="6437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8"/>
          <a:stretch/>
        </p:blipFill>
        <p:spPr bwMode="auto">
          <a:xfrm>
            <a:off x="5510732" y="3479405"/>
            <a:ext cx="1005483" cy="32216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522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047" y="33265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adductor</a:t>
            </a:r>
            <a:r>
              <a:rPr lang="cs-CZ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longus</a:t>
            </a:r>
            <a:endParaRPr lang="cs-CZ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28684" y="1475656"/>
            <a:ext cx="5999700" cy="4362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Funkce</a:t>
            </a:r>
            <a:r>
              <a:rPr lang="cs-CZ" dirty="0"/>
              <a:t>: </a:t>
            </a:r>
            <a:endParaRPr lang="cs-CZ" dirty="0" smtClean="0"/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addukce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flexe,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zevní rotace stehna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smtClean="0"/>
              <a:t>    </a:t>
            </a:r>
            <a:r>
              <a:rPr lang="cs-CZ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adductor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brevis</a:t>
            </a:r>
          </a:p>
          <a:p>
            <a:pPr marL="0" indent="0">
              <a:buNone/>
            </a:pPr>
            <a:r>
              <a:rPr lang="cs-CZ" dirty="0"/>
              <a:t>Funkce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addukce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stehna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spolupůsobí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flexi 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supinaci =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(zevní rotaci stehna)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 descr="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5018" y="1052736"/>
            <a:ext cx="2088217" cy="5380230"/>
          </a:xfrm>
          <a:prstGeom prst="rect">
            <a:avLst/>
          </a:prstGeom>
        </p:spPr>
      </p:pic>
      <p:pic>
        <p:nvPicPr>
          <p:cNvPr id="7" name="Obrázek 6" descr="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756665"/>
            <a:ext cx="2037633" cy="41514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236" y="1628800"/>
            <a:ext cx="125133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970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adductor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magnus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655272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Úpon!!</a:t>
            </a:r>
          </a:p>
          <a:p>
            <a:pPr marL="0" indent="0">
              <a:buNone/>
            </a:pPr>
            <a:r>
              <a:rPr lang="cs-CZ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labium </a:t>
            </a:r>
            <a:r>
              <a:rPr lang="cs-CZ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mediale</a:t>
            </a:r>
            <a:r>
              <a:rPr lang="cs-CZ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lineae</a:t>
            </a:r>
            <a:r>
              <a:rPr lang="cs-CZ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asperae</a:t>
            </a:r>
            <a:endParaRPr lang="cs-CZ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mediální 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kondyl femuru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Inervace</a:t>
            </a:r>
            <a:r>
              <a:rPr lang="cs-CZ" dirty="0"/>
              <a:t>: </a:t>
            </a:r>
            <a:r>
              <a:rPr lang="cs-CZ" sz="2600" i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obturatorius</a:t>
            </a:r>
            <a:r>
              <a:rPr lang="cs-CZ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plexus </a:t>
            </a:r>
            <a:r>
              <a:rPr lang="cs-CZ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lumbalis</a:t>
            </a:r>
            <a:r>
              <a:rPr lang="cs-CZ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0" indent="0">
              <a:buNone/>
            </a:pPr>
            <a:r>
              <a:rPr lang="cs-CZ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ischiadicus</a:t>
            </a:r>
            <a:r>
              <a:rPr lang="cs-CZ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b="1" i="1" dirty="0"/>
              <a:t>(plexus </a:t>
            </a:r>
            <a:r>
              <a:rPr lang="cs-CZ" sz="2200" b="1" i="1" dirty="0" err="1"/>
              <a:t>sacralis</a:t>
            </a:r>
            <a:r>
              <a:rPr lang="cs-CZ" sz="2200" b="1" i="1" dirty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Funkce</a:t>
            </a:r>
            <a:r>
              <a:rPr lang="cs-CZ" dirty="0"/>
              <a:t>: </a:t>
            </a:r>
            <a:endParaRPr lang="cs-CZ" dirty="0" smtClean="0"/>
          </a:p>
          <a:p>
            <a:pPr marL="0" indent="0">
              <a:buNone/>
            </a:pPr>
            <a:r>
              <a:rPr lang="cs-CZ" sz="2600" dirty="0" smtClean="0"/>
              <a:t>hlavní </a:t>
            </a:r>
            <a:r>
              <a:rPr lang="cs-CZ" sz="2600" dirty="0"/>
              <a:t>adduktor </a:t>
            </a:r>
            <a:r>
              <a:rPr lang="cs-CZ" sz="2600" dirty="0" smtClean="0"/>
              <a:t>stehna</a:t>
            </a:r>
          </a:p>
          <a:p>
            <a:pPr marL="0" indent="0">
              <a:buNone/>
            </a:pPr>
            <a:r>
              <a:rPr lang="cs-CZ" sz="2600" dirty="0"/>
              <a:t>napomáhá  extenzi </a:t>
            </a:r>
            <a:r>
              <a:rPr lang="cs-CZ" sz="2600" dirty="0" smtClean="0"/>
              <a:t>kyčle</a:t>
            </a:r>
          </a:p>
          <a:p>
            <a:pPr marL="0" indent="0">
              <a:buNone/>
            </a:pPr>
            <a:r>
              <a:rPr lang="cs-CZ" sz="2600" dirty="0" smtClean="0"/>
              <a:t>pomocná </a:t>
            </a:r>
            <a:r>
              <a:rPr lang="cs-CZ" sz="2600" dirty="0"/>
              <a:t>zevní </a:t>
            </a:r>
            <a:r>
              <a:rPr lang="cs-CZ" sz="2600" dirty="0" smtClean="0"/>
              <a:t>rotace v kyčli</a:t>
            </a:r>
            <a:endParaRPr lang="cs-CZ" sz="2800" dirty="0"/>
          </a:p>
          <a:p>
            <a:pPr marL="0" indent="0">
              <a:buNone/>
            </a:pPr>
            <a:endParaRPr lang="cs-CZ" sz="2600" dirty="0" smtClean="0"/>
          </a:p>
          <a:p>
            <a:endParaRPr lang="cs-CZ" dirty="0"/>
          </a:p>
        </p:txBody>
      </p:sp>
      <p:pic>
        <p:nvPicPr>
          <p:cNvPr id="5" name="Obrázek 4" descr="am.jpg"/>
          <p:cNvPicPr>
            <a:picLocks noChangeAspect="1"/>
          </p:cNvPicPr>
          <p:nvPr/>
        </p:nvPicPr>
        <p:blipFill rotWithShape="1">
          <a:blip r:embed="rId2" cstate="print"/>
          <a:srcRect l="10199" t="3886"/>
          <a:stretch/>
        </p:blipFill>
        <p:spPr>
          <a:xfrm>
            <a:off x="5935410" y="1628800"/>
            <a:ext cx="3208590" cy="427844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098872" y="5373216"/>
            <a:ext cx="193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Hiatus</a:t>
            </a:r>
            <a:r>
              <a:rPr lang="cs-CZ" dirty="0" smtClean="0"/>
              <a:t> </a:t>
            </a:r>
            <a:r>
              <a:rPr lang="cs-CZ" dirty="0" err="1" smtClean="0"/>
              <a:t>adductorius</a:t>
            </a:r>
            <a:endParaRPr lang="cs-CZ" dirty="0"/>
          </a:p>
        </p:txBody>
      </p:sp>
      <p:cxnSp>
        <p:nvCxnSpPr>
          <p:cNvPr id="7" name="Přímá spojnice se šipkou 6"/>
          <p:cNvCxnSpPr>
            <a:stCxn id="4" idx="1"/>
          </p:cNvCxnSpPr>
          <p:nvPr/>
        </p:nvCxnSpPr>
        <p:spPr>
          <a:xfrm flipH="1" flipV="1">
            <a:off x="6732240" y="5229200"/>
            <a:ext cx="366632" cy="328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516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 smtClean="0">
                <a:solidFill>
                  <a:srgbClr val="00B050"/>
                </a:solidFill>
              </a:rPr>
              <a:t>obturatorius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externus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6448" y="1275687"/>
            <a:ext cx="8229600" cy="2404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Funkce:</a:t>
            </a:r>
          </a:p>
          <a:p>
            <a:pPr marL="0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supinace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stehna, napomáhá addukci a flexi</a:t>
            </a:r>
          </a:p>
          <a:p>
            <a:endParaRPr lang="cs-CZ" dirty="0"/>
          </a:p>
        </p:txBody>
      </p:sp>
      <p:pic>
        <p:nvPicPr>
          <p:cNvPr id="4" name="Obrázek 3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420889"/>
            <a:ext cx="2983049" cy="26642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20E88E3B-5333-4D58-8728-684806307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76872"/>
            <a:ext cx="5216024" cy="32053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7186" y="255005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Inervace svalů dolní končetiny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913383" y="1256854"/>
            <a:ext cx="6907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plexus </a:t>
            </a:r>
            <a:r>
              <a:rPr lang="cs-CZ" sz="2400" b="1" dirty="0" err="1" smtClean="0">
                <a:solidFill>
                  <a:srgbClr val="C00000"/>
                </a:solidFill>
              </a:rPr>
              <a:t>lumbalis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Th12-L4 </a:t>
            </a:r>
            <a:r>
              <a:rPr lang="cs-CZ" i="1" dirty="0" smtClean="0"/>
              <a:t>(n. </a:t>
            </a:r>
            <a:r>
              <a:rPr lang="cs-CZ" i="1" dirty="0" err="1" smtClean="0"/>
              <a:t>obturatorius</a:t>
            </a:r>
            <a:r>
              <a:rPr lang="cs-CZ" i="1" dirty="0" smtClean="0"/>
              <a:t>, n</a:t>
            </a:r>
            <a:r>
              <a:rPr lang="cs-CZ" i="1" dirty="0"/>
              <a:t>. </a:t>
            </a:r>
            <a:r>
              <a:rPr lang="cs-CZ" i="1" dirty="0" err="1" smtClean="0"/>
              <a:t>femoralis</a:t>
            </a:r>
            <a:r>
              <a:rPr lang="cs-CZ" i="1" dirty="0" smtClean="0"/>
              <a:t>) </a:t>
            </a:r>
          </a:p>
          <a:p>
            <a:r>
              <a:rPr lang="cs-CZ" sz="2400" b="1" dirty="0" smtClean="0">
                <a:solidFill>
                  <a:srgbClr val="C00000"/>
                </a:solidFill>
              </a:rPr>
              <a:t>plexus </a:t>
            </a:r>
            <a:r>
              <a:rPr lang="cs-CZ" sz="2400" b="1" dirty="0" err="1" smtClean="0">
                <a:solidFill>
                  <a:srgbClr val="C00000"/>
                </a:solidFill>
              </a:rPr>
              <a:t>sacralis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L4-Co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i="1" dirty="0" smtClean="0"/>
              <a:t>(</a:t>
            </a:r>
            <a:r>
              <a:rPr lang="cs-CZ" i="1" dirty="0" err="1" smtClean="0"/>
              <a:t>nn</a:t>
            </a:r>
            <a:r>
              <a:rPr lang="cs-CZ" i="1" dirty="0" smtClean="0"/>
              <a:t>. </a:t>
            </a:r>
            <a:r>
              <a:rPr lang="cs-CZ" i="1" dirty="0" err="1"/>
              <a:t>g</a:t>
            </a:r>
            <a:r>
              <a:rPr lang="cs-CZ" i="1" dirty="0" err="1" smtClean="0"/>
              <a:t>lutei</a:t>
            </a:r>
            <a:r>
              <a:rPr lang="cs-CZ" i="1" dirty="0" smtClean="0"/>
              <a:t> sup. </a:t>
            </a:r>
            <a:r>
              <a:rPr lang="cs-CZ" i="1" dirty="0"/>
              <a:t>a</a:t>
            </a:r>
            <a:r>
              <a:rPr lang="cs-CZ" i="1" dirty="0" smtClean="0"/>
              <a:t> </a:t>
            </a:r>
            <a:r>
              <a:rPr lang="cs-CZ" i="1" dirty="0" err="1" smtClean="0"/>
              <a:t>inf</a:t>
            </a:r>
            <a:r>
              <a:rPr lang="cs-CZ" i="1" dirty="0" smtClean="0"/>
              <a:t>., n. </a:t>
            </a:r>
            <a:r>
              <a:rPr lang="cs-CZ" i="1" dirty="0" err="1" smtClean="0"/>
              <a:t>ischiadicus</a:t>
            </a:r>
            <a:r>
              <a:rPr lang="cs-CZ" i="1" dirty="0" smtClean="0"/>
              <a:t> (</a:t>
            </a:r>
            <a:r>
              <a:rPr lang="cs-CZ" i="1" dirty="0" err="1" smtClean="0"/>
              <a:t>n.tibialis</a:t>
            </a:r>
            <a:r>
              <a:rPr lang="cs-CZ" i="1" dirty="0" smtClean="0"/>
              <a:t>, n. </a:t>
            </a:r>
            <a:r>
              <a:rPr lang="cs-CZ" i="1" dirty="0" err="1" smtClean="0"/>
              <a:t>fibularis</a:t>
            </a:r>
            <a:r>
              <a:rPr lang="cs-CZ" i="1" dirty="0" smtClean="0"/>
              <a:t>,</a:t>
            </a:r>
            <a:r>
              <a:rPr lang="cs-CZ" i="1" dirty="0"/>
              <a:t> </a:t>
            </a:r>
            <a:r>
              <a:rPr lang="cs-CZ" i="1" dirty="0" err="1" smtClean="0"/>
              <a:t>rr</a:t>
            </a:r>
            <a:r>
              <a:rPr lang="cs-CZ" i="1" dirty="0" smtClean="0"/>
              <a:t>. </a:t>
            </a:r>
            <a:r>
              <a:rPr lang="cs-CZ" i="1" dirty="0" err="1"/>
              <a:t>m</a:t>
            </a:r>
            <a:r>
              <a:rPr lang="cs-CZ" i="1" dirty="0" err="1" smtClean="0"/>
              <a:t>usculares</a:t>
            </a:r>
            <a:r>
              <a:rPr lang="cs-CZ" i="1" dirty="0" smtClean="0"/>
              <a:t>)</a:t>
            </a:r>
            <a:endParaRPr lang="cs-CZ" i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0713"/>
            <a:ext cx="2235355" cy="268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63" y="2600713"/>
            <a:ext cx="2842741" cy="240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59" y="1988840"/>
            <a:ext cx="1622012" cy="4745429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2" y="1883708"/>
            <a:ext cx="1705454" cy="48116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829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51520" y="0"/>
            <a:ext cx="7542213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r>
              <a:rPr lang="cs-CZ" altLang="cs-CZ" sz="2800" b="1" dirty="0">
                <a:solidFill>
                  <a:srgbClr val="C00000"/>
                </a:solidFill>
              </a:rPr>
              <a:t>Přední skupina svalů stehenních </a:t>
            </a:r>
            <a:endParaRPr lang="cs-CZ" altLang="cs-CZ" sz="2800" b="1" dirty="0" smtClean="0">
              <a:solidFill>
                <a:srgbClr val="C00000"/>
              </a:solidFill>
            </a:endParaRPr>
          </a:p>
          <a:p>
            <a:endParaRPr lang="cs-CZ" altLang="cs-CZ" sz="2800" b="1" dirty="0"/>
          </a:p>
          <a:p>
            <a:r>
              <a:rPr lang="cs-CZ" altLang="cs-CZ" sz="2000" b="1" i="1" dirty="0">
                <a:solidFill>
                  <a:srgbClr val="C00000"/>
                </a:solidFill>
              </a:rPr>
              <a:t>m.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sartorius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/>
              <a:t>– flexe v kyčli a v kolenním kloubu, abdukce a zevní rotace </a:t>
            </a:r>
            <a:r>
              <a:rPr lang="cs-CZ" altLang="cs-CZ" sz="2000" b="1" dirty="0" smtClean="0"/>
              <a:t>stehna, flexe a pronace bérce</a:t>
            </a:r>
            <a:endParaRPr lang="cs-CZ" altLang="cs-CZ" sz="2000" b="1" dirty="0"/>
          </a:p>
          <a:p>
            <a:endParaRPr lang="cs-CZ" altLang="cs-CZ" sz="2000" b="1" i="1" dirty="0" smtClean="0"/>
          </a:p>
          <a:p>
            <a:r>
              <a:rPr lang="cs-CZ" altLang="cs-CZ" sz="2000" b="1" i="1" dirty="0" smtClean="0">
                <a:solidFill>
                  <a:srgbClr val="C00000"/>
                </a:solidFill>
              </a:rPr>
              <a:t>m</a:t>
            </a:r>
            <a:r>
              <a:rPr lang="cs-CZ" altLang="cs-CZ" sz="2000" b="1" i="1" dirty="0">
                <a:solidFill>
                  <a:srgbClr val="C0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quadriceps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femoris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smtClean="0"/>
              <a:t>(m. </a:t>
            </a:r>
            <a:r>
              <a:rPr lang="cs-CZ" altLang="cs-CZ" sz="2000" b="1" i="1" dirty="0" err="1" smtClean="0"/>
              <a:t>vastus</a:t>
            </a:r>
            <a:r>
              <a:rPr lang="cs-CZ" altLang="cs-CZ" sz="2000" b="1" i="1" dirty="0" smtClean="0"/>
              <a:t> </a:t>
            </a:r>
            <a:r>
              <a:rPr lang="cs-CZ" altLang="cs-CZ" sz="2000" b="1" i="1" dirty="0" err="1" smtClean="0"/>
              <a:t>lateralis</a:t>
            </a:r>
            <a:r>
              <a:rPr lang="cs-CZ" altLang="cs-CZ" sz="2000" b="1" i="1" dirty="0" smtClean="0"/>
              <a:t>, </a:t>
            </a:r>
            <a:r>
              <a:rPr lang="cs-CZ" altLang="cs-CZ" sz="2000" b="1" i="1" dirty="0" err="1" smtClean="0"/>
              <a:t>medialis</a:t>
            </a:r>
            <a:r>
              <a:rPr lang="cs-CZ" altLang="cs-CZ" sz="2000" b="1" i="1" dirty="0" smtClean="0"/>
              <a:t>, </a:t>
            </a:r>
            <a:r>
              <a:rPr lang="cs-CZ" altLang="cs-CZ" sz="2000" b="1" i="1" dirty="0" err="1" smtClean="0"/>
              <a:t>intermedius</a:t>
            </a:r>
            <a:r>
              <a:rPr lang="cs-CZ" altLang="cs-CZ" sz="2000" b="1" i="1" dirty="0" smtClean="0"/>
              <a:t>;</a:t>
            </a:r>
          </a:p>
          <a:p>
            <a:r>
              <a:rPr lang="cs-CZ" altLang="cs-CZ" sz="2000" b="1" i="1" dirty="0" smtClean="0"/>
              <a:t>m. </a:t>
            </a:r>
            <a:r>
              <a:rPr lang="cs-CZ" altLang="cs-CZ" sz="2000" b="1" i="1" dirty="0" err="1" smtClean="0"/>
              <a:t>rectus</a:t>
            </a:r>
            <a:r>
              <a:rPr lang="cs-CZ" altLang="cs-CZ" sz="2000" b="1" i="1" dirty="0" smtClean="0"/>
              <a:t> </a:t>
            </a:r>
            <a:r>
              <a:rPr lang="cs-CZ" altLang="cs-CZ" sz="2000" b="1" i="1" dirty="0" err="1" smtClean="0"/>
              <a:t>femoris</a:t>
            </a:r>
            <a:r>
              <a:rPr lang="cs-CZ" altLang="cs-CZ" sz="2000" b="1" i="1" dirty="0" smtClean="0"/>
              <a:t>)</a:t>
            </a:r>
          </a:p>
          <a:p>
            <a:r>
              <a:rPr lang="cs-CZ" altLang="cs-CZ" b="1" dirty="0" smtClean="0">
                <a:solidFill>
                  <a:srgbClr val="FF0000"/>
                </a:solidFill>
              </a:rPr>
              <a:t>extenze</a:t>
            </a:r>
            <a:r>
              <a:rPr lang="cs-CZ" altLang="cs-CZ" b="1" dirty="0" smtClean="0"/>
              <a:t> </a:t>
            </a:r>
            <a:r>
              <a:rPr lang="cs-CZ" altLang="cs-CZ" b="1" dirty="0"/>
              <a:t>v kolenním </a:t>
            </a:r>
            <a:r>
              <a:rPr lang="cs-CZ" altLang="cs-CZ" b="1" dirty="0" smtClean="0"/>
              <a:t>kloubu</a:t>
            </a:r>
          </a:p>
          <a:p>
            <a:r>
              <a:rPr lang="cs-CZ" altLang="cs-CZ" b="1" i="1" dirty="0" smtClean="0"/>
              <a:t>m</a:t>
            </a:r>
            <a:r>
              <a:rPr lang="cs-CZ" altLang="cs-CZ" b="1" i="1" dirty="0"/>
              <a:t>. </a:t>
            </a:r>
            <a:r>
              <a:rPr lang="cs-CZ" altLang="cs-CZ" b="1" i="1" dirty="0" err="1"/>
              <a:t>rectus</a:t>
            </a:r>
            <a:r>
              <a:rPr lang="cs-CZ" altLang="cs-CZ" b="1" i="1" dirty="0"/>
              <a:t> </a:t>
            </a:r>
            <a:r>
              <a:rPr lang="cs-CZ" altLang="cs-CZ" b="1" i="1" dirty="0" err="1" smtClean="0"/>
              <a:t>femoris</a:t>
            </a:r>
            <a:r>
              <a:rPr lang="cs-CZ" altLang="cs-CZ" b="1" i="1" dirty="0" smtClean="0"/>
              <a:t> </a:t>
            </a:r>
            <a:r>
              <a:rPr lang="cs-CZ" altLang="cs-CZ" b="1" i="1" dirty="0" smtClean="0"/>
              <a:t>+ </a:t>
            </a:r>
            <a:r>
              <a:rPr lang="cs-CZ" altLang="cs-CZ" b="1" dirty="0" smtClean="0">
                <a:solidFill>
                  <a:srgbClr val="FF0000"/>
                </a:solidFill>
              </a:rPr>
              <a:t>flexe</a:t>
            </a:r>
            <a:r>
              <a:rPr lang="cs-CZ" altLang="cs-CZ" b="1" dirty="0" smtClean="0"/>
              <a:t> </a:t>
            </a:r>
            <a:r>
              <a:rPr lang="cs-CZ" altLang="cs-CZ" b="1" dirty="0"/>
              <a:t>v </a:t>
            </a:r>
            <a:r>
              <a:rPr lang="cs-CZ" altLang="cs-CZ" b="1" dirty="0" smtClean="0"/>
              <a:t>kyčli</a:t>
            </a:r>
          </a:p>
          <a:p>
            <a:endParaRPr lang="cs-CZ" altLang="cs-CZ" b="1" dirty="0" smtClean="0"/>
          </a:p>
          <a:p>
            <a:r>
              <a:rPr lang="cs-CZ" altLang="cs-CZ" sz="2000" b="1" dirty="0" smtClean="0"/>
              <a:t>aktivizace svalu při chůzi v </a:t>
            </a:r>
            <a:r>
              <a:rPr lang="cs-CZ" altLang="cs-CZ" sz="2000" b="1" dirty="0"/>
              <a:t>nerovném </a:t>
            </a:r>
            <a:r>
              <a:rPr lang="cs-CZ" altLang="cs-CZ" sz="2000" b="1" dirty="0" smtClean="0"/>
              <a:t>terénu</a:t>
            </a:r>
            <a:endParaRPr lang="cs-CZ" altLang="cs-CZ" sz="2000" b="1" dirty="0">
              <a:solidFill>
                <a:srgbClr val="FF0066"/>
              </a:solidFill>
            </a:endParaRPr>
          </a:p>
          <a:p>
            <a:endParaRPr lang="cs-CZ" altLang="cs-CZ" sz="2000" b="1" dirty="0">
              <a:solidFill>
                <a:srgbClr val="FFFF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22496"/>
            <a:ext cx="1479793" cy="545481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sejmout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61" y="4059466"/>
            <a:ext cx="2045211" cy="244592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83968" y="5733256"/>
            <a:ext cx="146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Pes </a:t>
            </a:r>
            <a:r>
              <a:rPr lang="cs-CZ" dirty="0" err="1" smtClean="0"/>
              <a:t>anserinus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6986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95288" y="260350"/>
            <a:ext cx="835342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>
                <a:solidFill>
                  <a:srgbClr val="C00000"/>
                </a:solidFill>
              </a:rPr>
              <a:t>Zadní skupina svalů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stehenních</a:t>
            </a:r>
          </a:p>
          <a:p>
            <a:r>
              <a:rPr lang="cs-CZ" altLang="cs-CZ" b="1" dirty="0" smtClean="0">
                <a:solidFill>
                  <a:srgbClr val="C00000"/>
                </a:solidFill>
              </a:rPr>
              <a:t>Inervace svalové větve n. </a:t>
            </a:r>
            <a:r>
              <a:rPr lang="cs-CZ" altLang="cs-CZ" b="1" dirty="0" err="1" smtClean="0">
                <a:solidFill>
                  <a:srgbClr val="C00000"/>
                </a:solidFill>
              </a:rPr>
              <a:t>ischiadicus</a:t>
            </a:r>
            <a:r>
              <a:rPr lang="cs-CZ" altLang="cs-CZ" b="1" dirty="0" smtClean="0">
                <a:solidFill>
                  <a:srgbClr val="C00000"/>
                </a:solidFill>
              </a:rPr>
              <a:t> </a:t>
            </a:r>
            <a:r>
              <a:rPr lang="cs-CZ" altLang="cs-CZ" b="1" i="1" dirty="0" smtClean="0">
                <a:solidFill>
                  <a:srgbClr val="C00000"/>
                </a:solidFill>
              </a:rPr>
              <a:t>(plexus </a:t>
            </a:r>
            <a:r>
              <a:rPr lang="cs-CZ" altLang="cs-CZ" b="1" i="1" dirty="0" err="1" smtClean="0">
                <a:solidFill>
                  <a:srgbClr val="C00000"/>
                </a:solidFill>
              </a:rPr>
              <a:t>sacralis</a:t>
            </a:r>
            <a:r>
              <a:rPr lang="cs-CZ" altLang="cs-CZ" b="1" i="1" dirty="0" smtClean="0">
                <a:solidFill>
                  <a:srgbClr val="C00000"/>
                </a:solidFill>
              </a:rPr>
              <a:t>)</a:t>
            </a:r>
          </a:p>
          <a:p>
            <a:r>
              <a:rPr lang="cs-CZ" altLang="cs-CZ" b="1" dirty="0">
                <a:solidFill>
                  <a:srgbClr val="C00000"/>
                </a:solidFill>
              </a:rPr>
              <a:t> </a:t>
            </a:r>
          </a:p>
          <a:p>
            <a:r>
              <a:rPr lang="cs-CZ" altLang="cs-CZ" b="1" dirty="0"/>
              <a:t> </a:t>
            </a:r>
            <a:r>
              <a:rPr lang="cs-CZ" altLang="cs-CZ" sz="2000" b="1" dirty="0"/>
              <a:t>- extenze kyčle, flexe v kolenním kloubu</a:t>
            </a:r>
            <a:r>
              <a:rPr lang="cs-CZ" altLang="cs-CZ" sz="2000" dirty="0"/>
              <a:t> </a:t>
            </a:r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400" b="1" i="1" dirty="0">
                <a:solidFill>
                  <a:srgbClr val="C00000"/>
                </a:solidFill>
              </a:rPr>
              <a:t>m. </a:t>
            </a:r>
            <a:r>
              <a:rPr lang="cs-CZ" altLang="cs-CZ" sz="2400" b="1" i="1" dirty="0" err="1">
                <a:solidFill>
                  <a:srgbClr val="C00000"/>
                </a:solidFill>
              </a:rPr>
              <a:t>semitendinosus</a:t>
            </a:r>
            <a:r>
              <a:rPr lang="cs-CZ" altLang="cs-CZ" sz="24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/>
              <a:t>(pes </a:t>
            </a:r>
            <a:r>
              <a:rPr lang="cs-CZ" altLang="cs-CZ" sz="2000" b="1" i="1" dirty="0" err="1"/>
              <a:t>anserinus</a:t>
            </a:r>
            <a:r>
              <a:rPr lang="cs-CZ" altLang="cs-CZ" sz="2000" b="1" i="1" dirty="0" smtClean="0"/>
              <a:t>)</a:t>
            </a:r>
          </a:p>
          <a:p>
            <a:r>
              <a:rPr lang="cs-CZ" altLang="cs-CZ" b="1" i="1" dirty="0" smtClean="0"/>
              <a:t>(extenze a addukce stehna, flexe bérce, pak pronace)</a:t>
            </a:r>
            <a:endParaRPr lang="cs-CZ" altLang="cs-CZ" b="1" i="1" dirty="0"/>
          </a:p>
          <a:p>
            <a:r>
              <a:rPr lang="cs-CZ" altLang="cs-CZ" sz="2400" b="1" i="1" dirty="0">
                <a:solidFill>
                  <a:srgbClr val="C00000"/>
                </a:solidFill>
              </a:rPr>
              <a:t>m. </a:t>
            </a:r>
            <a:r>
              <a:rPr lang="cs-CZ" altLang="cs-CZ" sz="2400" b="1" i="1" dirty="0" err="1">
                <a:solidFill>
                  <a:srgbClr val="C00000"/>
                </a:solidFill>
              </a:rPr>
              <a:t>s</a:t>
            </a:r>
            <a:r>
              <a:rPr lang="cs-CZ" altLang="cs-CZ" sz="2400" b="1" i="1" dirty="0" err="1" smtClean="0">
                <a:solidFill>
                  <a:srgbClr val="C00000"/>
                </a:solidFill>
              </a:rPr>
              <a:t>emimembranosus</a:t>
            </a:r>
            <a:r>
              <a:rPr lang="cs-CZ" altLang="cs-CZ" sz="2400" b="1" i="1" dirty="0" smtClean="0"/>
              <a:t>     </a:t>
            </a:r>
          </a:p>
          <a:p>
            <a:r>
              <a:rPr lang="cs-CZ" altLang="cs-CZ" sz="2400" b="1" i="1" dirty="0" smtClean="0">
                <a:solidFill>
                  <a:srgbClr val="C00000"/>
                </a:solidFill>
              </a:rPr>
              <a:t>m</a:t>
            </a:r>
            <a:r>
              <a:rPr lang="cs-CZ" altLang="cs-CZ" sz="2400" b="1" i="1" dirty="0">
                <a:solidFill>
                  <a:srgbClr val="C00000"/>
                </a:solidFill>
              </a:rPr>
              <a:t>. biceps </a:t>
            </a:r>
            <a:r>
              <a:rPr lang="cs-CZ" altLang="cs-CZ" sz="2400" b="1" i="1" dirty="0" err="1" smtClean="0">
                <a:solidFill>
                  <a:srgbClr val="C00000"/>
                </a:solidFill>
              </a:rPr>
              <a:t>femoris</a:t>
            </a:r>
            <a:r>
              <a:rPr lang="cs-CZ" altLang="cs-CZ" sz="2400" b="1" i="1" dirty="0" smtClean="0"/>
              <a:t> </a:t>
            </a:r>
            <a:r>
              <a:rPr lang="cs-CZ" altLang="cs-CZ" b="1" i="1" dirty="0" smtClean="0"/>
              <a:t>(</a:t>
            </a:r>
            <a:r>
              <a:rPr lang="cs-CZ" altLang="cs-CZ" b="1" i="1" dirty="0" err="1" smtClean="0"/>
              <a:t>caput</a:t>
            </a:r>
            <a:r>
              <a:rPr lang="cs-CZ" altLang="cs-CZ" b="1" i="1" dirty="0" smtClean="0"/>
              <a:t> lg =extenze a addukce stehna, </a:t>
            </a:r>
          </a:p>
          <a:p>
            <a:r>
              <a:rPr lang="cs-CZ" altLang="cs-CZ" b="1" i="1" dirty="0" smtClean="0"/>
              <a:t>obě hlavy flexe bérce, pak supinace)</a:t>
            </a:r>
            <a:endParaRPr lang="cs-CZ" altLang="cs-CZ" b="1" i="1" dirty="0"/>
          </a:p>
          <a:p>
            <a:r>
              <a:rPr lang="cs-CZ" altLang="cs-CZ" sz="2400" b="1" dirty="0"/>
              <a:t>„</a:t>
            </a:r>
            <a:r>
              <a:rPr lang="cs-CZ" altLang="cs-CZ" sz="2400" b="1" dirty="0" err="1" smtClean="0"/>
              <a:t>Hamstringy</a:t>
            </a:r>
            <a:r>
              <a:rPr lang="cs-CZ" altLang="cs-CZ" sz="2400" b="1" dirty="0" smtClean="0"/>
              <a:t>“ </a:t>
            </a:r>
            <a:r>
              <a:rPr lang="cs-CZ" altLang="cs-CZ" sz="2400" b="1" dirty="0"/>
              <a:t>– se stoupající flexí </a:t>
            </a:r>
          </a:p>
          <a:p>
            <a:r>
              <a:rPr lang="cs-CZ" altLang="cs-CZ" sz="2400" b="1" dirty="0"/>
              <a:t>(předklonem</a:t>
            </a:r>
            <a:r>
              <a:rPr lang="cs-CZ" altLang="cs-CZ" b="1" dirty="0"/>
              <a:t>) jejich aktivita roste.</a:t>
            </a:r>
          </a:p>
        </p:txBody>
      </p:sp>
      <p:pic>
        <p:nvPicPr>
          <p:cNvPr id="34821" name="Picture 5" descr="sejmout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51549"/>
            <a:ext cx="2208265" cy="2642084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23850" y="5949950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bg1"/>
                </a:solidFill>
              </a:rPr>
              <a:t>Pes anserinus</a:t>
            </a: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91" y="326639"/>
            <a:ext cx="1920006" cy="600320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491880" y="5930155"/>
            <a:ext cx="146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Pes </a:t>
            </a:r>
            <a:r>
              <a:rPr lang="cs-CZ" dirty="0" err="1" smtClean="0"/>
              <a:t>anserinus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1803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260350"/>
            <a:ext cx="705128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 err="1">
                <a:solidFill>
                  <a:srgbClr val="C00000"/>
                </a:solidFill>
              </a:rPr>
              <a:t>Canalis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obturatorius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/>
              <a:t>(pro prostup cév a </a:t>
            </a:r>
            <a:r>
              <a:rPr lang="cs-CZ" altLang="cs-CZ" sz="2000" b="1" i="1" dirty="0"/>
              <a:t>n. </a:t>
            </a:r>
            <a:r>
              <a:rPr lang="cs-CZ" altLang="cs-CZ" sz="2000" b="1" i="1" dirty="0" err="1"/>
              <a:t>obturatorius</a:t>
            </a:r>
            <a:r>
              <a:rPr lang="cs-CZ" altLang="cs-CZ" sz="2000" b="1" dirty="0"/>
              <a:t>)</a:t>
            </a:r>
          </a:p>
          <a:p>
            <a:r>
              <a:rPr lang="cs-CZ" altLang="cs-CZ" sz="2400" b="1" dirty="0" err="1">
                <a:solidFill>
                  <a:srgbClr val="C00000"/>
                </a:solidFill>
              </a:rPr>
              <a:t>Lacuna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vasorum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b="1" dirty="0"/>
              <a:t>(pro prostup femorálních cév)</a:t>
            </a:r>
            <a:r>
              <a:rPr lang="cs-CZ" altLang="cs-CZ" sz="2400" b="1" dirty="0"/>
              <a:t> </a:t>
            </a:r>
          </a:p>
          <a:p>
            <a:r>
              <a:rPr lang="cs-CZ" altLang="cs-CZ" sz="2400" b="1" dirty="0" err="1">
                <a:solidFill>
                  <a:srgbClr val="C00000"/>
                </a:solidFill>
              </a:rPr>
              <a:t>Lacuna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musculorum</a:t>
            </a:r>
            <a:r>
              <a:rPr lang="cs-CZ" altLang="cs-CZ" sz="2400" b="1" dirty="0">
                <a:solidFill>
                  <a:srgbClr val="C00000"/>
                </a:solidFill>
              </a:rPr>
              <a:t>  </a:t>
            </a:r>
            <a:r>
              <a:rPr lang="cs-CZ" altLang="cs-CZ" sz="2000" b="1" dirty="0"/>
              <a:t>(pro </a:t>
            </a:r>
            <a:r>
              <a:rPr lang="cs-CZ" altLang="cs-CZ" sz="2000" b="1" dirty="0" smtClean="0"/>
              <a:t>prostup </a:t>
            </a:r>
            <a:r>
              <a:rPr lang="cs-CZ" altLang="cs-CZ" sz="2000" b="1" i="1" dirty="0" smtClean="0"/>
              <a:t>m</a:t>
            </a:r>
            <a:r>
              <a:rPr lang="cs-CZ" altLang="cs-CZ" sz="2000" b="1" i="1" dirty="0"/>
              <a:t>. </a:t>
            </a:r>
            <a:r>
              <a:rPr lang="cs-CZ" altLang="cs-CZ" sz="2000" b="1" i="1" dirty="0" err="1"/>
              <a:t>iliopsoas</a:t>
            </a:r>
            <a:r>
              <a:rPr lang="cs-CZ" altLang="cs-CZ" sz="2000" b="1" dirty="0"/>
              <a:t> a </a:t>
            </a:r>
            <a:r>
              <a:rPr lang="cs-CZ" altLang="cs-CZ" sz="2000" b="1" i="1" dirty="0"/>
              <a:t>n. </a:t>
            </a:r>
            <a:r>
              <a:rPr lang="cs-CZ" altLang="cs-CZ" sz="2000" b="1" i="1" dirty="0" err="1"/>
              <a:t>femoralis</a:t>
            </a:r>
            <a:r>
              <a:rPr lang="cs-CZ" altLang="cs-CZ" sz="2000" b="1" dirty="0"/>
              <a:t>)</a:t>
            </a:r>
          </a:p>
          <a:p>
            <a:endParaRPr lang="cs-CZ" altLang="cs-CZ" sz="2400" b="1" dirty="0"/>
          </a:p>
          <a:p>
            <a:r>
              <a:rPr lang="cs-CZ" altLang="cs-CZ" sz="2400" b="1" dirty="0" err="1">
                <a:solidFill>
                  <a:srgbClr val="C00000"/>
                </a:solidFill>
              </a:rPr>
              <a:t>Trigonum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femorale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r>
              <a:rPr lang="cs-CZ" altLang="cs-CZ" sz="2000" b="1" u="sng" dirty="0"/>
              <a:t>Ohraničení:</a:t>
            </a:r>
            <a:r>
              <a:rPr lang="cs-CZ" altLang="cs-CZ" sz="2000" b="1" dirty="0"/>
              <a:t>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sartorius</a:t>
            </a:r>
            <a:r>
              <a:rPr lang="cs-CZ" altLang="cs-CZ" sz="2000" b="1" i="1" dirty="0"/>
              <a:t>, lig. </a:t>
            </a:r>
            <a:r>
              <a:rPr lang="cs-CZ" altLang="cs-CZ" sz="2000" b="1" i="1" dirty="0" err="1" smtClean="0"/>
              <a:t>inguinale</a:t>
            </a:r>
            <a:r>
              <a:rPr lang="cs-CZ" altLang="cs-CZ" sz="2000" b="1" i="1" dirty="0"/>
              <a:t>, m. </a:t>
            </a:r>
            <a:r>
              <a:rPr lang="cs-CZ" altLang="cs-CZ" sz="2000" b="1" i="1" dirty="0" err="1"/>
              <a:t>adductor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longus</a:t>
            </a:r>
            <a:endParaRPr lang="cs-CZ" altLang="cs-CZ" sz="2000" b="1" i="1" dirty="0"/>
          </a:p>
          <a:p>
            <a:r>
              <a:rPr lang="cs-CZ" altLang="cs-CZ" sz="2000" b="1" dirty="0"/>
              <a:t> (nejhlubším místem je </a:t>
            </a:r>
            <a:r>
              <a:rPr lang="cs-CZ" altLang="cs-CZ" sz="2000" b="1" i="1" dirty="0" err="1"/>
              <a:t>fossa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iliopectinea</a:t>
            </a:r>
            <a:r>
              <a:rPr lang="cs-CZ" altLang="cs-CZ" sz="2000" b="1" dirty="0"/>
              <a:t>)</a:t>
            </a:r>
          </a:p>
          <a:p>
            <a:endParaRPr lang="cs-CZ" altLang="cs-CZ" sz="2400" b="1" u="sng" dirty="0"/>
          </a:p>
          <a:p>
            <a:r>
              <a:rPr lang="cs-CZ" altLang="cs-CZ" sz="2400" b="1" u="sng" dirty="0" err="1">
                <a:solidFill>
                  <a:srgbClr val="C00000"/>
                </a:solidFill>
              </a:rPr>
              <a:t>Fossa</a:t>
            </a:r>
            <a:r>
              <a:rPr lang="cs-CZ" altLang="cs-CZ" sz="2400" b="1" u="sng" dirty="0">
                <a:solidFill>
                  <a:srgbClr val="C00000"/>
                </a:solidFill>
              </a:rPr>
              <a:t> </a:t>
            </a:r>
            <a:r>
              <a:rPr lang="cs-CZ" altLang="cs-CZ" sz="2400" b="1" u="sng" dirty="0" err="1">
                <a:solidFill>
                  <a:srgbClr val="C00000"/>
                </a:solidFill>
              </a:rPr>
              <a:t>iliopectinea</a:t>
            </a:r>
            <a:endParaRPr lang="cs-CZ" altLang="cs-CZ" sz="2400" b="1" u="sng" dirty="0">
              <a:solidFill>
                <a:srgbClr val="C00000"/>
              </a:solidFill>
            </a:endParaRPr>
          </a:p>
          <a:p>
            <a:r>
              <a:rPr lang="cs-CZ" altLang="cs-CZ" sz="2000" b="1" dirty="0"/>
              <a:t>Ohraničení: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pectineus</a:t>
            </a:r>
            <a:r>
              <a:rPr lang="cs-CZ" altLang="cs-CZ" sz="2000" b="1" dirty="0"/>
              <a:t> a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iliopsoas</a:t>
            </a:r>
            <a:endParaRPr lang="cs-CZ" altLang="cs-CZ" sz="2000" b="1" i="1" dirty="0"/>
          </a:p>
          <a:p>
            <a:r>
              <a:rPr lang="cs-CZ" altLang="cs-CZ" sz="2000" b="1" dirty="0"/>
              <a:t>Prochází zde nervy a cévy z </a:t>
            </a:r>
            <a:r>
              <a:rPr lang="cs-CZ" altLang="cs-CZ" sz="2000" b="1" i="1" dirty="0" err="1"/>
              <a:t>lacuna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vasorum</a:t>
            </a:r>
            <a:r>
              <a:rPr lang="cs-CZ" altLang="cs-CZ" sz="2000" b="1" dirty="0"/>
              <a:t> a </a:t>
            </a:r>
            <a:r>
              <a:rPr lang="cs-CZ" altLang="cs-CZ" sz="2000" b="1" i="1" dirty="0" err="1"/>
              <a:t>musculorum</a:t>
            </a:r>
            <a:endParaRPr lang="cs-CZ" altLang="cs-CZ" sz="2000" b="1" i="1" dirty="0"/>
          </a:p>
          <a:p>
            <a:r>
              <a:rPr lang="cs-CZ" altLang="cs-CZ" sz="2000" b="1" dirty="0"/>
              <a:t>do </a:t>
            </a:r>
            <a:r>
              <a:rPr lang="cs-CZ" altLang="cs-CZ" sz="2000" b="1" i="1" dirty="0" err="1"/>
              <a:t>canalis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adductorius</a:t>
            </a:r>
            <a:endParaRPr lang="cs-CZ" altLang="cs-CZ" sz="2000" b="1" i="1" dirty="0"/>
          </a:p>
          <a:p>
            <a:endParaRPr lang="cs-CZ" altLang="cs-CZ" sz="2000" b="1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87"/>
          <a:stretch>
            <a:fillRect/>
          </a:stretch>
        </p:blipFill>
        <p:spPr bwMode="auto">
          <a:xfrm>
            <a:off x="7432675" y="1773238"/>
            <a:ext cx="1711325" cy="33115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sejmout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8" b="12498"/>
          <a:stretch>
            <a:fillRect/>
          </a:stretch>
        </p:blipFill>
        <p:spPr bwMode="auto">
          <a:xfrm>
            <a:off x="2555776" y="4440003"/>
            <a:ext cx="2952849" cy="224972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sejmout0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624513"/>
            <a:ext cx="1366837" cy="1233487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ejmout00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16185" r="18269" b="30751"/>
          <a:stretch>
            <a:fillRect/>
          </a:stretch>
        </p:blipFill>
        <p:spPr bwMode="auto">
          <a:xfrm>
            <a:off x="7740650" y="188913"/>
            <a:ext cx="11969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8748713" y="260350"/>
            <a:ext cx="21590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017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50825" y="404813"/>
            <a:ext cx="864235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 err="1">
                <a:solidFill>
                  <a:srgbClr val="C00000"/>
                </a:solidFill>
              </a:rPr>
              <a:t>Canalis</a:t>
            </a:r>
            <a:r>
              <a:rPr lang="cs-CZ" altLang="cs-CZ" sz="3200" b="1" dirty="0">
                <a:solidFill>
                  <a:srgbClr val="C00000"/>
                </a:solidFill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</a:rPr>
              <a:t>adductorius</a:t>
            </a:r>
            <a:endParaRPr lang="cs-CZ" altLang="cs-CZ" sz="3200" b="1" dirty="0">
              <a:solidFill>
                <a:srgbClr val="C00000"/>
              </a:solidFill>
            </a:endParaRPr>
          </a:p>
          <a:p>
            <a:r>
              <a:rPr lang="cs-CZ" altLang="cs-CZ" sz="2000" b="1" u="sng" dirty="0">
                <a:solidFill>
                  <a:srgbClr val="C00000"/>
                </a:solidFill>
              </a:rPr>
              <a:t>Ohraničení: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</a:p>
          <a:p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vastus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medialis</a:t>
            </a:r>
            <a:r>
              <a:rPr lang="cs-CZ" altLang="cs-CZ" sz="2000" b="1" i="1" dirty="0"/>
              <a:t>, m. </a:t>
            </a:r>
            <a:r>
              <a:rPr lang="cs-CZ" altLang="cs-CZ" sz="2000" b="1" i="1" dirty="0" err="1"/>
              <a:t>adductor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magnus</a:t>
            </a:r>
            <a:r>
              <a:rPr lang="cs-CZ" altLang="cs-CZ" sz="2000" b="1" dirty="0"/>
              <a:t> a </a:t>
            </a:r>
            <a:r>
              <a:rPr lang="cs-CZ" altLang="cs-CZ" sz="2000" b="1" i="1" dirty="0"/>
              <a:t>lamina </a:t>
            </a:r>
            <a:r>
              <a:rPr lang="cs-CZ" altLang="cs-CZ" sz="2000" b="1" i="1" dirty="0" err="1"/>
              <a:t>vastoadductoria</a:t>
            </a:r>
            <a:endParaRPr lang="cs-CZ" altLang="cs-CZ" sz="2000" b="1" dirty="0"/>
          </a:p>
          <a:p>
            <a:r>
              <a:rPr lang="cs-CZ" altLang="cs-CZ" sz="2000" b="1" dirty="0">
                <a:solidFill>
                  <a:srgbClr val="C00000"/>
                </a:solidFill>
              </a:rPr>
              <a:t>východ z kanálu: </a:t>
            </a:r>
            <a:r>
              <a:rPr lang="cs-CZ" altLang="cs-CZ" sz="2000" b="1" i="1" dirty="0" err="1"/>
              <a:t>hiatus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 smtClean="0"/>
              <a:t>tendineus</a:t>
            </a:r>
            <a:r>
              <a:rPr lang="cs-CZ" altLang="cs-CZ" sz="2000" b="1" i="1" dirty="0" smtClean="0"/>
              <a:t>=</a:t>
            </a:r>
            <a:r>
              <a:rPr lang="cs-CZ" altLang="cs-CZ" sz="2000" b="1" i="1" dirty="0" err="1" smtClean="0"/>
              <a:t>adductorius</a:t>
            </a:r>
            <a:r>
              <a:rPr lang="cs-CZ" altLang="cs-CZ" sz="2000" b="1" dirty="0" smtClean="0"/>
              <a:t> </a:t>
            </a:r>
            <a:r>
              <a:rPr lang="cs-CZ" altLang="cs-CZ" sz="1600" b="1" dirty="0"/>
              <a:t>(mezi oběma úpony </a:t>
            </a:r>
            <a:r>
              <a:rPr lang="cs-CZ" altLang="cs-CZ" sz="1600" b="1" i="1" dirty="0"/>
              <a:t>m. </a:t>
            </a:r>
            <a:r>
              <a:rPr lang="cs-CZ" altLang="cs-CZ" sz="1600" b="1" i="1" dirty="0" err="1"/>
              <a:t>adductor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magnus</a:t>
            </a:r>
            <a:r>
              <a:rPr lang="cs-CZ" altLang="cs-CZ" sz="1600" b="1" dirty="0"/>
              <a:t> – </a:t>
            </a:r>
            <a:r>
              <a:rPr lang="cs-CZ" altLang="cs-CZ" sz="2000" b="1" u="sng" dirty="0"/>
              <a:t>ústí do</a:t>
            </a:r>
            <a:r>
              <a:rPr lang="cs-CZ" altLang="cs-CZ" sz="2000" b="1" dirty="0"/>
              <a:t> </a:t>
            </a:r>
            <a:r>
              <a:rPr lang="cs-CZ" altLang="cs-CZ" sz="2000" b="1" i="1" dirty="0" err="1"/>
              <a:t>fossa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poplitea</a:t>
            </a:r>
            <a:r>
              <a:rPr lang="cs-CZ" altLang="cs-CZ" sz="2000" b="1" dirty="0" smtClean="0"/>
              <a:t>)</a:t>
            </a:r>
          </a:p>
          <a:p>
            <a:endParaRPr lang="cs-CZ" altLang="cs-CZ" sz="2000" b="1" dirty="0"/>
          </a:p>
          <a:p>
            <a:r>
              <a:rPr lang="cs-CZ" altLang="cs-CZ" sz="2000" b="1" u="sng" dirty="0">
                <a:solidFill>
                  <a:srgbClr val="C00000"/>
                </a:solidFill>
              </a:rPr>
              <a:t>Funkce: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/>
              <a:t>slouží pro průchod cév z ventrální strany stehna na dorzální (flexní) stranu kolenního kloubu (do </a:t>
            </a:r>
            <a:r>
              <a:rPr lang="cs-CZ" altLang="cs-CZ" sz="2000" b="1" i="1" dirty="0" err="1"/>
              <a:t>fossa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 smtClean="0"/>
              <a:t>poplitea</a:t>
            </a:r>
            <a:r>
              <a:rPr lang="cs-CZ" altLang="cs-CZ" sz="2000" b="1" dirty="0" smtClean="0"/>
              <a:t>)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)</a:t>
            </a:r>
            <a:endParaRPr lang="cs-CZ" altLang="cs-CZ" sz="2000" b="1" dirty="0">
              <a:solidFill>
                <a:schemeClr val="bg1"/>
              </a:solidFill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6"/>
          <a:stretch>
            <a:fillRect/>
          </a:stretch>
        </p:blipFill>
        <p:spPr bwMode="auto">
          <a:xfrm>
            <a:off x="4211638" y="3144024"/>
            <a:ext cx="1411709" cy="3669526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144024"/>
            <a:ext cx="1316385" cy="3713976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437063"/>
            <a:ext cx="1314450" cy="24209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725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341438"/>
            <a:ext cx="2792412" cy="51466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41438"/>
            <a:ext cx="1870075" cy="514826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3132138" y="4221163"/>
            <a:ext cx="2447925" cy="7207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2486025" y="404813"/>
            <a:ext cx="558031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 dirty="0">
                <a:solidFill>
                  <a:srgbClr val="C00000"/>
                </a:solidFill>
              </a:rPr>
              <a:t>FOSSA </a:t>
            </a:r>
            <a:r>
              <a:rPr lang="cs-CZ" altLang="cs-CZ" sz="3600" b="1" dirty="0" smtClean="0">
                <a:solidFill>
                  <a:srgbClr val="C00000"/>
                </a:solidFill>
              </a:rPr>
              <a:t>POPLITEA </a:t>
            </a:r>
            <a:r>
              <a:rPr lang="cs-CZ" altLang="cs-CZ" sz="2400" b="1" dirty="0" smtClean="0"/>
              <a:t>(zákolenní jáma</a:t>
            </a:r>
            <a:r>
              <a:rPr lang="cs-CZ" altLang="cs-CZ" sz="2400" b="1" dirty="0" smtClean="0"/>
              <a:t>)</a:t>
            </a:r>
          </a:p>
          <a:p>
            <a:r>
              <a:rPr lang="cs-CZ" altLang="cs-CZ" sz="2400" b="1" dirty="0" smtClean="0"/>
              <a:t>                  ohraničení + obsah</a:t>
            </a:r>
            <a:endParaRPr lang="cs-CZ" altLang="cs-CZ" sz="3600" b="1" dirty="0"/>
          </a:p>
        </p:txBody>
      </p:sp>
      <p:pic>
        <p:nvPicPr>
          <p:cNvPr id="31756" name="Picture 12" descr="sejmout0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4" b="52791"/>
          <a:stretch>
            <a:fillRect/>
          </a:stretch>
        </p:blipFill>
        <p:spPr bwMode="auto">
          <a:xfrm>
            <a:off x="7164388" y="3284538"/>
            <a:ext cx="1843087" cy="18716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7" name="Picture 13" descr="sejmout0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t="48730" r="2866"/>
          <a:stretch>
            <a:fillRect/>
          </a:stretch>
        </p:blipFill>
        <p:spPr bwMode="auto">
          <a:xfrm>
            <a:off x="7164388" y="4941888"/>
            <a:ext cx="1871662" cy="18240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67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1800200" cy="596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43808" y="836712"/>
            <a:ext cx="43114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Stehenní fascie = </a:t>
            </a:r>
            <a:r>
              <a:rPr lang="cs-CZ" sz="2800" b="1" i="1" dirty="0" err="1" smtClean="0"/>
              <a:t>fascia</a:t>
            </a:r>
            <a:r>
              <a:rPr lang="cs-CZ" sz="2800" b="1" i="1" dirty="0" smtClean="0"/>
              <a:t> lata</a:t>
            </a:r>
          </a:p>
          <a:p>
            <a:r>
              <a:rPr lang="cs-CZ" alt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cs-CZ" alt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saphenus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cribrosa</a:t>
            </a:r>
            <a:r>
              <a:rPr lang="cs-CZ" alt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iliotibialis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cs-CZ" alt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vastoadductoria</a:t>
            </a:r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41" y="2784984"/>
            <a:ext cx="1402522" cy="39570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27" y="2784984"/>
            <a:ext cx="1633540" cy="395700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930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526344" y="764704"/>
            <a:ext cx="6277681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600" b="1" dirty="0">
                <a:solidFill>
                  <a:srgbClr val="C00000"/>
                </a:solidFill>
              </a:rPr>
              <a:t>Svaly bérce </a:t>
            </a:r>
            <a:r>
              <a:rPr lang="cs-CZ" altLang="cs-CZ" sz="2800" b="1" i="1" dirty="0"/>
              <a:t>(mm. </a:t>
            </a:r>
            <a:r>
              <a:rPr lang="cs-CZ" altLang="cs-CZ" sz="2800" b="1" i="1" dirty="0" err="1"/>
              <a:t>cruris</a:t>
            </a:r>
            <a:r>
              <a:rPr lang="cs-CZ" altLang="cs-CZ" sz="2800" b="1" i="1" dirty="0"/>
              <a:t>)</a:t>
            </a:r>
          </a:p>
          <a:p>
            <a:endParaRPr lang="cs-CZ" altLang="cs-CZ" sz="3600" b="1" dirty="0">
              <a:solidFill>
                <a:srgbClr val="C00000"/>
              </a:solidFill>
            </a:endParaRPr>
          </a:p>
          <a:p>
            <a:r>
              <a:rPr lang="cs-CZ" altLang="cs-CZ" sz="2400" b="1" dirty="0">
                <a:solidFill>
                  <a:srgbClr val="C00000"/>
                </a:solidFill>
              </a:rPr>
              <a:t>Ventrální 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skupina</a:t>
            </a:r>
            <a:r>
              <a:rPr lang="cs-CZ" altLang="cs-CZ" b="1" dirty="0" smtClean="0">
                <a:solidFill>
                  <a:srgbClr val="C00000"/>
                </a:solidFill>
              </a:rPr>
              <a:t> </a:t>
            </a:r>
            <a:endParaRPr lang="cs-CZ" altLang="cs-CZ" b="1" dirty="0">
              <a:solidFill>
                <a:srgbClr val="C00000"/>
              </a:solidFill>
            </a:endParaRPr>
          </a:p>
          <a:p>
            <a:r>
              <a:rPr lang="cs-CZ" altLang="cs-CZ" sz="2000" b="1" dirty="0"/>
              <a:t>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tibialis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anterior</a:t>
            </a:r>
            <a:r>
              <a:rPr lang="cs-CZ" altLang="cs-CZ" sz="2000" b="1" i="1" dirty="0"/>
              <a:t> </a:t>
            </a:r>
            <a:r>
              <a:rPr lang="cs-CZ" altLang="cs-CZ" sz="1600" b="1" i="1" dirty="0" smtClean="0"/>
              <a:t>(dorzální flexe a supinace nohy)</a:t>
            </a:r>
            <a:endParaRPr lang="cs-CZ" altLang="cs-CZ" sz="1600" b="1" i="1" dirty="0"/>
          </a:p>
          <a:p>
            <a:r>
              <a:rPr lang="cs-CZ" altLang="cs-CZ" sz="2000" b="1" i="1" dirty="0"/>
              <a:t> m. extensor </a:t>
            </a:r>
            <a:r>
              <a:rPr lang="cs-CZ" altLang="cs-CZ" sz="2000" b="1" i="1" dirty="0" err="1"/>
              <a:t>hallucis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longus</a:t>
            </a:r>
            <a:endParaRPr lang="cs-CZ" altLang="cs-CZ" sz="2000" b="1" i="1" dirty="0"/>
          </a:p>
          <a:p>
            <a:r>
              <a:rPr lang="cs-CZ" altLang="cs-CZ" sz="2000" b="1" i="1" dirty="0"/>
              <a:t> m. extensor </a:t>
            </a:r>
            <a:r>
              <a:rPr lang="cs-CZ" altLang="cs-CZ" sz="2000" b="1" i="1" dirty="0" err="1"/>
              <a:t>digitorum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 smtClean="0"/>
              <a:t>longus</a:t>
            </a:r>
            <a:r>
              <a:rPr lang="cs-CZ" altLang="cs-CZ" sz="2000" b="1" i="1" dirty="0" smtClean="0"/>
              <a:t> </a:t>
            </a:r>
            <a:r>
              <a:rPr lang="cs-CZ" altLang="cs-CZ" sz="1600" b="1" i="1" dirty="0" smtClean="0"/>
              <a:t>(m. </a:t>
            </a:r>
            <a:r>
              <a:rPr lang="cs-CZ" altLang="cs-CZ" sz="1600" b="1" i="1" dirty="0" err="1" smtClean="0"/>
              <a:t>fibularis</a:t>
            </a:r>
            <a:r>
              <a:rPr lang="cs-CZ" altLang="cs-CZ" sz="1600" b="1" i="1" dirty="0" smtClean="0"/>
              <a:t> </a:t>
            </a:r>
            <a:r>
              <a:rPr lang="cs-CZ" altLang="cs-CZ" sz="1600" b="1" i="1" dirty="0" err="1" smtClean="0"/>
              <a:t>tertius</a:t>
            </a:r>
            <a:r>
              <a:rPr lang="cs-CZ" altLang="cs-CZ" sz="1600" b="1" i="1" dirty="0" smtClean="0"/>
              <a:t>)</a:t>
            </a:r>
            <a:endParaRPr lang="cs-CZ" altLang="cs-CZ" sz="1600" b="1" i="1" dirty="0"/>
          </a:p>
          <a:p>
            <a:endParaRPr lang="cs-CZ" altLang="cs-CZ" sz="2000" b="1" dirty="0"/>
          </a:p>
          <a:p>
            <a:r>
              <a:rPr lang="cs-CZ" altLang="cs-CZ" sz="2000" b="1" i="1" dirty="0" err="1"/>
              <a:t>Fascia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cruris</a:t>
            </a:r>
            <a:r>
              <a:rPr lang="cs-CZ" altLang="cs-CZ" sz="2000" b="1" i="1" dirty="0"/>
              <a:t> </a:t>
            </a:r>
            <a:r>
              <a:rPr lang="cs-CZ" altLang="cs-CZ" sz="2000" b="1" dirty="0"/>
              <a:t>(</a:t>
            </a:r>
            <a:r>
              <a:rPr lang="cs-CZ" altLang="cs-CZ" sz="2000" b="1" u="sng" dirty="0"/>
              <a:t>nepokrývá</a:t>
            </a:r>
            <a:r>
              <a:rPr lang="cs-CZ" altLang="cs-CZ" sz="2000" b="1" dirty="0"/>
              <a:t> </a:t>
            </a:r>
            <a:r>
              <a:rPr lang="cs-CZ" altLang="cs-CZ" sz="2000" b="1" i="1" dirty="0"/>
              <a:t>facies </a:t>
            </a:r>
            <a:r>
              <a:rPr lang="cs-CZ" altLang="cs-CZ" sz="2000" b="1" i="1" dirty="0" err="1"/>
              <a:t>medialis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tibiae</a:t>
            </a:r>
            <a:r>
              <a:rPr lang="cs-CZ" altLang="cs-CZ" sz="2000" b="1" dirty="0"/>
              <a:t>)</a:t>
            </a:r>
          </a:p>
          <a:p>
            <a:endParaRPr lang="cs-CZ" altLang="cs-CZ" sz="2000" b="1" dirty="0"/>
          </a:p>
          <a:p>
            <a:r>
              <a:rPr lang="cs-CZ" altLang="cs-CZ" sz="2000" b="1" i="1" dirty="0" err="1"/>
              <a:t>Retinaculum</a:t>
            </a:r>
            <a:r>
              <a:rPr lang="cs-CZ" altLang="cs-CZ" sz="2000" b="1" i="1" dirty="0"/>
              <a:t> </a:t>
            </a:r>
            <a:r>
              <a:rPr lang="cs-CZ" altLang="cs-CZ" sz="2000" b="1" i="1" dirty="0" smtClean="0"/>
              <a:t>mm. </a:t>
            </a:r>
            <a:r>
              <a:rPr lang="cs-CZ" altLang="cs-CZ" sz="2000" b="1" i="1" dirty="0" err="1" smtClean="0"/>
              <a:t>extensorum</a:t>
            </a:r>
            <a:r>
              <a:rPr lang="cs-CZ" altLang="cs-CZ" sz="2000" b="1" i="1" dirty="0" smtClean="0"/>
              <a:t> </a:t>
            </a:r>
            <a:r>
              <a:rPr lang="cs-CZ" altLang="cs-CZ" sz="2000" b="1" i="1" dirty="0" err="1"/>
              <a:t>superius</a:t>
            </a:r>
            <a:r>
              <a:rPr lang="cs-CZ" altLang="cs-CZ" sz="2000" b="1" i="1" dirty="0"/>
              <a:t> et </a:t>
            </a:r>
            <a:r>
              <a:rPr lang="cs-CZ" altLang="cs-CZ" sz="2000" b="1" i="1" dirty="0" err="1"/>
              <a:t>inferius</a:t>
            </a:r>
            <a:endParaRPr lang="cs-CZ" altLang="cs-CZ" sz="2000" b="1" i="1" dirty="0"/>
          </a:p>
          <a:p>
            <a:endParaRPr lang="cs-CZ" altLang="cs-CZ" sz="2000" b="1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0"/>
            <a:ext cx="1812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052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07504" y="217041"/>
            <a:ext cx="849694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C00000"/>
                </a:solidFill>
              </a:rPr>
              <a:t>Laterální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skupina</a:t>
            </a:r>
            <a:endParaRPr lang="cs-CZ" altLang="cs-CZ" sz="3200" b="1" dirty="0"/>
          </a:p>
          <a:p>
            <a:r>
              <a:rPr lang="cs-CZ" altLang="cs-CZ" b="1" dirty="0"/>
              <a:t>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fibularis</a:t>
            </a:r>
            <a:r>
              <a:rPr lang="cs-CZ" altLang="cs-CZ" sz="2000" b="1" i="1" dirty="0"/>
              <a:t> </a:t>
            </a:r>
            <a:r>
              <a:rPr lang="cs-CZ" altLang="cs-CZ" sz="1600" b="1" i="1" dirty="0"/>
              <a:t>(</a:t>
            </a:r>
            <a:r>
              <a:rPr lang="cs-CZ" altLang="cs-CZ" sz="1600" b="1" i="1" dirty="0" err="1"/>
              <a:t>peronaeus</a:t>
            </a:r>
            <a:r>
              <a:rPr lang="cs-CZ" altLang="cs-CZ" sz="1600" b="1" i="1" dirty="0"/>
              <a:t>) </a:t>
            </a:r>
            <a:r>
              <a:rPr lang="cs-CZ" altLang="cs-CZ" sz="2000" b="1" i="1" dirty="0" err="1" smtClean="0"/>
              <a:t>longus</a:t>
            </a:r>
            <a:r>
              <a:rPr lang="cs-CZ" altLang="cs-CZ" sz="2000" b="1" i="1" dirty="0" smtClean="0"/>
              <a:t> </a:t>
            </a:r>
            <a:r>
              <a:rPr lang="cs-CZ" altLang="cs-CZ" sz="1600" b="1" i="1" dirty="0" smtClean="0"/>
              <a:t>(plantární flexe a pronace nohy, klenba nožní)</a:t>
            </a:r>
            <a:endParaRPr lang="cs-CZ" altLang="cs-CZ" sz="1600" b="1" i="1" dirty="0"/>
          </a:p>
          <a:p>
            <a:r>
              <a:rPr lang="cs-CZ" altLang="cs-CZ" sz="2000" b="1" i="1" dirty="0"/>
              <a:t> m. </a:t>
            </a:r>
            <a:r>
              <a:rPr lang="cs-CZ" altLang="cs-CZ" sz="2000" b="1" i="1" dirty="0" err="1"/>
              <a:t>fibularis</a:t>
            </a:r>
            <a:r>
              <a:rPr lang="cs-CZ" altLang="cs-CZ" sz="2000" b="1" i="1" dirty="0"/>
              <a:t> </a:t>
            </a:r>
            <a:r>
              <a:rPr lang="cs-CZ" altLang="cs-CZ" sz="1600" b="1" i="1" dirty="0"/>
              <a:t>(</a:t>
            </a:r>
            <a:r>
              <a:rPr lang="cs-CZ" altLang="cs-CZ" sz="1600" b="1" i="1" dirty="0" err="1"/>
              <a:t>peroneus</a:t>
            </a:r>
            <a:r>
              <a:rPr lang="cs-CZ" altLang="cs-CZ" sz="1600" b="1" i="1" dirty="0"/>
              <a:t>) </a:t>
            </a:r>
            <a:r>
              <a:rPr lang="cs-CZ" altLang="cs-CZ" sz="2000" b="1" i="1" dirty="0"/>
              <a:t>brevis </a:t>
            </a:r>
            <a:r>
              <a:rPr lang="cs-CZ" altLang="cs-CZ" sz="1600" b="1" i="1" dirty="0"/>
              <a:t>(plantární flexe a pronace </a:t>
            </a:r>
            <a:r>
              <a:rPr lang="cs-CZ" altLang="cs-CZ" sz="1600" b="1" i="1" dirty="0" smtClean="0"/>
              <a:t>nohy) )</a:t>
            </a:r>
            <a:endParaRPr lang="cs-CZ" altLang="cs-CZ" sz="1600" b="1" i="1" dirty="0"/>
          </a:p>
          <a:p>
            <a:endParaRPr lang="cs-CZ" altLang="cs-CZ" sz="2000" b="1" i="1" dirty="0"/>
          </a:p>
          <a:p>
            <a:r>
              <a:rPr lang="cs-CZ" altLang="cs-CZ" sz="2000" b="1" i="1" dirty="0"/>
              <a:t> </a:t>
            </a:r>
            <a:r>
              <a:rPr lang="cs-CZ" altLang="cs-CZ" sz="2000" b="1" i="1" dirty="0" err="1"/>
              <a:t>Retinaculum</a:t>
            </a:r>
            <a:r>
              <a:rPr lang="cs-CZ" altLang="cs-CZ" sz="2000" b="1" i="1" dirty="0"/>
              <a:t> </a:t>
            </a:r>
            <a:r>
              <a:rPr lang="cs-CZ" altLang="cs-CZ" sz="2000" b="1" i="1" dirty="0" smtClean="0"/>
              <a:t>mm. </a:t>
            </a:r>
            <a:r>
              <a:rPr lang="cs-CZ" altLang="cs-CZ" sz="2000" b="1" i="1" dirty="0" err="1" smtClean="0"/>
              <a:t>fibularium</a:t>
            </a:r>
            <a:r>
              <a:rPr lang="cs-CZ" altLang="cs-CZ" sz="2000" b="1" i="1" dirty="0" smtClean="0"/>
              <a:t> </a:t>
            </a:r>
            <a:r>
              <a:rPr lang="cs-CZ" altLang="cs-CZ" sz="1600" b="1" i="1" dirty="0" smtClean="0"/>
              <a:t>(</a:t>
            </a:r>
            <a:r>
              <a:rPr lang="cs-CZ" altLang="cs-CZ" sz="1600" b="1" i="1" dirty="0" err="1" smtClean="0"/>
              <a:t>peroneorum</a:t>
            </a:r>
            <a:r>
              <a:rPr lang="cs-CZ" altLang="cs-CZ" sz="1600" b="1" i="1" dirty="0" smtClean="0"/>
              <a:t>)</a:t>
            </a:r>
            <a:endParaRPr lang="cs-CZ" altLang="cs-CZ" sz="1600" b="1" i="1" dirty="0"/>
          </a:p>
          <a:p>
            <a:r>
              <a:rPr lang="cs-CZ" altLang="cs-CZ" sz="2000" b="1" i="1" dirty="0"/>
              <a:t> (</a:t>
            </a:r>
            <a:r>
              <a:rPr lang="cs-CZ" altLang="cs-CZ" sz="2000" b="1" i="1" dirty="0" err="1"/>
              <a:t>superius</a:t>
            </a:r>
            <a:r>
              <a:rPr lang="cs-CZ" altLang="cs-CZ" sz="2000" b="1" i="1" dirty="0"/>
              <a:t> et </a:t>
            </a:r>
            <a:r>
              <a:rPr lang="cs-CZ" altLang="cs-CZ" sz="2000" b="1" i="1" dirty="0" err="1"/>
              <a:t>inferius</a:t>
            </a:r>
            <a:r>
              <a:rPr lang="cs-CZ" altLang="cs-CZ" sz="2000" b="1" i="1" dirty="0"/>
              <a:t>)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880320" cy="562169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Výsledek obrázku pro lig. plantare long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" r="78873"/>
          <a:stretch/>
        </p:blipFill>
        <p:spPr bwMode="auto">
          <a:xfrm>
            <a:off x="2771800" y="2276872"/>
            <a:ext cx="2411032" cy="435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765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96" y="2039527"/>
            <a:ext cx="1177532" cy="446256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50796"/>
            <a:ext cx="1392276" cy="446256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7504" y="280988"/>
            <a:ext cx="8424936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800" b="1" dirty="0">
                <a:solidFill>
                  <a:srgbClr val="C00000"/>
                </a:solidFill>
              </a:rPr>
              <a:t>Dorzální skupina</a:t>
            </a:r>
            <a:r>
              <a:rPr lang="cs-CZ" altLang="cs-CZ" b="1" dirty="0">
                <a:solidFill>
                  <a:srgbClr val="C00000"/>
                </a:solidFill>
              </a:rPr>
              <a:t> svalů bércových </a:t>
            </a:r>
            <a:endParaRPr lang="cs-CZ" altLang="cs-CZ" b="1" dirty="0" smtClean="0">
              <a:solidFill>
                <a:srgbClr val="C00000"/>
              </a:solidFill>
            </a:endParaRPr>
          </a:p>
          <a:p>
            <a:endParaRPr lang="cs-CZ" altLang="cs-CZ" b="1" dirty="0"/>
          </a:p>
          <a:p>
            <a:pPr>
              <a:buFontTx/>
              <a:buAutoNum type="alphaLcParenR"/>
            </a:pPr>
            <a:r>
              <a:rPr lang="cs-CZ" altLang="cs-CZ" sz="2000" b="1" dirty="0">
                <a:solidFill>
                  <a:srgbClr val="C00000"/>
                </a:solidFill>
              </a:rPr>
              <a:t>povrchová vrstva </a:t>
            </a:r>
          </a:p>
          <a:p>
            <a:r>
              <a:rPr lang="cs-CZ" altLang="cs-CZ" sz="2000" b="1" dirty="0">
                <a:solidFill>
                  <a:srgbClr val="C00000"/>
                </a:solidFill>
              </a:rPr>
              <a:t>  </a:t>
            </a:r>
            <a:r>
              <a:rPr lang="cs-CZ" altLang="cs-CZ" sz="2000" b="1" i="1" dirty="0"/>
              <a:t>m. triceps </a:t>
            </a:r>
            <a:r>
              <a:rPr lang="cs-CZ" altLang="cs-CZ" sz="2000" b="1" i="1" dirty="0" err="1"/>
              <a:t>surae</a:t>
            </a:r>
            <a:r>
              <a:rPr lang="cs-CZ" altLang="cs-CZ" sz="2000" b="1" i="1" dirty="0"/>
              <a:t> </a:t>
            </a:r>
            <a:r>
              <a:rPr lang="cs-CZ" altLang="cs-CZ" sz="2000" b="1" i="1" dirty="0" smtClean="0"/>
              <a:t>– </a:t>
            </a:r>
            <a:r>
              <a:rPr lang="cs-CZ" altLang="cs-CZ" b="1" i="1" dirty="0" smtClean="0">
                <a:solidFill>
                  <a:srgbClr val="C00000"/>
                </a:solidFill>
              </a:rPr>
              <a:t>plantární flexe</a:t>
            </a:r>
            <a:endParaRPr lang="cs-CZ" altLang="cs-CZ" b="1" i="1" dirty="0">
              <a:solidFill>
                <a:srgbClr val="C00000"/>
              </a:solidFill>
            </a:endParaRPr>
          </a:p>
          <a:p>
            <a:r>
              <a:rPr lang="cs-CZ" altLang="cs-CZ" sz="2000" b="1" i="1" dirty="0"/>
              <a:t>       (m. </a:t>
            </a:r>
            <a:r>
              <a:rPr lang="cs-CZ" altLang="cs-CZ" sz="2000" b="1" i="1" dirty="0" err="1"/>
              <a:t>gastrocnemius</a:t>
            </a:r>
            <a:r>
              <a:rPr lang="cs-CZ" altLang="cs-CZ" sz="2000" b="1" i="1" dirty="0"/>
              <a:t> –  </a:t>
            </a:r>
            <a:r>
              <a:rPr lang="cs-CZ" altLang="cs-CZ" sz="1600" i="1" dirty="0" err="1"/>
              <a:t>caput</a:t>
            </a:r>
            <a:r>
              <a:rPr lang="cs-CZ" altLang="cs-CZ" sz="1600" i="1" dirty="0"/>
              <a:t> </a:t>
            </a:r>
            <a:r>
              <a:rPr lang="cs-CZ" altLang="cs-CZ" sz="1600" i="1" dirty="0" err="1" smtClean="0"/>
              <a:t>mediale</a:t>
            </a:r>
            <a:r>
              <a:rPr lang="cs-CZ" altLang="cs-CZ" sz="1600" i="1" dirty="0" smtClean="0"/>
              <a:t> et </a:t>
            </a:r>
            <a:r>
              <a:rPr lang="cs-CZ" altLang="cs-CZ" sz="1600" i="1" dirty="0" err="1" smtClean="0"/>
              <a:t>laterale</a:t>
            </a:r>
            <a:r>
              <a:rPr lang="cs-CZ" altLang="cs-CZ" sz="1600" i="1" dirty="0" smtClean="0"/>
              <a:t> (</a:t>
            </a:r>
            <a:r>
              <a:rPr lang="cs-CZ" altLang="cs-CZ" sz="1600" i="1" dirty="0" smtClean="0">
                <a:solidFill>
                  <a:srgbClr val="FF0000"/>
                </a:solidFill>
              </a:rPr>
              <a:t>flexe </a:t>
            </a:r>
            <a:r>
              <a:rPr lang="cs-CZ" altLang="cs-CZ" sz="1600" i="1" dirty="0" smtClean="0"/>
              <a:t>v koleni), </a:t>
            </a:r>
            <a:r>
              <a:rPr lang="cs-CZ" altLang="cs-CZ" sz="2000" b="1" i="1" dirty="0"/>
              <a:t>m. </a:t>
            </a:r>
            <a:r>
              <a:rPr lang="cs-CZ" altLang="cs-CZ" sz="2000" b="1" i="1" dirty="0" err="1" smtClean="0"/>
              <a:t>soleus</a:t>
            </a:r>
            <a:r>
              <a:rPr lang="cs-CZ" altLang="cs-CZ" sz="2000" b="1" i="1" dirty="0" smtClean="0"/>
              <a:t>)</a:t>
            </a:r>
          </a:p>
          <a:p>
            <a:endParaRPr lang="cs-CZ" altLang="cs-CZ" sz="2000" b="1" i="1" dirty="0"/>
          </a:p>
          <a:p>
            <a:r>
              <a:rPr lang="cs-CZ" altLang="cs-CZ" sz="2000" b="1" i="1" dirty="0"/>
              <a:t>  m. </a:t>
            </a:r>
            <a:r>
              <a:rPr lang="cs-CZ" altLang="cs-CZ" sz="2000" b="1" i="1" dirty="0" err="1" smtClean="0"/>
              <a:t>plantaris</a:t>
            </a:r>
            <a:endParaRPr lang="cs-CZ" altLang="cs-CZ" sz="2000" b="1" i="1" dirty="0"/>
          </a:p>
          <a:p>
            <a:r>
              <a:rPr lang="cs-CZ" altLang="cs-CZ" sz="2000" b="1" i="1" dirty="0"/>
              <a:t>  m. </a:t>
            </a:r>
            <a:r>
              <a:rPr lang="cs-CZ" altLang="cs-CZ" sz="2000" b="1" i="1" dirty="0" err="1" smtClean="0"/>
              <a:t>popliteus</a:t>
            </a:r>
            <a:r>
              <a:rPr lang="cs-CZ" altLang="cs-CZ" sz="2000" b="1" i="1" dirty="0" smtClean="0"/>
              <a:t> </a:t>
            </a:r>
            <a:r>
              <a:rPr lang="cs-CZ" altLang="cs-CZ" sz="1600" i="1" dirty="0" smtClean="0"/>
              <a:t>(flexe bérce</a:t>
            </a:r>
            <a:r>
              <a:rPr lang="cs-CZ" altLang="cs-CZ" sz="1600" i="1" dirty="0" smtClean="0"/>
              <a:t>)</a:t>
            </a:r>
          </a:p>
          <a:p>
            <a:endParaRPr lang="cs-CZ" altLang="cs-CZ" sz="1600" i="1" dirty="0"/>
          </a:p>
          <a:p>
            <a:endParaRPr lang="cs-CZ" altLang="cs-CZ" sz="2000" b="1" dirty="0"/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151560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1124744"/>
            <a:ext cx="525658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hluboká vrstva 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bércových svalů</a:t>
            </a:r>
          </a:p>
          <a:p>
            <a:r>
              <a:rPr lang="cs-CZ" alt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cs-CZ" altLang="cs-CZ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tibialis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(plantární flexe,</a:t>
            </a:r>
          </a:p>
          <a:p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addukce a mírná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supinace nohy)</a:t>
            </a:r>
          </a:p>
          <a:p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m. flexor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digitorum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longus</a:t>
            </a:r>
            <a:endParaRPr lang="cs-CZ" altLang="cs-CZ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m. flexor </a:t>
            </a:r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hallucis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longus</a:t>
            </a:r>
            <a:endParaRPr lang="cs-CZ" altLang="cs-CZ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b="1" dirty="0"/>
          </a:p>
          <a:p>
            <a:r>
              <a:rPr lang="cs-CZ" b="1" dirty="0" err="1"/>
              <a:t>Hallux</a:t>
            </a:r>
            <a:r>
              <a:rPr lang="cs-CZ" b="1" dirty="0"/>
              <a:t> </a:t>
            </a:r>
            <a:r>
              <a:rPr lang="cs-CZ" dirty="0"/>
              <a:t>= palec na noze</a:t>
            </a:r>
          </a:p>
          <a:p>
            <a:r>
              <a:rPr lang="cs-CZ" altLang="cs-CZ" b="1" i="1" dirty="0" err="1"/>
              <a:t>Retinaculum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flexorum</a:t>
            </a:r>
            <a:endParaRPr lang="cs-CZ" altLang="cs-CZ" b="1" i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695510" cy="6350489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98499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404664"/>
            <a:ext cx="828092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coxae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(kyčelní svaly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C00000"/>
                </a:solidFill>
              </a:rPr>
              <a:t>Ventrální skupina</a:t>
            </a:r>
          </a:p>
          <a:p>
            <a:pPr lvl="2"/>
            <a:r>
              <a:rPr lang="cs-CZ" i="1" dirty="0"/>
              <a:t>M. </a:t>
            </a:r>
            <a:r>
              <a:rPr lang="cs-CZ" i="1" dirty="0" err="1" smtClean="0"/>
              <a:t>iliopsoas</a:t>
            </a:r>
            <a:endParaRPr lang="cs-CZ" i="1" dirty="0"/>
          </a:p>
          <a:p>
            <a:r>
              <a:rPr lang="cs-CZ" sz="2400" b="1" dirty="0">
                <a:solidFill>
                  <a:srgbClr val="C00000"/>
                </a:solidFill>
              </a:rPr>
              <a:t>Dorzální skupina</a:t>
            </a:r>
          </a:p>
          <a:p>
            <a:r>
              <a:rPr lang="cs-CZ" b="1" i="1" dirty="0"/>
              <a:t>Povrchová vrstva</a:t>
            </a:r>
          </a:p>
          <a:p>
            <a:pPr lvl="2"/>
            <a:r>
              <a:rPr lang="cs-CZ" i="1" dirty="0"/>
              <a:t>M. </a:t>
            </a:r>
            <a:r>
              <a:rPr lang="cs-CZ" i="1" dirty="0" err="1"/>
              <a:t>gluteus</a:t>
            </a:r>
            <a:r>
              <a:rPr lang="cs-CZ" i="1" dirty="0"/>
              <a:t> </a:t>
            </a:r>
            <a:r>
              <a:rPr lang="cs-CZ" i="1" dirty="0" err="1"/>
              <a:t>maximus</a:t>
            </a:r>
            <a:r>
              <a:rPr lang="cs-CZ" i="1" dirty="0"/>
              <a:t>, </a:t>
            </a:r>
            <a:r>
              <a:rPr lang="cs-CZ" i="1" dirty="0" err="1"/>
              <a:t>medius</a:t>
            </a:r>
            <a:r>
              <a:rPr lang="cs-CZ" i="1" dirty="0"/>
              <a:t>, </a:t>
            </a:r>
            <a:r>
              <a:rPr lang="cs-CZ" i="1" dirty="0" err="1"/>
              <a:t>minimus</a:t>
            </a:r>
            <a:endParaRPr lang="cs-CZ" i="1" dirty="0"/>
          </a:p>
          <a:p>
            <a:pPr lvl="2"/>
            <a:r>
              <a:rPr lang="cs-CZ" i="1" dirty="0"/>
              <a:t>m. tensor </a:t>
            </a:r>
            <a:r>
              <a:rPr lang="cs-CZ" i="1" dirty="0" err="1"/>
              <a:t>fasciae</a:t>
            </a:r>
            <a:r>
              <a:rPr lang="cs-CZ" i="1" dirty="0"/>
              <a:t> </a:t>
            </a:r>
            <a:r>
              <a:rPr lang="cs-CZ" i="1" dirty="0" err="1"/>
              <a:t>latae</a:t>
            </a:r>
            <a:endParaRPr lang="cs-CZ" i="1" dirty="0"/>
          </a:p>
          <a:p>
            <a:r>
              <a:rPr lang="cs-CZ" b="1" i="1" dirty="0"/>
              <a:t>Hluboká </a:t>
            </a:r>
            <a:r>
              <a:rPr lang="cs-CZ" b="1" i="1" dirty="0" smtClean="0"/>
              <a:t>vrstva </a:t>
            </a:r>
            <a:r>
              <a:rPr lang="cs-CZ" b="1" dirty="0" smtClean="0"/>
              <a:t>(</a:t>
            </a:r>
            <a:r>
              <a:rPr lang="cs-CZ" b="1" dirty="0" err="1" smtClean="0"/>
              <a:t>pelvitrochanterické</a:t>
            </a:r>
            <a:r>
              <a:rPr lang="cs-CZ" b="1" dirty="0" smtClean="0"/>
              <a:t> svaly)</a:t>
            </a:r>
            <a:endParaRPr lang="cs-CZ" b="1" i="1" dirty="0"/>
          </a:p>
          <a:p>
            <a:pPr lvl="2"/>
            <a:r>
              <a:rPr lang="cs-CZ" i="1" dirty="0"/>
              <a:t>m. </a:t>
            </a:r>
            <a:r>
              <a:rPr lang="cs-CZ" i="1" dirty="0" err="1"/>
              <a:t>piriformis</a:t>
            </a:r>
            <a:r>
              <a:rPr lang="cs-CZ" i="1" dirty="0"/>
              <a:t>, </a:t>
            </a:r>
            <a:r>
              <a:rPr lang="cs-CZ" i="1" dirty="0" err="1"/>
              <a:t>obturatorius</a:t>
            </a:r>
            <a:r>
              <a:rPr lang="cs-CZ" i="1" dirty="0"/>
              <a:t> </a:t>
            </a:r>
            <a:r>
              <a:rPr lang="cs-CZ" i="1" dirty="0" err="1"/>
              <a:t>internus</a:t>
            </a:r>
            <a:r>
              <a:rPr lang="cs-CZ" i="1" dirty="0"/>
              <a:t>, </a:t>
            </a:r>
            <a:endParaRPr lang="cs-CZ" i="1" dirty="0" smtClean="0"/>
          </a:p>
          <a:p>
            <a:pPr lvl="2"/>
            <a:r>
              <a:rPr lang="cs-CZ" i="1" dirty="0" smtClean="0"/>
              <a:t>mm</a:t>
            </a:r>
            <a:r>
              <a:rPr lang="cs-CZ" i="1" dirty="0"/>
              <a:t>. </a:t>
            </a:r>
            <a:r>
              <a:rPr lang="cs-CZ" i="1" dirty="0" err="1" smtClean="0"/>
              <a:t>gemelli</a:t>
            </a:r>
            <a:r>
              <a:rPr lang="cs-CZ" i="1" dirty="0"/>
              <a:t>, m. </a:t>
            </a:r>
            <a:r>
              <a:rPr lang="cs-CZ" i="1" dirty="0" err="1"/>
              <a:t>quadratus</a:t>
            </a:r>
            <a:r>
              <a:rPr lang="cs-CZ" i="1" dirty="0"/>
              <a:t> </a:t>
            </a:r>
            <a:r>
              <a:rPr lang="cs-CZ" i="1" dirty="0" err="1"/>
              <a:t>femoris</a:t>
            </a:r>
            <a:endParaRPr lang="cs-CZ" i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79" y="1263622"/>
            <a:ext cx="1369009" cy="504644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263622"/>
            <a:ext cx="2095914" cy="50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69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3692525" cy="56896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900113" y="476250"/>
            <a:ext cx="3734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/>
              <a:t>Fascie a </a:t>
            </a:r>
            <a:r>
              <a:rPr lang="cs-CZ" altLang="cs-CZ" sz="2400" b="1" dirty="0" smtClean="0"/>
              <a:t>svalová </a:t>
            </a:r>
            <a:r>
              <a:rPr lang="cs-CZ" altLang="cs-CZ" sz="2400" b="1" dirty="0"/>
              <a:t>septa bérce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88913"/>
            <a:ext cx="1368425" cy="666908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88913"/>
            <a:ext cx="1658938" cy="666908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646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22" y="2463650"/>
            <a:ext cx="1381161" cy="327007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30702"/>
            <a:ext cx="3455988" cy="24653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74" y="3483440"/>
            <a:ext cx="3497263" cy="20828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35" y="2405164"/>
            <a:ext cx="1368089" cy="332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14287" y="5733256"/>
            <a:ext cx="30610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i="1" dirty="0" err="1"/>
              <a:t>r</a:t>
            </a:r>
            <a:r>
              <a:rPr lang="cs-CZ" altLang="cs-CZ" b="1" i="1" dirty="0" err="1" smtClean="0"/>
              <a:t>etinaculum</a:t>
            </a:r>
            <a:r>
              <a:rPr lang="cs-CZ" altLang="cs-CZ" b="1" i="1" dirty="0" smtClean="0"/>
              <a:t> </a:t>
            </a:r>
            <a:r>
              <a:rPr lang="cs-CZ" altLang="cs-CZ" b="1" i="1" dirty="0"/>
              <a:t>mm. </a:t>
            </a:r>
            <a:r>
              <a:rPr lang="cs-CZ" altLang="cs-CZ" b="1" i="1" dirty="0" err="1"/>
              <a:t>extensorum</a:t>
            </a:r>
            <a:r>
              <a:rPr lang="cs-CZ" altLang="cs-CZ" b="1" i="1" dirty="0"/>
              <a:t> </a:t>
            </a:r>
          </a:p>
          <a:p>
            <a:r>
              <a:rPr lang="cs-CZ" altLang="cs-CZ" b="1" i="1" dirty="0" err="1"/>
              <a:t>superius</a:t>
            </a:r>
            <a:r>
              <a:rPr lang="cs-CZ" altLang="cs-CZ" b="1" i="1" dirty="0"/>
              <a:t> et </a:t>
            </a:r>
            <a:r>
              <a:rPr lang="cs-CZ" altLang="cs-CZ" b="1" i="1" dirty="0" err="1"/>
              <a:t>inferius</a:t>
            </a:r>
            <a:endParaRPr lang="cs-CZ" altLang="cs-CZ" b="1" i="1" dirty="0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5775310" y="2936545"/>
            <a:ext cx="27379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i="1" dirty="0" err="1"/>
              <a:t>r</a:t>
            </a:r>
            <a:r>
              <a:rPr lang="cs-CZ" altLang="cs-CZ" b="1" i="1" dirty="0" err="1" smtClean="0"/>
              <a:t>etinaculum</a:t>
            </a:r>
            <a:r>
              <a:rPr lang="cs-CZ" altLang="cs-CZ" b="1" i="1" dirty="0" smtClean="0"/>
              <a:t> </a:t>
            </a:r>
            <a:r>
              <a:rPr lang="cs-CZ" altLang="cs-CZ" b="1" i="1" dirty="0"/>
              <a:t>mm. </a:t>
            </a:r>
            <a:r>
              <a:rPr lang="cs-CZ" altLang="cs-CZ" b="1" i="1" dirty="0" err="1"/>
              <a:t>flexorum</a:t>
            </a:r>
            <a:endParaRPr lang="cs-CZ" altLang="cs-CZ" b="1" i="1" dirty="0"/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5766182" y="5663568"/>
            <a:ext cx="3827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i="1" dirty="0" err="1" smtClean="0"/>
              <a:t>retinaculum</a:t>
            </a:r>
            <a:r>
              <a:rPr lang="cs-CZ" altLang="cs-CZ" b="1" i="1" dirty="0" smtClean="0"/>
              <a:t> </a:t>
            </a:r>
            <a:r>
              <a:rPr lang="cs-CZ" altLang="cs-CZ" b="1" i="1" dirty="0"/>
              <a:t>mm. </a:t>
            </a:r>
            <a:r>
              <a:rPr lang="cs-CZ" altLang="cs-CZ" b="1" i="1" dirty="0" err="1"/>
              <a:t>fibularium</a:t>
            </a:r>
            <a:endParaRPr lang="cs-CZ" altLang="cs-CZ" b="1" i="1" dirty="0"/>
          </a:p>
          <a:p>
            <a:r>
              <a:rPr lang="cs-CZ" altLang="cs-CZ" b="1" i="1" dirty="0" err="1"/>
              <a:t>superius</a:t>
            </a:r>
            <a:r>
              <a:rPr lang="cs-CZ" altLang="cs-CZ" b="1" i="1" dirty="0"/>
              <a:t> et </a:t>
            </a:r>
            <a:r>
              <a:rPr lang="cs-CZ" altLang="cs-CZ" b="1" i="1" dirty="0" err="1"/>
              <a:t>inferius</a:t>
            </a:r>
            <a:endParaRPr lang="cs-CZ" altLang="cs-CZ" b="1" i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3987" y="448113"/>
            <a:ext cx="6215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800" b="1" dirty="0" err="1" smtClean="0">
                <a:solidFill>
                  <a:srgbClr val="C00000"/>
                </a:solidFill>
              </a:rPr>
              <a:t>Retinacula</a:t>
            </a:r>
            <a:r>
              <a:rPr lang="cs-CZ" altLang="cs-CZ" sz="28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1600" b="1" dirty="0" smtClean="0">
                <a:solidFill>
                  <a:srgbClr val="C00000"/>
                </a:solidFill>
              </a:rPr>
              <a:t>(poutka) </a:t>
            </a:r>
            <a:r>
              <a:rPr lang="cs-CZ" altLang="cs-CZ" sz="2800" b="1" dirty="0" smtClean="0">
                <a:solidFill>
                  <a:srgbClr val="C00000"/>
                </a:solidFill>
              </a:rPr>
              <a:t>bérce a šlachové pochvy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0"/>
          <a:stretch>
            <a:fillRect/>
          </a:stretch>
        </p:blipFill>
        <p:spPr bwMode="auto">
          <a:xfrm>
            <a:off x="14287" y="1863396"/>
            <a:ext cx="1624013" cy="32400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312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11560" y="908720"/>
            <a:ext cx="4018334" cy="3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C00000"/>
                </a:solidFill>
              </a:rPr>
              <a:t>Svaly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nohy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400" b="1" i="1" dirty="0">
                <a:solidFill>
                  <a:srgbClr val="C00000"/>
                </a:solidFill>
              </a:rPr>
              <a:t>(mm. </a:t>
            </a:r>
            <a:r>
              <a:rPr lang="cs-CZ" altLang="cs-CZ" sz="2400" b="1" i="1" dirty="0" err="1">
                <a:solidFill>
                  <a:srgbClr val="C00000"/>
                </a:solidFill>
              </a:rPr>
              <a:t>pedis</a:t>
            </a:r>
            <a:r>
              <a:rPr lang="cs-CZ" altLang="cs-CZ" sz="2400" b="1" i="1" dirty="0">
                <a:solidFill>
                  <a:srgbClr val="C00000"/>
                </a:solidFill>
              </a:rPr>
              <a:t>)</a:t>
            </a:r>
          </a:p>
          <a:p>
            <a:endParaRPr lang="cs-CZ" altLang="cs-CZ" b="1" dirty="0">
              <a:solidFill>
                <a:srgbClr val="C00000"/>
              </a:solidFill>
            </a:endParaRPr>
          </a:p>
          <a:p>
            <a:pPr marL="457200" indent="-457200">
              <a:buAutoNum type="alphaLcParenR"/>
            </a:pPr>
            <a:r>
              <a:rPr lang="cs-CZ" altLang="cs-CZ" sz="2000" b="1" dirty="0" smtClean="0">
                <a:solidFill>
                  <a:srgbClr val="C00000"/>
                </a:solidFill>
              </a:rPr>
              <a:t>dorzální </a:t>
            </a:r>
            <a:r>
              <a:rPr lang="cs-CZ" altLang="cs-CZ" sz="2000" b="1" dirty="0">
                <a:solidFill>
                  <a:srgbClr val="C00000"/>
                </a:solidFill>
              </a:rPr>
              <a:t>skupina </a:t>
            </a:r>
            <a:endParaRPr lang="cs-CZ" altLang="cs-CZ" sz="2000" b="1" dirty="0" smtClean="0">
              <a:solidFill>
                <a:srgbClr val="C00000"/>
              </a:solidFill>
            </a:endParaRPr>
          </a:p>
          <a:p>
            <a:pPr marL="457200" indent="-457200">
              <a:buAutoNum type="alphaLcParenR"/>
            </a:pPr>
            <a:endParaRPr lang="cs-CZ" altLang="cs-CZ" sz="2000" b="1" dirty="0">
              <a:solidFill>
                <a:srgbClr val="C00000"/>
              </a:solidFill>
            </a:endParaRPr>
          </a:p>
          <a:p>
            <a:pPr marL="457200" indent="-457200">
              <a:buAutoNum type="alphaLcParenR"/>
            </a:pPr>
            <a:endParaRPr lang="cs-CZ" altLang="cs-CZ" sz="2000" b="1" dirty="0">
              <a:solidFill>
                <a:srgbClr val="C00000"/>
              </a:solidFill>
            </a:endParaRPr>
          </a:p>
          <a:p>
            <a:r>
              <a:rPr lang="cs-CZ" altLang="cs-CZ" sz="2000" b="1" i="1" dirty="0"/>
              <a:t>m. extensor </a:t>
            </a:r>
            <a:r>
              <a:rPr lang="cs-CZ" altLang="cs-CZ" sz="2000" b="1" i="1" dirty="0" err="1"/>
              <a:t>hallucis</a:t>
            </a:r>
            <a:r>
              <a:rPr lang="cs-CZ" altLang="cs-CZ" sz="2000" b="1" i="1" dirty="0"/>
              <a:t> brevis</a:t>
            </a:r>
          </a:p>
          <a:p>
            <a:r>
              <a:rPr lang="cs-CZ" altLang="cs-CZ" sz="2000" b="1" i="1" dirty="0"/>
              <a:t>m. extensor </a:t>
            </a:r>
            <a:r>
              <a:rPr lang="cs-CZ" altLang="cs-CZ" sz="2000" b="1" i="1" dirty="0" err="1"/>
              <a:t>digitorum</a:t>
            </a:r>
            <a:r>
              <a:rPr lang="cs-CZ" altLang="cs-CZ" sz="2000" b="1" i="1" dirty="0"/>
              <a:t> brevis</a:t>
            </a:r>
          </a:p>
          <a:p>
            <a:endParaRPr lang="cs-CZ" altLang="cs-CZ" sz="2000" b="1" dirty="0"/>
          </a:p>
          <a:p>
            <a:endParaRPr lang="cs-CZ" altLang="cs-CZ" b="1" dirty="0"/>
          </a:p>
          <a:p>
            <a:endParaRPr lang="cs-CZ" altLang="cs-CZ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8443"/>
            <a:ext cx="2808312" cy="649131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280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23850" y="303213"/>
            <a:ext cx="5689600" cy="766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</a:rPr>
              <a:t>b) </a:t>
            </a:r>
            <a:r>
              <a:rPr lang="cs-CZ" altLang="cs-CZ" sz="2800" b="1" dirty="0">
                <a:solidFill>
                  <a:srgbClr val="C00000"/>
                </a:solidFill>
              </a:rPr>
              <a:t>p</a:t>
            </a:r>
            <a:r>
              <a:rPr lang="cs-CZ" altLang="cs-CZ" sz="2800" b="1" dirty="0" smtClean="0">
                <a:solidFill>
                  <a:srgbClr val="C00000"/>
                </a:solidFill>
              </a:rPr>
              <a:t>lantární </a:t>
            </a:r>
            <a:r>
              <a:rPr lang="cs-CZ" altLang="cs-CZ" sz="2800" b="1" dirty="0">
                <a:solidFill>
                  <a:srgbClr val="C00000"/>
                </a:solidFill>
              </a:rPr>
              <a:t>skupina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/>
              <a:t>svalů nohy</a:t>
            </a:r>
          </a:p>
          <a:p>
            <a:endParaRPr lang="cs-CZ" altLang="cs-CZ" b="1" dirty="0"/>
          </a:p>
          <a:p>
            <a:r>
              <a:rPr lang="cs-CZ" altLang="cs-CZ" b="1" i="1" dirty="0" err="1"/>
              <a:t>Aponeurosis</a:t>
            </a:r>
            <a:r>
              <a:rPr lang="cs-CZ" altLang="cs-CZ" b="1" i="1" dirty="0"/>
              <a:t>  </a:t>
            </a:r>
            <a:r>
              <a:rPr lang="cs-CZ" altLang="cs-CZ" b="1" i="1" dirty="0" err="1"/>
              <a:t>plantaris</a:t>
            </a:r>
            <a:endParaRPr lang="cs-CZ" altLang="cs-CZ" sz="2000" b="1" i="1" dirty="0"/>
          </a:p>
          <a:p>
            <a:endParaRPr lang="cs-CZ" altLang="cs-CZ" sz="2000" b="1" i="1" dirty="0"/>
          </a:p>
          <a:p>
            <a:r>
              <a:rPr lang="cs-CZ" altLang="cs-CZ" sz="2000" b="1" dirty="0">
                <a:solidFill>
                  <a:srgbClr val="C00000"/>
                </a:solidFill>
              </a:rPr>
              <a:t>1) Skupina povrchová</a:t>
            </a:r>
          </a:p>
          <a:p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abductor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hallucis</a:t>
            </a:r>
            <a:endParaRPr lang="cs-CZ" altLang="cs-CZ" sz="2000" b="1" i="1" dirty="0"/>
          </a:p>
          <a:p>
            <a:r>
              <a:rPr lang="cs-CZ" altLang="cs-CZ" sz="2000" b="1" i="1" dirty="0"/>
              <a:t>m. flexor </a:t>
            </a:r>
            <a:r>
              <a:rPr lang="cs-CZ" altLang="cs-CZ" sz="2000" b="1" i="1" dirty="0" err="1"/>
              <a:t>digitorum</a:t>
            </a:r>
            <a:r>
              <a:rPr lang="cs-CZ" altLang="cs-CZ" sz="2000" b="1" i="1" dirty="0"/>
              <a:t> brevis</a:t>
            </a:r>
          </a:p>
          <a:p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abductor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digiti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minimi</a:t>
            </a:r>
            <a:endParaRPr lang="cs-CZ" altLang="cs-CZ" sz="2000" b="1" i="1" dirty="0"/>
          </a:p>
          <a:p>
            <a:endParaRPr lang="cs-CZ" altLang="cs-CZ" sz="2000" b="1" dirty="0"/>
          </a:p>
          <a:p>
            <a:r>
              <a:rPr lang="cs-CZ" altLang="cs-CZ" sz="2000" b="1" dirty="0">
                <a:solidFill>
                  <a:srgbClr val="C00000"/>
                </a:solidFill>
              </a:rPr>
              <a:t>2) Prostřední vrstva</a:t>
            </a:r>
          </a:p>
          <a:p>
            <a:r>
              <a:rPr lang="cs-CZ" altLang="cs-CZ" sz="2000" b="1" dirty="0"/>
              <a:t>šlachy dlouhých flexorů prstů</a:t>
            </a:r>
          </a:p>
          <a:p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quadratus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 smtClean="0"/>
              <a:t>plantae</a:t>
            </a:r>
            <a:endParaRPr lang="cs-CZ" altLang="cs-CZ" sz="2000" b="1" i="1" dirty="0" smtClean="0"/>
          </a:p>
          <a:p>
            <a:r>
              <a:rPr lang="cs-CZ" altLang="cs-CZ" sz="1600" b="1" i="1" dirty="0" smtClean="0"/>
              <a:t>(podporuje činnost m. flexor </a:t>
            </a:r>
            <a:r>
              <a:rPr lang="cs-CZ" altLang="cs-CZ" sz="1600" b="1" i="1" dirty="0" err="1" smtClean="0"/>
              <a:t>digitorum</a:t>
            </a:r>
            <a:r>
              <a:rPr lang="cs-CZ" altLang="cs-CZ" sz="1600" b="1" i="1" dirty="0" smtClean="0"/>
              <a:t> </a:t>
            </a:r>
            <a:r>
              <a:rPr lang="cs-CZ" altLang="cs-CZ" sz="1600" b="1" i="1" dirty="0" err="1" smtClean="0"/>
              <a:t>longus</a:t>
            </a:r>
            <a:r>
              <a:rPr lang="cs-CZ" altLang="cs-CZ" sz="1600" b="1" i="1" dirty="0" smtClean="0"/>
              <a:t>)</a:t>
            </a:r>
            <a:endParaRPr lang="cs-CZ" altLang="cs-CZ" sz="1600" b="1" i="1" dirty="0"/>
          </a:p>
          <a:p>
            <a:r>
              <a:rPr lang="cs-CZ" altLang="cs-CZ" sz="2000" b="1" i="1" dirty="0"/>
              <a:t>mm. </a:t>
            </a:r>
            <a:r>
              <a:rPr lang="cs-CZ" altLang="cs-CZ" sz="2000" b="1" i="1" dirty="0" err="1"/>
              <a:t>lumbricales</a:t>
            </a:r>
            <a:r>
              <a:rPr lang="cs-CZ" altLang="cs-CZ" sz="2000" b="1" i="1" dirty="0"/>
              <a:t> I.-</a:t>
            </a:r>
            <a:r>
              <a:rPr lang="cs-CZ" altLang="cs-CZ" sz="2000" b="1" i="1" dirty="0" smtClean="0"/>
              <a:t>IV.</a:t>
            </a:r>
          </a:p>
          <a:p>
            <a:r>
              <a:rPr lang="cs-CZ" altLang="cs-CZ" sz="1600" b="1" i="1" dirty="0" smtClean="0"/>
              <a:t>(flexe </a:t>
            </a:r>
            <a:r>
              <a:rPr lang="cs-CZ" altLang="cs-CZ" sz="1600" b="1" i="1" dirty="0" err="1" smtClean="0"/>
              <a:t>prox</a:t>
            </a:r>
            <a:r>
              <a:rPr lang="cs-CZ" altLang="cs-CZ" sz="1600" b="1" i="1" dirty="0" smtClean="0"/>
              <a:t>. čl., extenze </a:t>
            </a:r>
            <a:r>
              <a:rPr lang="cs-CZ" altLang="cs-CZ" sz="1600" b="1" i="1" dirty="0" err="1" smtClean="0"/>
              <a:t>dist</a:t>
            </a:r>
            <a:r>
              <a:rPr lang="cs-CZ" altLang="cs-CZ" sz="1600" b="1" i="1" dirty="0" smtClean="0"/>
              <a:t>. čl., náklon k palci)</a:t>
            </a:r>
            <a:endParaRPr lang="cs-CZ" altLang="cs-CZ" sz="1600" b="1" i="1" dirty="0"/>
          </a:p>
          <a:p>
            <a:endParaRPr lang="cs-CZ" altLang="cs-CZ" sz="2000" b="1" dirty="0"/>
          </a:p>
          <a:p>
            <a:r>
              <a:rPr lang="cs-CZ" altLang="cs-CZ" sz="2000" b="1" i="1" dirty="0">
                <a:solidFill>
                  <a:srgbClr val="C00000"/>
                </a:solidFill>
              </a:rPr>
              <a:t>3) Skupina hluboká</a:t>
            </a:r>
          </a:p>
          <a:p>
            <a:r>
              <a:rPr lang="cs-CZ" altLang="cs-CZ" sz="2000" b="1" i="1" dirty="0"/>
              <a:t>m. flexor </a:t>
            </a:r>
            <a:r>
              <a:rPr lang="cs-CZ" altLang="cs-CZ" sz="2000" b="1" i="1" dirty="0" err="1"/>
              <a:t>hallucis</a:t>
            </a:r>
            <a:r>
              <a:rPr lang="cs-CZ" altLang="cs-CZ" sz="2000" b="1" i="1" dirty="0"/>
              <a:t> brevis</a:t>
            </a:r>
          </a:p>
          <a:p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adductor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 smtClean="0"/>
              <a:t>hallucis</a:t>
            </a:r>
            <a:r>
              <a:rPr lang="cs-CZ" altLang="cs-CZ" sz="2000" b="1" i="1" dirty="0" smtClean="0"/>
              <a:t> </a:t>
            </a:r>
            <a:r>
              <a:rPr lang="cs-CZ" altLang="cs-CZ" sz="1600" b="1" i="1" dirty="0" smtClean="0"/>
              <a:t>(</a:t>
            </a:r>
            <a:r>
              <a:rPr lang="cs-CZ" altLang="cs-CZ" sz="1600" b="1" i="1" dirty="0" err="1" smtClean="0"/>
              <a:t>caput</a:t>
            </a:r>
            <a:r>
              <a:rPr lang="cs-CZ" altLang="cs-CZ" sz="1600" b="1" i="1" dirty="0" smtClean="0"/>
              <a:t> </a:t>
            </a:r>
            <a:r>
              <a:rPr lang="cs-CZ" altLang="cs-CZ" sz="1600" b="1" i="1" dirty="0" err="1" smtClean="0"/>
              <a:t>transversum</a:t>
            </a:r>
            <a:r>
              <a:rPr lang="cs-CZ" altLang="cs-CZ" sz="1600" b="1" i="1" dirty="0" smtClean="0"/>
              <a:t> a </a:t>
            </a:r>
            <a:r>
              <a:rPr lang="cs-CZ" altLang="cs-CZ" sz="1600" b="1" i="1" dirty="0" err="1" smtClean="0"/>
              <a:t>obliquum</a:t>
            </a:r>
            <a:r>
              <a:rPr lang="cs-CZ" altLang="cs-CZ" sz="1600" b="1" i="1" dirty="0" smtClean="0"/>
              <a:t>)</a:t>
            </a:r>
            <a:endParaRPr lang="cs-CZ" altLang="cs-CZ" sz="2000" b="1" i="1" dirty="0"/>
          </a:p>
          <a:p>
            <a:r>
              <a:rPr lang="cs-CZ" altLang="cs-CZ" sz="2000" b="1" i="1" dirty="0"/>
              <a:t>m. flexor </a:t>
            </a:r>
            <a:r>
              <a:rPr lang="cs-CZ" altLang="cs-CZ" sz="2000" b="1" i="1" dirty="0" err="1"/>
              <a:t>digiti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minimi</a:t>
            </a:r>
            <a:r>
              <a:rPr lang="cs-CZ" altLang="cs-CZ" sz="2000" b="1" i="1" dirty="0"/>
              <a:t> brevis</a:t>
            </a:r>
          </a:p>
          <a:p>
            <a:r>
              <a:rPr lang="cs-CZ" altLang="cs-CZ" sz="1400" b="1" i="1" dirty="0" smtClean="0"/>
              <a:t>(m</a:t>
            </a:r>
            <a:r>
              <a:rPr lang="cs-CZ" altLang="cs-CZ" sz="1400" b="1" i="1" dirty="0"/>
              <a:t>. </a:t>
            </a:r>
            <a:r>
              <a:rPr lang="cs-CZ" altLang="cs-CZ" sz="1400" b="1" i="1" dirty="0" err="1"/>
              <a:t>opponens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digiti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 smtClean="0"/>
              <a:t>minimi</a:t>
            </a:r>
            <a:r>
              <a:rPr lang="cs-CZ" altLang="cs-CZ" sz="1400" b="1" i="1" dirty="0" smtClean="0"/>
              <a:t>)</a:t>
            </a:r>
            <a:endParaRPr lang="cs-CZ" altLang="cs-CZ" sz="1400" b="1" i="1" dirty="0"/>
          </a:p>
          <a:p>
            <a:endParaRPr lang="cs-CZ" altLang="cs-CZ" sz="2000" b="1" i="1" dirty="0"/>
          </a:p>
          <a:p>
            <a:endParaRPr lang="cs-CZ" altLang="cs-CZ" sz="2000" b="1" dirty="0">
              <a:solidFill>
                <a:srgbClr val="FFFF00"/>
              </a:solidFill>
            </a:endParaRPr>
          </a:p>
          <a:p>
            <a:endParaRPr lang="cs-CZ" altLang="cs-CZ" sz="2000" b="1" dirty="0"/>
          </a:p>
          <a:p>
            <a:endParaRPr lang="cs-CZ" altLang="cs-CZ" dirty="0">
              <a:solidFill>
                <a:schemeClr val="bg1"/>
              </a:solidFill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1297434" cy="296059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58" y="2023736"/>
            <a:ext cx="1319672" cy="306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382" y="1869606"/>
            <a:ext cx="1455895" cy="322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3635"/>
            <a:ext cx="685086" cy="161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044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8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8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86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86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86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86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86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86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86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86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86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86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86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86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86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86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171400"/>
            <a:ext cx="267217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79" y="0"/>
            <a:ext cx="2944041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0"/>
            <a:ext cx="2929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2113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331640" y="398913"/>
            <a:ext cx="6144054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chemeClr val="bg1"/>
                </a:solidFill>
              </a:rPr>
              <a:t>       </a:t>
            </a:r>
            <a:r>
              <a:rPr lang="cs-CZ" altLang="cs-CZ" sz="2800" b="1" i="1" dirty="0">
                <a:solidFill>
                  <a:srgbClr val="C00000"/>
                </a:solidFill>
              </a:rPr>
              <a:t>4) </a:t>
            </a:r>
            <a:r>
              <a:rPr lang="cs-CZ" altLang="cs-CZ" sz="2800" b="1" i="1" dirty="0" smtClean="0">
                <a:solidFill>
                  <a:srgbClr val="C00000"/>
                </a:solidFill>
              </a:rPr>
              <a:t>Skupina mezikostních svalů nohy</a:t>
            </a:r>
          </a:p>
          <a:p>
            <a:r>
              <a:rPr lang="cs-CZ" altLang="cs-CZ" sz="2400" b="1" i="1" dirty="0" smtClean="0">
                <a:solidFill>
                  <a:srgbClr val="C00000"/>
                </a:solidFill>
              </a:rPr>
              <a:t>       </a:t>
            </a:r>
            <a:r>
              <a:rPr lang="cs-CZ" altLang="cs-CZ" sz="2400" b="1" i="1" dirty="0" smtClean="0"/>
              <a:t>Mm</a:t>
            </a:r>
            <a:r>
              <a:rPr lang="cs-CZ" altLang="cs-CZ" sz="2400" b="1" i="1" dirty="0"/>
              <a:t>. </a:t>
            </a:r>
            <a:r>
              <a:rPr lang="cs-CZ" altLang="cs-CZ" sz="2400" b="1" i="1" dirty="0" err="1"/>
              <a:t>interossei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dorsales</a:t>
            </a:r>
            <a:r>
              <a:rPr lang="cs-CZ" altLang="cs-CZ" sz="2400" b="1" i="1" dirty="0"/>
              <a:t> et </a:t>
            </a:r>
            <a:r>
              <a:rPr lang="cs-CZ" altLang="cs-CZ" sz="2400" b="1" i="1" dirty="0" err="1"/>
              <a:t>plantares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 smtClean="0"/>
              <a:t>pedis</a:t>
            </a:r>
            <a:endParaRPr lang="cs-CZ" altLang="cs-CZ" sz="2400" b="1" i="1" dirty="0" smtClean="0"/>
          </a:p>
          <a:p>
            <a:r>
              <a:rPr lang="cs-CZ" altLang="cs-CZ" sz="1600" b="1" dirty="0" smtClean="0"/>
              <a:t>                (Flexe proximálního článku, extenze distálních)</a:t>
            </a:r>
            <a:endParaRPr lang="cs-CZ" altLang="cs-CZ" sz="1600" b="1" dirty="0"/>
          </a:p>
          <a:p>
            <a:r>
              <a:rPr lang="cs-CZ" altLang="cs-CZ" sz="2400" b="1" dirty="0"/>
              <a:t>               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58" y="2020968"/>
            <a:ext cx="2363788" cy="38893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06109"/>
            <a:ext cx="2403475" cy="38576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866036" y="6009434"/>
            <a:ext cx="332276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/>
              <a:t>mm. </a:t>
            </a:r>
            <a:r>
              <a:rPr lang="cs-CZ" altLang="cs-CZ" sz="2000" b="1" dirty="0" err="1"/>
              <a:t>interossei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dorsales</a:t>
            </a:r>
            <a:r>
              <a:rPr lang="cs-CZ" altLang="cs-CZ" sz="2000" b="1" dirty="0"/>
              <a:t> – I-IV</a:t>
            </a:r>
          </a:p>
          <a:p>
            <a:r>
              <a:rPr lang="cs-CZ" altLang="cs-CZ" sz="2000" dirty="0"/>
              <a:t>             abdukce prstů</a:t>
            </a:r>
          </a:p>
          <a:p>
            <a:endParaRPr lang="cs-CZ" altLang="cs-CZ" sz="2000" dirty="0">
              <a:solidFill>
                <a:schemeClr val="bg1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927368" y="5842337"/>
            <a:ext cx="341593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/>
              <a:t>mm. </a:t>
            </a:r>
            <a:r>
              <a:rPr lang="cs-CZ" altLang="cs-CZ" sz="2000" b="1" dirty="0" err="1"/>
              <a:t>interossei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plantares</a:t>
            </a:r>
            <a:r>
              <a:rPr lang="cs-CZ" altLang="cs-CZ" sz="2000" b="1" dirty="0"/>
              <a:t> – I-III</a:t>
            </a:r>
          </a:p>
          <a:p>
            <a:r>
              <a:rPr lang="cs-CZ" altLang="cs-CZ" sz="2000" dirty="0"/>
              <a:t>           addukce prstů</a:t>
            </a:r>
          </a:p>
          <a:p>
            <a:endParaRPr lang="cs-CZ" altLang="cs-CZ" sz="2000" dirty="0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284682" y="1520877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/>
              <a:t>o</a:t>
            </a:r>
            <a:r>
              <a:rPr lang="cs-CZ" altLang="cs-CZ" dirty="0" smtClean="0"/>
              <a:t>sa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dirty="0"/>
              <a:t>probíhá </a:t>
            </a:r>
            <a:r>
              <a:rPr lang="cs-CZ" altLang="cs-CZ" dirty="0">
                <a:solidFill>
                  <a:srgbClr val="C00000"/>
                </a:solidFill>
              </a:rPr>
              <a:t>2.</a:t>
            </a:r>
            <a:r>
              <a:rPr lang="cs-CZ" altLang="cs-CZ" dirty="0"/>
              <a:t> prstem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2563580" y="1827231"/>
            <a:ext cx="82302" cy="42490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6667937" y="1555720"/>
            <a:ext cx="11542" cy="4032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061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9063" y="658813"/>
            <a:ext cx="785971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FFFF00"/>
                </a:solidFill>
              </a:rPr>
              <a:t>   </a:t>
            </a:r>
            <a:r>
              <a:rPr lang="cs-CZ" altLang="cs-CZ" sz="3200" b="1" dirty="0" err="1"/>
              <a:t>Fasciae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pedis</a:t>
            </a:r>
            <a:endParaRPr lang="cs-CZ" altLang="cs-CZ" sz="3200" b="1" dirty="0"/>
          </a:p>
          <a:p>
            <a:r>
              <a:rPr lang="cs-CZ" altLang="cs-CZ" b="1" dirty="0"/>
              <a:t>      </a:t>
            </a:r>
            <a:r>
              <a:rPr lang="cs-CZ" altLang="cs-CZ" sz="2400" b="1" i="1" dirty="0" err="1"/>
              <a:t>Fascia</a:t>
            </a:r>
            <a:r>
              <a:rPr lang="cs-CZ" altLang="cs-CZ" sz="2400" b="1" i="1" dirty="0"/>
              <a:t> dorsalis </a:t>
            </a:r>
            <a:r>
              <a:rPr lang="cs-CZ" altLang="cs-CZ" sz="2400" b="1" i="1" dirty="0" err="1"/>
              <a:t>pedis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 smtClean="0"/>
              <a:t>superficialis</a:t>
            </a:r>
            <a:r>
              <a:rPr lang="cs-CZ" altLang="cs-CZ" sz="2400" b="1" i="1" dirty="0" smtClean="0"/>
              <a:t> </a:t>
            </a:r>
          </a:p>
          <a:p>
            <a:r>
              <a:rPr lang="cs-CZ" altLang="cs-CZ" sz="2400" b="1" i="1" dirty="0"/>
              <a:t> </a:t>
            </a:r>
            <a:r>
              <a:rPr lang="cs-CZ" altLang="cs-CZ" sz="2400" b="1" i="1" dirty="0" smtClean="0"/>
              <a:t>   </a:t>
            </a:r>
            <a:r>
              <a:rPr lang="cs-CZ" altLang="cs-CZ" sz="2400" b="1" i="1" dirty="0" err="1" smtClean="0"/>
              <a:t>Fascia</a:t>
            </a:r>
            <a:r>
              <a:rPr lang="cs-CZ" altLang="cs-CZ" sz="2400" b="1" i="1" dirty="0" smtClean="0"/>
              <a:t> </a:t>
            </a:r>
            <a:r>
              <a:rPr lang="cs-CZ" altLang="cs-CZ" sz="2400" b="1" i="1" dirty="0"/>
              <a:t>dorsalis </a:t>
            </a:r>
            <a:r>
              <a:rPr lang="cs-CZ" altLang="cs-CZ" sz="2400" b="1" i="1" dirty="0" err="1"/>
              <a:t>pedis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interossea</a:t>
            </a:r>
            <a:endParaRPr lang="cs-CZ" altLang="cs-CZ" sz="2400" b="1" i="1" dirty="0"/>
          </a:p>
          <a:p>
            <a:r>
              <a:rPr lang="cs-CZ" altLang="cs-CZ" sz="2400" b="1" i="1" dirty="0"/>
              <a:t>     </a:t>
            </a:r>
          </a:p>
          <a:p>
            <a:r>
              <a:rPr lang="cs-CZ" altLang="cs-CZ" sz="2400" b="1" i="1" dirty="0"/>
              <a:t>    </a:t>
            </a:r>
            <a:r>
              <a:rPr lang="cs-CZ" altLang="cs-CZ" sz="2400" b="1" i="1" dirty="0" err="1"/>
              <a:t>Fascia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plantaris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pedis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superficialis</a:t>
            </a:r>
            <a:r>
              <a:rPr lang="cs-CZ" altLang="cs-CZ" sz="2400" b="1" dirty="0"/>
              <a:t> </a:t>
            </a:r>
            <a:r>
              <a:rPr lang="cs-CZ" altLang="cs-CZ" b="1" dirty="0"/>
              <a:t>(zesílená </a:t>
            </a:r>
            <a:r>
              <a:rPr lang="cs-CZ" altLang="cs-CZ" b="1" i="1" dirty="0" err="1"/>
              <a:t>aponeurosis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plantaris</a:t>
            </a:r>
            <a:r>
              <a:rPr lang="cs-CZ" altLang="cs-CZ" b="1" dirty="0"/>
              <a:t>)</a:t>
            </a:r>
          </a:p>
          <a:p>
            <a:r>
              <a:rPr lang="cs-CZ" altLang="cs-CZ" sz="2400" b="1" dirty="0"/>
              <a:t>    </a:t>
            </a:r>
            <a:r>
              <a:rPr lang="cs-CZ" altLang="cs-CZ" sz="2400" b="1" i="1" dirty="0" err="1"/>
              <a:t>Fascia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plantaris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 smtClean="0"/>
              <a:t>pedis</a:t>
            </a:r>
            <a:r>
              <a:rPr lang="cs-CZ" altLang="cs-CZ" sz="2400" b="1" i="1" dirty="0" smtClean="0"/>
              <a:t> </a:t>
            </a:r>
            <a:r>
              <a:rPr lang="cs-CZ" altLang="cs-CZ" sz="2400" b="1" i="1" dirty="0" err="1" smtClean="0"/>
              <a:t>interossea</a:t>
            </a:r>
            <a:endParaRPr lang="cs-CZ" altLang="cs-CZ" sz="2400" b="1" i="1" dirty="0"/>
          </a:p>
          <a:p>
            <a:endParaRPr lang="cs-CZ" altLang="cs-CZ" sz="2400" b="1" dirty="0">
              <a:solidFill>
                <a:schemeClr val="bg1"/>
              </a:solidFill>
            </a:endParaRPr>
          </a:p>
          <a:p>
            <a:endParaRPr lang="cs-CZ" altLang="cs-CZ" sz="2400" dirty="0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429000"/>
            <a:ext cx="1371600" cy="32400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0"/>
          <a:stretch>
            <a:fillRect/>
          </a:stretch>
        </p:blipFill>
        <p:spPr bwMode="auto">
          <a:xfrm>
            <a:off x="5003800" y="3429000"/>
            <a:ext cx="1624013" cy="32400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114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5496" y="136525"/>
            <a:ext cx="9108504" cy="806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/>
              <a:t>               </a:t>
            </a:r>
            <a:r>
              <a:rPr lang="cs-CZ" altLang="cs-CZ" sz="2800" b="1" dirty="0"/>
              <a:t>Fascie a prostory dolní končetiny</a:t>
            </a:r>
          </a:p>
          <a:p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Fascie kyčle: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glutaea</a:t>
            </a:r>
            <a:endParaRPr lang="cs-CZ" altLang="cs-CZ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altLang="cs-CZ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obturatorii</a:t>
            </a:r>
            <a:r>
              <a:rPr lang="cs-CZ" altLang="cs-C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interni</a:t>
            </a:r>
            <a:r>
              <a:rPr lang="cs-CZ" altLang="cs-C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tendineus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levatoris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ani)</a:t>
            </a:r>
          </a:p>
          <a:p>
            <a:r>
              <a:rPr lang="cs-CZ" altLang="cs-CZ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psoica</a:t>
            </a:r>
            <a:endParaRPr lang="cs-CZ" altLang="cs-CZ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cs-CZ" altLang="cs-C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iliopectineus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mezi 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lacuna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vasorum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musculorum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alt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Fascie stehna: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lata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saphenus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cribrosa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iliotibialis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lamina 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vastoadductoria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alt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Fascie bérce:</a:t>
            </a:r>
          </a:p>
          <a:p>
            <a:r>
              <a:rPr lang="cs-CZ" altLang="cs-CZ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cruris</a:t>
            </a:r>
            <a:r>
              <a:rPr lang="cs-CZ" alt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retinaculum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extensorum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retinaculum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flexorum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retinaculum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fibularium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cs-CZ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peronaeorum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cs-CZ" alt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Fascie nohy:</a:t>
            </a:r>
          </a:p>
          <a:p>
            <a:r>
              <a:rPr lang="cs-CZ" altLang="cs-CZ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Fasciae</a:t>
            </a:r>
            <a:r>
              <a:rPr lang="cs-CZ" altLang="cs-C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endParaRPr lang="cs-CZ" altLang="cs-CZ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dorsalis </a:t>
            </a:r>
            <a:r>
              <a:rPr lang="cs-CZ" altLang="cs-CZ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r>
              <a:rPr lang="cs-CZ" altLang="cs-CZ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superficialis</a:t>
            </a:r>
            <a:endParaRPr lang="cs-CZ" altLang="cs-CZ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dorsalis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interossea</a:t>
            </a:r>
            <a:endParaRPr lang="cs-CZ" altLang="cs-CZ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plantaris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superficialis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zesílená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aponeurosis</a:t>
            </a:r>
            <a:r>
              <a:rPr lang="cs-CZ" altLang="cs-CZ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plantaris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plantaris</a:t>
            </a:r>
            <a:r>
              <a:rPr lang="cs-CZ" alt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interossea</a:t>
            </a:r>
            <a:endParaRPr lang="cs-CZ" altLang="cs-CZ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C00000"/>
                </a:solidFill>
              </a:rPr>
              <a:t>Prostory </a:t>
            </a:r>
            <a:r>
              <a:rPr lang="cs-CZ" altLang="cs-CZ" sz="2400" b="1" dirty="0">
                <a:solidFill>
                  <a:srgbClr val="C00000"/>
                </a:solidFill>
              </a:rPr>
              <a:t>DK</a:t>
            </a:r>
          </a:p>
          <a:p>
            <a:r>
              <a:rPr lang="cs-CZ" altLang="cs-CZ" b="1" i="1" dirty="0" err="1"/>
              <a:t>Trigonum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femorale</a:t>
            </a:r>
            <a:endParaRPr lang="cs-CZ" altLang="cs-CZ" b="1" i="1" dirty="0"/>
          </a:p>
          <a:p>
            <a:r>
              <a:rPr lang="cs-CZ" altLang="cs-CZ" b="1" i="1" dirty="0" err="1"/>
              <a:t>Lacuna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vasorum</a:t>
            </a:r>
            <a:r>
              <a:rPr lang="cs-CZ" altLang="cs-CZ" b="1" i="1" dirty="0"/>
              <a:t>, </a:t>
            </a:r>
            <a:r>
              <a:rPr lang="cs-CZ" altLang="cs-CZ" b="1" i="1" dirty="0" err="1"/>
              <a:t>lacuna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musculorum</a:t>
            </a:r>
            <a:endParaRPr lang="cs-CZ" altLang="cs-CZ" b="1" i="1" dirty="0"/>
          </a:p>
          <a:p>
            <a:r>
              <a:rPr lang="cs-CZ" altLang="cs-CZ" b="1" i="1" dirty="0" err="1"/>
              <a:t>Fossa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iliopectinea</a:t>
            </a:r>
            <a:endParaRPr lang="cs-CZ" altLang="cs-CZ" b="1" i="1" dirty="0"/>
          </a:p>
          <a:p>
            <a:r>
              <a:rPr lang="cs-CZ" altLang="cs-CZ" b="1" i="1" dirty="0" err="1"/>
              <a:t>Canalis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adductorius</a:t>
            </a:r>
            <a:endParaRPr lang="cs-CZ" altLang="cs-CZ" b="1" i="1" dirty="0"/>
          </a:p>
          <a:p>
            <a:r>
              <a:rPr lang="cs-CZ" altLang="cs-CZ" b="1" i="1" dirty="0" err="1"/>
              <a:t>Fossa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poplitea</a:t>
            </a:r>
            <a:endParaRPr lang="cs-CZ" altLang="cs-CZ" b="1" i="1" dirty="0"/>
          </a:p>
          <a:p>
            <a:endParaRPr lang="cs-CZ" altLang="cs-CZ" b="1" dirty="0">
              <a:solidFill>
                <a:schemeClr val="bg1"/>
              </a:solidFill>
            </a:endParaRPr>
          </a:p>
          <a:p>
            <a:endParaRPr lang="cs-CZ" altLang="cs-CZ" b="1" dirty="0">
              <a:solidFill>
                <a:schemeClr val="bg1"/>
              </a:solidFill>
            </a:endParaRPr>
          </a:p>
          <a:p>
            <a:endParaRPr lang="cs-CZ" altLang="cs-CZ" b="1" dirty="0">
              <a:solidFill>
                <a:schemeClr val="bg1"/>
              </a:solidFill>
            </a:endParaRPr>
          </a:p>
          <a:p>
            <a:endParaRPr lang="cs-CZ" alt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4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058863" y="549275"/>
            <a:ext cx="436811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            </a:t>
            </a:r>
            <a:r>
              <a:rPr lang="cs-CZ" altLang="cs-CZ" sz="3600" b="1" dirty="0"/>
              <a:t>Hlavní burzy DK</a:t>
            </a:r>
          </a:p>
          <a:p>
            <a:endParaRPr lang="cs-CZ" altLang="cs-CZ" sz="3600" b="1" dirty="0"/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trochanterica</a:t>
            </a:r>
            <a:r>
              <a:rPr lang="cs-CZ" altLang="cs-CZ" sz="2400" b="1" i="1" dirty="0"/>
              <a:t> </a:t>
            </a:r>
            <a:r>
              <a:rPr lang="cs-CZ" altLang="cs-CZ" sz="2400" b="1" i="1" dirty="0" smtClean="0"/>
              <a:t>mm. </a:t>
            </a:r>
            <a:r>
              <a:rPr lang="cs-CZ" altLang="cs-CZ" sz="2400" b="1" i="1" dirty="0" err="1"/>
              <a:t>glutaei</a:t>
            </a:r>
            <a:r>
              <a:rPr lang="cs-CZ" altLang="cs-CZ" sz="2400" b="1" i="1" dirty="0"/>
              <a:t> </a:t>
            </a:r>
            <a:endParaRPr lang="cs-CZ" altLang="cs-CZ" sz="2400" b="1" i="1" dirty="0" smtClean="0"/>
          </a:p>
          <a:p>
            <a:r>
              <a:rPr lang="cs-CZ" altLang="cs-CZ" sz="2400" b="1" i="1" dirty="0" smtClean="0"/>
              <a:t>Bursa </a:t>
            </a:r>
            <a:r>
              <a:rPr lang="cs-CZ" altLang="cs-CZ" sz="2400" b="1" i="1" dirty="0"/>
              <a:t>(</a:t>
            </a:r>
            <a:r>
              <a:rPr lang="cs-CZ" altLang="cs-CZ" sz="2400" b="1" i="1" dirty="0" err="1"/>
              <a:t>recessus</a:t>
            </a:r>
            <a:r>
              <a:rPr lang="cs-CZ" altLang="cs-CZ" sz="2400" b="1" i="1" dirty="0"/>
              <a:t>) </a:t>
            </a:r>
            <a:r>
              <a:rPr lang="cs-CZ" altLang="cs-CZ" sz="2400" b="1" i="1" dirty="0" err="1"/>
              <a:t>suprapatellaris</a:t>
            </a:r>
            <a:endParaRPr lang="cs-CZ" altLang="cs-CZ" sz="2400" b="1" i="1" dirty="0"/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subcutanea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praepatellaris</a:t>
            </a:r>
            <a:endParaRPr lang="cs-CZ" altLang="cs-CZ" sz="2400" b="1" i="1" dirty="0"/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subcutanea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infrapatellaris</a:t>
            </a:r>
            <a:endParaRPr lang="cs-CZ" altLang="cs-CZ" sz="2400" b="1" i="1" dirty="0"/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infrapatellaris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profunda</a:t>
            </a:r>
            <a:endParaRPr lang="cs-CZ" altLang="cs-CZ" sz="2400" b="1" i="1" dirty="0"/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tendinis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calcanei</a:t>
            </a:r>
            <a:r>
              <a:rPr lang="cs-CZ" altLang="cs-CZ" sz="2400" b="1" i="1" dirty="0"/>
              <a:t> (</a:t>
            </a:r>
            <a:r>
              <a:rPr lang="cs-CZ" altLang="cs-CZ" sz="2400" b="1" i="1" dirty="0" err="1"/>
              <a:t>Achillis</a:t>
            </a:r>
            <a:r>
              <a:rPr lang="cs-CZ" altLang="cs-CZ" sz="2400" b="1" i="1" dirty="0"/>
              <a:t>)</a:t>
            </a:r>
          </a:p>
          <a:p>
            <a:r>
              <a:rPr lang="cs-CZ" altLang="cs-CZ" sz="2400" b="1" i="1" dirty="0"/>
              <a:t>Bursa </a:t>
            </a:r>
            <a:r>
              <a:rPr lang="cs-CZ" altLang="cs-CZ" sz="2400" b="1" i="1" dirty="0" err="1"/>
              <a:t>subcutanea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calcanei</a:t>
            </a:r>
            <a:endParaRPr lang="cs-CZ" altLang="cs-CZ" sz="2400" b="1" i="1" dirty="0"/>
          </a:p>
        </p:txBody>
      </p:sp>
    </p:spTree>
    <p:extLst>
      <p:ext uri="{BB962C8B-B14F-4D97-AF65-F5344CB8AC3E}">
        <p14:creationId xmlns:p14="http://schemas.microsoft.com/office/powerpoint/2010/main" val="516810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14338" y="835025"/>
            <a:ext cx="7217360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dirty="0" smtClean="0"/>
              <a:t>Pro přednášku </a:t>
            </a:r>
            <a:r>
              <a:rPr lang="cs-CZ" altLang="cs-CZ" sz="2800" b="1" dirty="0"/>
              <a:t>byly použity obrázky z publikací:</a:t>
            </a:r>
          </a:p>
          <a:p>
            <a:endParaRPr lang="cs-CZ" altLang="cs-CZ" dirty="0"/>
          </a:p>
          <a:p>
            <a:endParaRPr lang="cs-CZ" altLang="cs-CZ" b="1" u="sng" dirty="0"/>
          </a:p>
          <a:p>
            <a:r>
              <a:rPr lang="cs-CZ" altLang="cs-CZ" b="1" u="sng" dirty="0" err="1"/>
              <a:t>Moore</a:t>
            </a:r>
            <a:r>
              <a:rPr lang="cs-CZ" altLang="cs-CZ" b="1" u="sng" dirty="0"/>
              <a:t>, K. L. (1992):</a:t>
            </a:r>
            <a:r>
              <a:rPr lang="cs-CZ" altLang="cs-CZ" dirty="0"/>
              <a:t> </a:t>
            </a:r>
            <a:r>
              <a:rPr lang="cs-CZ" altLang="cs-CZ" dirty="0" err="1"/>
              <a:t>Clinical</a:t>
            </a:r>
            <a:r>
              <a:rPr lang="cs-CZ" altLang="cs-CZ" dirty="0"/>
              <a:t> </a:t>
            </a:r>
            <a:r>
              <a:rPr lang="cs-CZ" altLang="cs-CZ" dirty="0" err="1"/>
              <a:t>oriented</a:t>
            </a:r>
            <a:r>
              <a:rPr lang="cs-CZ" altLang="cs-CZ" dirty="0"/>
              <a:t> anatomy. </a:t>
            </a:r>
            <a:r>
              <a:rPr lang="cs-CZ" altLang="cs-CZ" dirty="0" err="1"/>
              <a:t>Third</a:t>
            </a:r>
            <a:r>
              <a:rPr lang="cs-CZ" altLang="cs-CZ" dirty="0"/>
              <a:t> </a:t>
            </a:r>
            <a:r>
              <a:rPr lang="cs-CZ" altLang="cs-CZ" dirty="0" err="1"/>
              <a:t>edition</a:t>
            </a:r>
            <a:r>
              <a:rPr lang="cs-CZ" altLang="cs-CZ" dirty="0"/>
              <a:t>. </a:t>
            </a:r>
          </a:p>
          <a:p>
            <a:r>
              <a:rPr lang="cs-CZ" altLang="cs-CZ" dirty="0" err="1"/>
              <a:t>Williams</a:t>
            </a:r>
            <a:r>
              <a:rPr lang="en-US" altLang="cs-CZ" dirty="0">
                <a:cs typeface="Arial" charset="0"/>
              </a:rPr>
              <a:t>&amp;</a:t>
            </a:r>
            <a:r>
              <a:rPr lang="cs-CZ" altLang="cs-CZ" dirty="0">
                <a:cs typeface="Arial" charset="0"/>
              </a:rPr>
              <a:t>Wilkins, A </a:t>
            </a:r>
            <a:r>
              <a:rPr lang="cs-CZ" altLang="cs-CZ" dirty="0" err="1">
                <a:cs typeface="Arial" charset="0"/>
              </a:rPr>
              <a:t>Waverly</a:t>
            </a:r>
            <a:r>
              <a:rPr lang="cs-CZ" altLang="cs-CZ" dirty="0">
                <a:cs typeface="Arial" charset="0"/>
              </a:rPr>
              <a:t> </a:t>
            </a:r>
            <a:r>
              <a:rPr lang="cs-CZ" altLang="cs-CZ" dirty="0" err="1">
                <a:cs typeface="Arial" charset="0"/>
              </a:rPr>
              <a:t>Company</a:t>
            </a:r>
            <a:r>
              <a:rPr lang="cs-CZ" altLang="cs-CZ" dirty="0">
                <a:cs typeface="Arial" charset="0"/>
              </a:rPr>
              <a:t>.</a:t>
            </a:r>
            <a:endParaRPr lang="en-US" altLang="cs-CZ" dirty="0">
              <a:cs typeface="Arial" charset="0"/>
            </a:endParaRPr>
          </a:p>
          <a:p>
            <a:endParaRPr lang="cs-CZ" altLang="cs-CZ" dirty="0"/>
          </a:p>
          <a:p>
            <a:r>
              <a:rPr lang="cs-CZ" altLang="cs-CZ" b="1" u="sng" dirty="0" err="1"/>
              <a:t>Gilroy</a:t>
            </a:r>
            <a:r>
              <a:rPr lang="cs-CZ" altLang="cs-CZ" b="1" u="sng" dirty="0"/>
              <a:t>, A. M. et </a:t>
            </a:r>
            <a:r>
              <a:rPr lang="cs-CZ" altLang="cs-CZ" b="1" u="sng" dirty="0" err="1"/>
              <a:t>all</a:t>
            </a:r>
            <a:r>
              <a:rPr lang="cs-CZ" altLang="cs-CZ" b="1" u="sng" dirty="0"/>
              <a:t>. (2009):</a:t>
            </a:r>
            <a:r>
              <a:rPr lang="cs-CZ" altLang="cs-CZ" dirty="0"/>
              <a:t> Atlas </a:t>
            </a:r>
            <a:r>
              <a:rPr lang="cs-CZ" altLang="cs-CZ" dirty="0" err="1"/>
              <a:t>of</a:t>
            </a:r>
            <a:r>
              <a:rPr lang="cs-CZ" altLang="cs-CZ" dirty="0"/>
              <a:t> Anatomy. </a:t>
            </a:r>
            <a:r>
              <a:rPr lang="cs-CZ" altLang="cs-CZ" dirty="0" err="1"/>
              <a:t>Thieme</a:t>
            </a:r>
            <a:r>
              <a:rPr lang="cs-CZ" altLang="cs-CZ" dirty="0"/>
              <a:t> New York, Stuttgart.</a:t>
            </a:r>
          </a:p>
          <a:p>
            <a:endParaRPr lang="cs-CZ" altLang="cs-CZ" dirty="0"/>
          </a:p>
          <a:p>
            <a:r>
              <a:rPr lang="cs-CZ" altLang="cs-CZ" b="1" u="sng" dirty="0" err="1"/>
              <a:t>Putz</a:t>
            </a:r>
            <a:r>
              <a:rPr lang="cs-CZ" altLang="cs-CZ" b="1" u="sng" dirty="0"/>
              <a:t>, R. (2008):</a:t>
            </a:r>
          </a:p>
          <a:p>
            <a:r>
              <a:rPr lang="cs-CZ" altLang="cs-CZ" b="1" dirty="0"/>
              <a:t>Atlas </a:t>
            </a:r>
            <a:r>
              <a:rPr lang="cs-CZ" altLang="cs-CZ" b="1" dirty="0" err="1"/>
              <a:t>of</a:t>
            </a:r>
            <a:r>
              <a:rPr lang="cs-CZ" altLang="cs-CZ" b="1" dirty="0"/>
              <a:t> </a:t>
            </a:r>
            <a:r>
              <a:rPr lang="cs-CZ" altLang="cs-CZ" b="1" dirty="0" err="1"/>
              <a:t>Human</a:t>
            </a:r>
            <a:r>
              <a:rPr lang="cs-CZ" altLang="cs-CZ" b="1" dirty="0"/>
              <a:t> Anatomy </a:t>
            </a:r>
            <a:r>
              <a:rPr lang="cs-CZ" altLang="cs-CZ" b="1" dirty="0" err="1"/>
              <a:t>Sobotta</a:t>
            </a:r>
            <a:r>
              <a:rPr lang="cs-CZ" altLang="cs-CZ" b="1" dirty="0"/>
              <a:t>. </a:t>
            </a:r>
            <a:r>
              <a:rPr lang="cs-CZ" altLang="cs-CZ" b="1" dirty="0" err="1"/>
              <a:t>Elsevier</a:t>
            </a:r>
            <a:r>
              <a:rPr lang="cs-CZ" altLang="cs-CZ" b="1" dirty="0"/>
              <a:t> </a:t>
            </a:r>
            <a:r>
              <a:rPr lang="cs-CZ" altLang="cs-CZ" b="1" dirty="0" err="1"/>
              <a:t>Books</a:t>
            </a:r>
            <a:r>
              <a:rPr lang="cs-CZ" altLang="cs-CZ" b="1" dirty="0"/>
              <a:t>.</a:t>
            </a:r>
          </a:p>
          <a:p>
            <a:endParaRPr lang="cs-CZ" altLang="cs-CZ" b="1" u="sng" dirty="0"/>
          </a:p>
          <a:p>
            <a:r>
              <a:rPr lang="cs-CZ" altLang="cs-CZ" b="1" u="sng" dirty="0" err="1"/>
              <a:t>Platzer</a:t>
            </a:r>
            <a:r>
              <a:rPr lang="cs-CZ" altLang="cs-CZ" b="1" u="sng" dirty="0"/>
              <a:t>, W.,</a:t>
            </a:r>
            <a:r>
              <a:rPr lang="cs-CZ" altLang="cs-CZ" b="1" dirty="0"/>
              <a:t> </a:t>
            </a:r>
            <a:r>
              <a:rPr lang="cs-CZ" altLang="cs-CZ" b="1" dirty="0" err="1"/>
              <a:t>Kahle</a:t>
            </a:r>
            <a:r>
              <a:rPr lang="cs-CZ" altLang="cs-CZ" b="1" dirty="0"/>
              <a:t>, W., </a:t>
            </a:r>
            <a:r>
              <a:rPr lang="cs-CZ" altLang="cs-CZ" b="1" dirty="0" err="1"/>
              <a:t>Leonhardt</a:t>
            </a:r>
            <a:r>
              <a:rPr lang="cs-CZ" altLang="cs-CZ" b="1" dirty="0"/>
              <a:t> H. (1992): </a:t>
            </a:r>
          </a:p>
          <a:p>
            <a:r>
              <a:rPr lang="cs-CZ" altLang="cs-CZ" b="1" dirty="0" err="1"/>
              <a:t>Locomotor</a:t>
            </a:r>
            <a:r>
              <a:rPr lang="cs-CZ" altLang="cs-CZ" b="1" dirty="0"/>
              <a:t> </a:t>
            </a:r>
            <a:r>
              <a:rPr lang="cs-CZ" altLang="cs-CZ" b="1" dirty="0" err="1"/>
              <a:t>system</a:t>
            </a:r>
            <a:r>
              <a:rPr lang="cs-CZ" altLang="cs-CZ" b="1" dirty="0"/>
              <a:t>. Georg </a:t>
            </a:r>
            <a:r>
              <a:rPr lang="cs-CZ" altLang="cs-CZ" b="1" dirty="0" err="1"/>
              <a:t>Thieme</a:t>
            </a:r>
            <a:r>
              <a:rPr lang="cs-CZ" altLang="cs-CZ" b="1" dirty="0"/>
              <a:t> </a:t>
            </a:r>
            <a:r>
              <a:rPr lang="cs-CZ" altLang="cs-CZ" b="1" dirty="0" err="1"/>
              <a:t>Verlag</a:t>
            </a:r>
            <a:r>
              <a:rPr lang="cs-CZ" altLang="cs-CZ" b="1" dirty="0"/>
              <a:t>, Stuttgart, </a:t>
            </a:r>
          </a:p>
          <a:p>
            <a:r>
              <a:rPr lang="cs-CZ" altLang="cs-CZ" b="1" dirty="0"/>
              <a:t>New York, 4th </a:t>
            </a:r>
            <a:r>
              <a:rPr lang="cs-CZ" altLang="cs-CZ" b="1" dirty="0" err="1"/>
              <a:t>edition</a:t>
            </a:r>
            <a:r>
              <a:rPr lang="cs-CZ" altLang="cs-CZ" b="1" dirty="0"/>
              <a:t>.</a:t>
            </a:r>
          </a:p>
          <a:p>
            <a:endParaRPr lang="cs-CZ" altLang="cs-CZ" b="1" dirty="0"/>
          </a:p>
          <a:p>
            <a:r>
              <a:rPr lang="cs-CZ" altLang="cs-CZ" b="1" u="sng" dirty="0"/>
              <a:t>Čihák, R.</a:t>
            </a:r>
            <a:r>
              <a:rPr lang="cs-CZ" altLang="cs-CZ" b="1" dirty="0"/>
              <a:t> (1987): Anatomie 1. Avicenum, Zdravotnické nakladatelství.</a:t>
            </a:r>
          </a:p>
          <a:p>
            <a:endParaRPr lang="cs-CZ" altLang="cs-CZ" dirty="0"/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www.youtube.com/watch?v=qlCvKEOZtpo</a:t>
            </a:r>
            <a:endParaRPr lang="cs-CZ" dirty="0" smtClean="0"/>
          </a:p>
          <a:p>
            <a:r>
              <a:rPr lang="cs-CZ" dirty="0"/>
              <a:t>https://slideplayer.cz/slide/2313990/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55421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388" y="333375"/>
            <a:ext cx="728821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 dirty="0">
                <a:solidFill>
                  <a:srgbClr val="C00000"/>
                </a:solidFill>
              </a:rPr>
              <a:t>Mm. </a:t>
            </a:r>
            <a:r>
              <a:rPr lang="cs-CZ" altLang="cs-CZ" sz="3600" b="1" dirty="0" err="1">
                <a:solidFill>
                  <a:srgbClr val="C00000"/>
                </a:solidFill>
              </a:rPr>
              <a:t>coxae</a:t>
            </a:r>
            <a:r>
              <a:rPr lang="cs-CZ" altLang="cs-CZ" sz="2000" b="1" dirty="0">
                <a:solidFill>
                  <a:srgbClr val="C00000"/>
                </a:solidFill>
              </a:rPr>
              <a:t> – </a:t>
            </a:r>
            <a:r>
              <a:rPr lang="cs-CZ" altLang="cs-CZ" sz="2000" dirty="0">
                <a:solidFill>
                  <a:srgbClr val="C00000"/>
                </a:solidFill>
              </a:rPr>
              <a:t>svaly kyčelní</a:t>
            </a:r>
            <a:r>
              <a:rPr lang="cs-CZ" altLang="cs-CZ" sz="2000" b="1" dirty="0">
                <a:solidFill>
                  <a:srgbClr val="C00000"/>
                </a:solidFill>
              </a:rPr>
              <a:t>    </a:t>
            </a:r>
          </a:p>
          <a:p>
            <a:endParaRPr lang="cs-CZ" altLang="cs-CZ" sz="2000" dirty="0"/>
          </a:p>
          <a:p>
            <a:r>
              <a:rPr lang="cs-CZ" altLang="cs-CZ" sz="2400" b="1" dirty="0" smtClean="0">
                <a:solidFill>
                  <a:srgbClr val="C00000"/>
                </a:solidFill>
              </a:rPr>
              <a:t>Ventrální skupina</a:t>
            </a:r>
            <a:r>
              <a:rPr lang="cs-CZ" altLang="cs-CZ" sz="2400" b="1" dirty="0">
                <a:solidFill>
                  <a:srgbClr val="C00000"/>
                </a:solidFill>
              </a:rPr>
              <a:t>:</a:t>
            </a:r>
          </a:p>
          <a:p>
            <a:r>
              <a:rPr lang="cs-CZ" altLang="cs-CZ" sz="2000" b="1" i="1" dirty="0"/>
              <a:t>M. </a:t>
            </a:r>
            <a:r>
              <a:rPr lang="cs-CZ" altLang="cs-CZ" sz="2000" b="1" i="1" dirty="0" err="1"/>
              <a:t>iliopsoas</a:t>
            </a:r>
            <a:r>
              <a:rPr lang="cs-CZ" altLang="cs-CZ" sz="2000" b="1" i="1" dirty="0"/>
              <a:t> (m. </a:t>
            </a:r>
            <a:r>
              <a:rPr lang="cs-CZ" altLang="cs-CZ" sz="2000" b="1" i="1" dirty="0" err="1"/>
              <a:t>psoas</a:t>
            </a:r>
            <a:r>
              <a:rPr lang="cs-CZ" altLang="cs-CZ" sz="2000" b="1" i="1" dirty="0"/>
              <a:t> major, m. </a:t>
            </a:r>
            <a:r>
              <a:rPr lang="cs-CZ" altLang="cs-CZ" sz="2000" b="1" i="1" dirty="0" err="1"/>
              <a:t>iliacus</a:t>
            </a:r>
            <a:r>
              <a:rPr lang="cs-CZ" altLang="cs-CZ" sz="2000" b="1" i="1" dirty="0"/>
              <a:t> </a:t>
            </a:r>
            <a:r>
              <a:rPr lang="cs-CZ" altLang="cs-CZ" sz="2000" dirty="0"/>
              <a:t>a</a:t>
            </a:r>
            <a:r>
              <a:rPr lang="cs-CZ" altLang="cs-CZ" sz="2000" b="1" i="1" dirty="0"/>
              <a:t> </a:t>
            </a:r>
            <a:r>
              <a:rPr lang="cs-CZ" altLang="cs-CZ" sz="2000" dirty="0"/>
              <a:t>variabilní </a:t>
            </a:r>
            <a:r>
              <a:rPr lang="cs-CZ" altLang="cs-CZ" sz="2000" b="1" i="1" dirty="0" smtClean="0"/>
              <a:t>m</a:t>
            </a:r>
            <a:r>
              <a:rPr lang="cs-CZ" altLang="cs-CZ" sz="2000" b="1" i="1" dirty="0"/>
              <a:t>. </a:t>
            </a:r>
            <a:r>
              <a:rPr lang="cs-CZ" altLang="cs-CZ" sz="2000" b="1" i="1" dirty="0" err="1"/>
              <a:t>psoas</a:t>
            </a:r>
            <a:r>
              <a:rPr lang="cs-CZ" altLang="cs-CZ" sz="2000" b="1" i="1" dirty="0"/>
              <a:t> </a:t>
            </a:r>
            <a:r>
              <a:rPr lang="cs-CZ" altLang="cs-CZ" sz="2000" b="1" i="1" dirty="0" smtClean="0"/>
              <a:t>minor)</a:t>
            </a:r>
          </a:p>
          <a:p>
            <a:r>
              <a:rPr lang="cs-CZ" altLang="cs-CZ" sz="2000" b="1" dirty="0" smtClean="0"/>
              <a:t>     prochází </a:t>
            </a:r>
            <a:r>
              <a:rPr lang="cs-CZ" altLang="cs-CZ" sz="2000" b="1" dirty="0"/>
              <a:t>skrze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lacuna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musculorum</a:t>
            </a:r>
            <a:endParaRPr lang="cs-CZ" altLang="cs-CZ" sz="2000" b="1" i="1" dirty="0">
              <a:solidFill>
                <a:srgbClr val="C00000"/>
              </a:solidFill>
            </a:endParaRPr>
          </a:p>
          <a:p>
            <a:endParaRPr lang="cs-CZ" altLang="cs-CZ" sz="2000" b="1" dirty="0">
              <a:solidFill>
                <a:srgbClr val="FFFF00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3" y="2408544"/>
            <a:ext cx="1175619" cy="433356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 descr="sejmout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8" b="12498"/>
          <a:stretch>
            <a:fillRect/>
          </a:stretch>
        </p:blipFill>
        <p:spPr bwMode="auto">
          <a:xfrm>
            <a:off x="179388" y="2561725"/>
            <a:ext cx="3521549" cy="26829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1840984A-0021-4EA5-AAF1-AA53DE4B28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54319"/>
            <a:ext cx="2972374" cy="4503681"/>
          </a:xfrm>
          <a:prstGeom prst="rect">
            <a:avLst/>
          </a:prstGeom>
        </p:spPr>
      </p:pic>
      <p:pic>
        <p:nvPicPr>
          <p:cNvPr id="8" name="Zástupný symbol pro obsah 3" descr="p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9614" y="30977"/>
            <a:ext cx="2214514" cy="1229133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79388" y="528665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/>
              <a:t>Fce</a:t>
            </a:r>
            <a:r>
              <a:rPr lang="cs-CZ" b="1" dirty="0"/>
              <a:t>:</a:t>
            </a:r>
          </a:p>
          <a:p>
            <a:r>
              <a:rPr lang="cs-CZ" dirty="0"/>
              <a:t>flexe </a:t>
            </a:r>
            <a:r>
              <a:rPr lang="cs-CZ" b="1" dirty="0"/>
              <a:t>L páteře </a:t>
            </a:r>
            <a:r>
              <a:rPr lang="cs-CZ" dirty="0"/>
              <a:t>(vliv na lordózu)</a:t>
            </a:r>
          </a:p>
          <a:p>
            <a:r>
              <a:rPr lang="cs-CZ" dirty="0"/>
              <a:t>flexe, supinace, addukce </a:t>
            </a:r>
            <a:r>
              <a:rPr lang="cs-CZ" b="1" dirty="0"/>
              <a:t>stehna</a:t>
            </a:r>
          </a:p>
          <a:p>
            <a:r>
              <a:rPr lang="cs-CZ" b="1" dirty="0"/>
              <a:t>jednostranná – rotace </a:t>
            </a:r>
            <a:r>
              <a:rPr lang="cs-CZ" dirty="0"/>
              <a:t>trupu na druhou stranu</a:t>
            </a:r>
          </a:p>
          <a:p>
            <a:r>
              <a:rPr lang="cs-CZ" dirty="0"/>
              <a:t>Typický sval vykročení</a:t>
            </a:r>
          </a:p>
        </p:txBody>
      </p:sp>
    </p:spTree>
    <p:extLst>
      <p:ext uri="{BB962C8B-B14F-4D97-AF65-F5344CB8AC3E}">
        <p14:creationId xmlns:p14="http://schemas.microsoft.com/office/powerpoint/2010/main" val="1111827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Mm. </a:t>
            </a:r>
            <a:r>
              <a:rPr lang="cs-CZ" b="1" dirty="0" err="1" smtClean="0">
                <a:solidFill>
                  <a:srgbClr val="C00000"/>
                </a:solidFill>
              </a:rPr>
              <a:t>coxae</a:t>
            </a:r>
            <a:r>
              <a:rPr lang="cs-CZ" b="1" dirty="0" smtClean="0">
                <a:solidFill>
                  <a:srgbClr val="C00000"/>
                </a:solidFill>
              </a:rPr>
              <a:t> - dorzální skupina</a:t>
            </a:r>
            <a:br>
              <a:rPr lang="cs-CZ" b="1" dirty="0" smtClean="0">
                <a:solidFill>
                  <a:srgbClr val="C00000"/>
                </a:solidFill>
              </a:rPr>
            </a:b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Povrchová vrstva</a:t>
            </a:r>
          </a:p>
        </p:txBody>
      </p:sp>
      <p:pic>
        <p:nvPicPr>
          <p:cNvPr id="4" name="Obrázek 3" descr="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348879"/>
            <a:ext cx="5115694" cy="411856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837456"/>
            <a:ext cx="2259013" cy="547211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92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84584" y="133812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M. </a:t>
            </a:r>
            <a:r>
              <a:rPr lang="cs-CZ" b="1" dirty="0" err="1">
                <a:solidFill>
                  <a:srgbClr val="00B050"/>
                </a:solidFill>
              </a:rPr>
              <a:t>gluteus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maximus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834880" cy="3124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Funkce:</a:t>
            </a:r>
          </a:p>
          <a:p>
            <a:pPr marL="0" indent="0">
              <a:buNone/>
            </a:pPr>
            <a:r>
              <a:rPr lang="cs-CZ" sz="2000" dirty="0" smtClean="0"/>
              <a:t>Extenze v kyčli=zanožení</a:t>
            </a:r>
          </a:p>
          <a:p>
            <a:pPr marL="0" indent="0">
              <a:buNone/>
            </a:pPr>
            <a:r>
              <a:rPr lang="cs-CZ" sz="1400" dirty="0" smtClean="0"/>
              <a:t>Snopce na </a:t>
            </a:r>
            <a:r>
              <a:rPr lang="cs-CZ" sz="1400" dirty="0" err="1" smtClean="0"/>
              <a:t>tuberositas</a:t>
            </a:r>
            <a:r>
              <a:rPr lang="cs-CZ" sz="1400" dirty="0" smtClean="0"/>
              <a:t> </a:t>
            </a:r>
            <a:r>
              <a:rPr lang="cs-CZ" sz="1400" dirty="0" err="1" smtClean="0"/>
              <a:t>glutea</a:t>
            </a:r>
            <a:r>
              <a:rPr lang="cs-CZ" sz="1400" dirty="0" smtClean="0"/>
              <a:t>:</a:t>
            </a:r>
          </a:p>
          <a:p>
            <a:pPr marL="0" indent="0">
              <a:buNone/>
            </a:pPr>
            <a:r>
              <a:rPr lang="cs-CZ" sz="2000" dirty="0" smtClean="0"/>
              <a:t>Addukce, supinace</a:t>
            </a:r>
          </a:p>
          <a:p>
            <a:pPr marL="0" indent="0">
              <a:buNone/>
            </a:pPr>
            <a:r>
              <a:rPr lang="cs-CZ" sz="1400" dirty="0" smtClean="0"/>
              <a:t>Snopce na </a:t>
            </a:r>
            <a:r>
              <a:rPr lang="cs-CZ" sz="1400" dirty="0" err="1" smtClean="0"/>
              <a:t>tractus</a:t>
            </a:r>
            <a:r>
              <a:rPr lang="cs-CZ" sz="1400" dirty="0" smtClean="0"/>
              <a:t> </a:t>
            </a:r>
            <a:r>
              <a:rPr lang="cs-CZ" sz="1400" dirty="0" err="1" smtClean="0"/>
              <a:t>iliotibialis</a:t>
            </a:r>
            <a:r>
              <a:rPr lang="cs-CZ" sz="1400" dirty="0" smtClean="0"/>
              <a:t>:</a:t>
            </a:r>
          </a:p>
          <a:p>
            <a:pPr marL="0" indent="0">
              <a:buNone/>
            </a:pPr>
            <a:r>
              <a:rPr lang="cs-CZ" sz="2000" dirty="0" smtClean="0"/>
              <a:t>Abdukce a extenze kyčle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i="1" dirty="0"/>
          </a:p>
          <a:p>
            <a:pPr marL="0" indent="0">
              <a:buNone/>
            </a:pPr>
            <a:r>
              <a:rPr lang="cs-CZ" sz="2000" dirty="0" smtClean="0"/>
              <a:t>sval chůze v terénu </a:t>
            </a:r>
          </a:p>
        </p:txBody>
      </p:sp>
      <p:pic>
        <p:nvPicPr>
          <p:cNvPr id="5" name="Obrázek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5" y="1383447"/>
            <a:ext cx="1154890" cy="32696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94FF0E8-C05D-4BD8-BB75-6AE310431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764704"/>
            <a:ext cx="3240360" cy="496636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568189" y="50328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sz="1200" b="1" i="1" dirty="0"/>
              <a:t>linea </a:t>
            </a:r>
            <a:r>
              <a:rPr lang="cs-CZ" altLang="cs-CZ" sz="1200" b="1" i="1" dirty="0" err="1"/>
              <a:t>aspera</a:t>
            </a:r>
            <a:r>
              <a:rPr lang="cs-CZ" altLang="cs-CZ" sz="1200" b="1" i="1" dirty="0"/>
              <a:t> – </a:t>
            </a:r>
            <a:r>
              <a:rPr lang="cs-CZ" altLang="cs-CZ" sz="1200" b="1" i="1" dirty="0" smtClean="0"/>
              <a:t>pokračování proximálně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200" b="1" i="1" dirty="0" smtClean="0"/>
              <a:t>labium </a:t>
            </a:r>
            <a:r>
              <a:rPr lang="cs-CZ" altLang="cs-CZ" sz="1200" b="1" i="1" dirty="0" err="1"/>
              <a:t>mediale</a:t>
            </a:r>
            <a:r>
              <a:rPr lang="cs-CZ" altLang="cs-CZ" sz="1200" b="1" i="1" dirty="0"/>
              <a:t> </a:t>
            </a:r>
            <a:r>
              <a:rPr lang="cs-CZ" altLang="cs-CZ" sz="1200" b="1" i="1" dirty="0" smtClean="0"/>
              <a:t>(</a:t>
            </a:r>
            <a:r>
              <a:rPr lang="cs-CZ" altLang="cs-CZ" sz="1200" b="1" i="1" dirty="0"/>
              <a:t>linea </a:t>
            </a:r>
            <a:r>
              <a:rPr lang="cs-CZ" altLang="cs-CZ" sz="1200" b="1" i="1" dirty="0" err="1"/>
              <a:t>pectinea</a:t>
            </a:r>
            <a:r>
              <a:rPr lang="cs-CZ" altLang="cs-CZ" sz="1200" b="1" i="1" dirty="0"/>
              <a:t>) </a:t>
            </a:r>
            <a:endParaRPr lang="cs-CZ" altLang="cs-CZ" sz="1200" b="1" i="1" dirty="0" smtClean="0"/>
          </a:p>
          <a:p>
            <a:pPr>
              <a:spcBef>
                <a:spcPct val="0"/>
              </a:spcBef>
              <a:buNone/>
            </a:pPr>
            <a:r>
              <a:rPr lang="cs-CZ" altLang="cs-CZ" sz="1200" b="1" i="1" dirty="0" smtClean="0"/>
              <a:t>labium</a:t>
            </a:r>
            <a:r>
              <a:rPr lang="cs-CZ" altLang="cs-CZ" sz="1200" b="1" i="1" dirty="0" smtClean="0"/>
              <a:t> </a:t>
            </a:r>
            <a:r>
              <a:rPr lang="cs-CZ" altLang="cs-CZ" sz="1200" b="1" i="1" dirty="0" err="1"/>
              <a:t>laterale</a:t>
            </a:r>
            <a:r>
              <a:rPr lang="cs-CZ" altLang="cs-CZ" sz="1200" b="1" i="1" dirty="0"/>
              <a:t> (</a:t>
            </a:r>
            <a:r>
              <a:rPr lang="cs-CZ" altLang="cs-CZ" sz="1200" b="1" i="1" dirty="0" err="1"/>
              <a:t>tuberositas</a:t>
            </a:r>
            <a:r>
              <a:rPr lang="cs-CZ" altLang="cs-CZ" sz="1200" b="1" i="1" dirty="0"/>
              <a:t> </a:t>
            </a:r>
            <a:r>
              <a:rPr lang="cs-CZ" altLang="cs-CZ" sz="1200" b="1" i="1" dirty="0" err="1"/>
              <a:t>glutaea</a:t>
            </a:r>
            <a:r>
              <a:rPr lang="cs-CZ" altLang="cs-CZ" sz="1200" b="1" i="1" dirty="0"/>
              <a:t>)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8"/>
          <a:stretch/>
        </p:blipFill>
        <p:spPr bwMode="auto">
          <a:xfrm>
            <a:off x="5181786" y="2259891"/>
            <a:ext cx="803920" cy="25758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8" b="2215"/>
          <a:stretch/>
        </p:blipFill>
        <p:spPr>
          <a:xfrm>
            <a:off x="917981" y="4630689"/>
            <a:ext cx="1835947" cy="20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37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gluteus</a:t>
            </a:r>
            <a:r>
              <a:rPr lang="cs-CZ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medius</a:t>
            </a:r>
            <a:endParaRPr lang="cs-CZ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93297"/>
            <a:ext cx="4762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Funkce:</a:t>
            </a:r>
          </a:p>
          <a:p>
            <a:pPr marL="0" indent="0">
              <a:buNone/>
            </a:pPr>
            <a:r>
              <a:rPr lang="cs-CZ" sz="2000" dirty="0" smtClean="0"/>
              <a:t>Abdukce stehna=unožení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Ventrální snopce:</a:t>
            </a:r>
          </a:p>
          <a:p>
            <a:pPr marL="0" indent="0">
              <a:buNone/>
            </a:pPr>
            <a:r>
              <a:rPr lang="cs-CZ" sz="2000" dirty="0" smtClean="0"/>
              <a:t>Flexe a vnitřní rotace stehna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Dorsální snopce:</a:t>
            </a:r>
          </a:p>
          <a:p>
            <a:pPr marL="0" indent="0">
              <a:buNone/>
            </a:pPr>
            <a:r>
              <a:rPr lang="cs-CZ" sz="2000" dirty="0" smtClean="0"/>
              <a:t>Extenze a vnější rotace stehna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Aktivován výrazně ve stoji o jedné noze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" name="Obrázek 5" descr="2.jpg"/>
          <p:cNvPicPr>
            <a:picLocks noChangeAspect="1"/>
          </p:cNvPicPr>
          <p:nvPr/>
        </p:nvPicPr>
        <p:blipFill rotWithShape="1">
          <a:blip r:embed="rId2" cstate="print"/>
          <a:srcRect l="11029" t="5522" r="3262" b="13467"/>
          <a:stretch/>
        </p:blipFill>
        <p:spPr>
          <a:xfrm>
            <a:off x="3450010" y="1411955"/>
            <a:ext cx="2946372" cy="18885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ECA1D355-172B-45D4-BA28-C7945D7B9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87" y="2101954"/>
            <a:ext cx="1927983" cy="2564217"/>
          </a:xfrm>
          <a:prstGeom prst="rect">
            <a:avLst/>
          </a:prstGeom>
        </p:spPr>
      </p:pic>
      <p:pic>
        <p:nvPicPr>
          <p:cNvPr id="7" name="Obrázek 6" descr="3.jpg"/>
          <p:cNvPicPr>
            <a:picLocks noChangeAspect="1"/>
          </p:cNvPicPr>
          <p:nvPr/>
        </p:nvPicPr>
        <p:blipFill rotWithShape="1">
          <a:blip r:embed="rId4" cstate="print"/>
          <a:srcRect l="3420" t="5582" r="4536" b="10465"/>
          <a:stretch/>
        </p:blipFill>
        <p:spPr>
          <a:xfrm>
            <a:off x="4211960" y="4815091"/>
            <a:ext cx="2818067" cy="176900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91880" y="3717032"/>
            <a:ext cx="35381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gluteus</a:t>
            </a:r>
            <a:r>
              <a:rPr lang="cs-CZ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endParaRPr lang="cs-CZ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(výkon slabší)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7798B5B4-1784-4FE8-8898-E33FD5390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16" y="4455179"/>
            <a:ext cx="1676464" cy="21289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8" b="2215"/>
          <a:stretch/>
        </p:blipFill>
        <p:spPr>
          <a:xfrm>
            <a:off x="7056533" y="84658"/>
            <a:ext cx="1835947" cy="20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64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M. </a:t>
            </a:r>
            <a:r>
              <a:rPr lang="cs-CZ" b="1" dirty="0">
                <a:solidFill>
                  <a:srgbClr val="00B050"/>
                </a:solidFill>
              </a:rPr>
              <a:t>tensor fascie </a:t>
            </a:r>
            <a:r>
              <a:rPr lang="cs-CZ" b="1" dirty="0" err="1">
                <a:solidFill>
                  <a:srgbClr val="00B050"/>
                </a:solidFill>
              </a:rPr>
              <a:t>latae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Funkce</a:t>
            </a:r>
            <a:r>
              <a:rPr lang="cs-CZ" dirty="0"/>
              <a:t>: </a:t>
            </a:r>
            <a:endParaRPr lang="cs-CZ" dirty="0" smtClean="0"/>
          </a:p>
          <a:p>
            <a:pPr marL="0" indent="0">
              <a:buNone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Spolupůsobí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při flexi, 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abdukci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vnitřní rotaci stehna</a:t>
            </a:r>
          </a:p>
          <a:p>
            <a:pPr marL="0" indent="0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Pomáhá při vzpřímení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postoje 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extenze kolene)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290716"/>
            <a:ext cx="1922140" cy="509835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40767"/>
            <a:ext cx="2084055" cy="504830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536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Mm. </a:t>
            </a:r>
            <a:r>
              <a:rPr lang="cs-CZ" b="1" dirty="0" err="1">
                <a:solidFill>
                  <a:srgbClr val="C00000"/>
                </a:solidFill>
              </a:rPr>
              <a:t>coxae</a:t>
            </a:r>
            <a:r>
              <a:rPr lang="cs-CZ" b="1" dirty="0">
                <a:solidFill>
                  <a:srgbClr val="C00000"/>
                </a:solidFill>
              </a:rPr>
              <a:t> - dorzální skupina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                   </a:t>
            </a:r>
            <a:r>
              <a:rPr lang="cs-CZ" sz="2000" b="1" dirty="0" smtClean="0">
                <a:solidFill>
                  <a:srgbClr val="C00000"/>
                </a:solidFill>
              </a:rPr>
              <a:t>Hluboká vrstva </a:t>
            </a:r>
            <a:r>
              <a:rPr lang="cs-CZ" sz="2000" b="1" dirty="0" smtClean="0"/>
              <a:t>– svaly </a:t>
            </a:r>
            <a:r>
              <a:rPr lang="cs-CZ" sz="2000" b="1" dirty="0" err="1" smtClean="0"/>
              <a:t>pelvitrochanterické</a:t>
            </a:r>
            <a:endParaRPr lang="cs-CZ" sz="2000" b="1" dirty="0"/>
          </a:p>
        </p:txBody>
      </p:sp>
      <p:pic>
        <p:nvPicPr>
          <p:cNvPr id="4" name="Obrázek 3" descr="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41976"/>
            <a:ext cx="3152006" cy="40703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B220503-E05E-4A01-8395-CF1F13018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19" y="1915408"/>
            <a:ext cx="5447625" cy="39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74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1600</Words>
  <Application>Microsoft Office PowerPoint</Application>
  <PresentationFormat>Předvádění na obrazovce (4:3)</PresentationFormat>
  <Paragraphs>336</Paragraphs>
  <Slides>39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Motiv sady Office</vt:lpstr>
      <vt:lpstr>Prezentace aplikace PowerPoint</vt:lpstr>
      <vt:lpstr>Inervace svalů dolní končetiny</vt:lpstr>
      <vt:lpstr>Prezentace aplikace PowerPoint</vt:lpstr>
      <vt:lpstr>Prezentace aplikace PowerPoint</vt:lpstr>
      <vt:lpstr>Mm. coxae - dorzální skupina </vt:lpstr>
      <vt:lpstr>M. gluteus maximus</vt:lpstr>
      <vt:lpstr>M. gluteus medius</vt:lpstr>
      <vt:lpstr>M. tensor fascie latae</vt:lpstr>
      <vt:lpstr>Mm. coxae - dorzální skupina</vt:lpstr>
      <vt:lpstr>M. piriformis</vt:lpstr>
      <vt:lpstr>M. obturatorius internus Prochází skrze foramen ischiadicum minus M. gemellus superior a inferior</vt:lpstr>
      <vt:lpstr>M. quadratus femoris</vt:lpstr>
      <vt:lpstr>Prezentace aplikace PowerPoint</vt:lpstr>
      <vt:lpstr>Prezentace aplikace PowerPoint</vt:lpstr>
      <vt:lpstr>M. gracilis</vt:lpstr>
      <vt:lpstr>M. pectineus</vt:lpstr>
      <vt:lpstr>M. adductor longus</vt:lpstr>
      <vt:lpstr>M. adductor magnus</vt:lpstr>
      <vt:lpstr>M. obturatorius externus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Anatomie I, seminář</dc:title>
  <dc:creator>Marta</dc:creator>
  <cp:lastModifiedBy>Ladislava</cp:lastModifiedBy>
  <cp:revision>123</cp:revision>
  <dcterms:created xsi:type="dcterms:W3CDTF">2016-11-20T12:23:18Z</dcterms:created>
  <dcterms:modified xsi:type="dcterms:W3CDTF">2021-11-26T12:48:50Z</dcterms:modified>
</cp:coreProperties>
</file>