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1"/>
  </p:notesMasterIdLst>
  <p:handoutMasterIdLst>
    <p:handoutMasterId r:id="rId3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84" r:id="rId24"/>
    <p:sldId id="278" r:id="rId25"/>
    <p:sldId id="279" r:id="rId26"/>
    <p:sldId id="280" r:id="rId27"/>
    <p:sldId id="281" r:id="rId28"/>
    <p:sldId id="282" r:id="rId29"/>
    <p:sldId id="285" r:id="rId30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5AC8AF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7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1818183"/>
            <a:ext cx="11361600" cy="1171580"/>
          </a:xfrm>
        </p:spPr>
        <p:txBody>
          <a:bodyPr/>
          <a:lstStyle/>
          <a:p>
            <a:pPr algn="ctr">
              <a:lnSpc>
                <a:spcPct val="150000"/>
              </a:lnSpc>
              <a:spcBef>
                <a:spcPts val="1800"/>
              </a:spcBef>
            </a:pPr>
            <a:r>
              <a:rPr lang="cs-CZ" dirty="0"/>
              <a:t>Pedagogika sportu </a:t>
            </a:r>
            <a:r>
              <a:rPr lang="cs-CZ" altLang="cs-CZ" dirty="0"/>
              <a:t>(</a:t>
            </a:r>
            <a:r>
              <a:rPr lang="cs-CZ" altLang="cs-CZ" dirty="0" err="1"/>
              <a:t>dc4903</a:t>
            </a:r>
            <a:r>
              <a:rPr lang="cs-CZ" altLang="cs-CZ" dirty="0"/>
              <a:t>) </a:t>
            </a:r>
            <a:br>
              <a:rPr lang="cs-CZ" altLang="cs-CZ" dirty="0"/>
            </a:br>
            <a:r>
              <a:rPr lang="cs-CZ" altLang="cs-CZ" dirty="0">
                <a:solidFill>
                  <a:srgbClr val="0000DC"/>
                </a:solidFill>
              </a:rPr>
              <a:t>Empirická pedagogika sportu</a:t>
            </a:r>
            <a:endParaRPr lang="sk-SK" dirty="0">
              <a:solidFill>
                <a:srgbClr val="0000DC"/>
              </a:solidFill>
            </a:endParaRP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DF11A4FD-A217-6542-925F-1C9D15840B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1890503"/>
          </a:xfrm>
        </p:spPr>
        <p:txBody>
          <a:bodyPr/>
          <a:lstStyle/>
          <a:p>
            <a:pPr algn="ctr"/>
            <a:r>
              <a:rPr lang="sk-SK" dirty="0"/>
              <a:t>Vladimír Jůva</a:t>
            </a:r>
          </a:p>
          <a:p>
            <a:pPr algn="ctr"/>
            <a:r>
              <a:rPr lang="sk-SK" dirty="0"/>
              <a:t>Katedra pedagogiky </a:t>
            </a:r>
            <a:r>
              <a:rPr lang="sk-SK" dirty="0" err="1"/>
              <a:t>sportu</a:t>
            </a:r>
            <a:r>
              <a:rPr lang="sk-SK" dirty="0"/>
              <a:t>, FSpS MU</a:t>
            </a:r>
          </a:p>
          <a:p>
            <a:pPr algn="ctr"/>
            <a:r>
              <a:rPr lang="sk-SK" dirty="0"/>
              <a:t>juva@fsps.muni.cz</a:t>
            </a:r>
          </a:p>
          <a:p>
            <a:pPr algn="ctr"/>
            <a:r>
              <a:rPr lang="cs-CZ" altLang="cs-CZ" dirty="0"/>
              <a:t>23. 9. 2021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B796C03-2C3F-489A-B2EC-E0FC18CFE8B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5B52E9E-6974-4413-984E-A69035399B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3999" y="501987"/>
            <a:ext cx="10753200" cy="451576"/>
          </a:xfrm>
        </p:spPr>
        <p:txBody>
          <a:bodyPr/>
          <a:lstStyle/>
          <a:p>
            <a:r>
              <a:rPr lang="cs-CZ" altLang="cs-CZ" dirty="0">
                <a:solidFill>
                  <a:srgbClr val="0000DC"/>
                </a:solidFill>
              </a:rPr>
              <a:t>Normativní pedagogika sportu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BEC9EF3C-AC59-421F-B19C-C0E27C3876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3999" y="1270861"/>
            <a:ext cx="11279471" cy="4561139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altLang="cs-CZ" b="1" dirty="0">
                <a:solidFill>
                  <a:srgbClr val="0000DC"/>
                </a:solidFill>
              </a:rPr>
              <a:t>Normativní koncept = </a:t>
            </a:r>
            <a:r>
              <a:rPr lang="cs-CZ" altLang="cs-CZ" b="1" dirty="0">
                <a:solidFill>
                  <a:srgbClr val="CC3300"/>
                </a:solidFill>
              </a:rPr>
              <a:t>východisko </a:t>
            </a:r>
            <a:r>
              <a:rPr lang="cs-CZ" altLang="cs-CZ" dirty="0"/>
              <a:t>pro: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b="1" dirty="0">
                <a:solidFill>
                  <a:srgbClr val="FF0000"/>
                </a:solidFill>
              </a:rPr>
              <a:t>sportovní pedagogy</a:t>
            </a:r>
            <a:r>
              <a:rPr lang="cs-CZ" altLang="cs-CZ" dirty="0">
                <a:solidFill>
                  <a:srgbClr val="FF0000"/>
                </a:solidFill>
              </a:rPr>
              <a:t> </a:t>
            </a:r>
            <a:r>
              <a:rPr lang="cs-CZ" altLang="cs-CZ" dirty="0"/>
              <a:t>(trenéři, učitelé TV, cvičitelé, instruktoři, ...) – </a:t>
            </a:r>
            <a:r>
              <a:rPr lang="cs-CZ" altLang="cs-CZ" b="1" dirty="0">
                <a:solidFill>
                  <a:srgbClr val="0000DC"/>
                </a:solidFill>
              </a:rPr>
              <a:t>orientace na dobrý a zdařilý život sportovců </a:t>
            </a:r>
            <a:br>
              <a:rPr lang="cs-CZ" altLang="cs-CZ" b="1" dirty="0">
                <a:solidFill>
                  <a:srgbClr val="0000DC"/>
                </a:solidFill>
              </a:rPr>
            </a:br>
            <a:r>
              <a:rPr lang="cs-CZ" altLang="cs-CZ" dirty="0"/>
              <a:t>a na naplnění jejich přirozených zájmů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b="1" dirty="0">
                <a:solidFill>
                  <a:srgbClr val="FF0000"/>
                </a:solidFill>
              </a:rPr>
              <a:t>sportovce</a:t>
            </a:r>
            <a:r>
              <a:rPr lang="cs-CZ" altLang="cs-CZ" dirty="0"/>
              <a:t> – podstatné je pochopení pravidel, postupů a kritérií, jež umožní rozhodovat, které požadavky mají splnit a které odmítnout = </a:t>
            </a:r>
            <a:r>
              <a:rPr lang="cs-CZ" altLang="cs-CZ" b="1" dirty="0">
                <a:solidFill>
                  <a:srgbClr val="0000DC"/>
                </a:solidFill>
              </a:rPr>
              <a:t>autonomie sportovce</a:t>
            </a:r>
            <a:br>
              <a:rPr lang="cs-CZ" altLang="cs-CZ" b="1" dirty="0">
                <a:solidFill>
                  <a:srgbClr val="0000DC"/>
                </a:solidFill>
              </a:rPr>
            </a:br>
            <a:r>
              <a:rPr lang="cs-CZ" altLang="cs-CZ" dirty="0"/>
              <a:t>(viz Barák o </a:t>
            </a:r>
            <a:r>
              <a:rPr lang="cs-CZ" dirty="0"/>
              <a:t>situaci v </a:t>
            </a:r>
            <a:r>
              <a:rPr lang="cs-CZ" dirty="0" err="1"/>
              <a:t>Udine</a:t>
            </a:r>
            <a:r>
              <a:rPr lang="cs-CZ" dirty="0"/>
              <a:t>: </a:t>
            </a:r>
            <a:r>
              <a:rPr lang="cs-CZ" altLang="cs-CZ" dirty="0"/>
              <a:t>„</a:t>
            </a:r>
            <a:r>
              <a:rPr lang="cs-CZ" i="1" dirty="0"/>
              <a:t>Nutili ho hrát pod léky a přes bolest“)</a:t>
            </a:r>
            <a:endParaRPr lang="cs-CZ" altLang="cs-CZ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b="1" dirty="0">
                <a:solidFill>
                  <a:srgbClr val="CC3300"/>
                </a:solidFill>
              </a:rPr>
              <a:t>výzkum</a:t>
            </a:r>
            <a:r>
              <a:rPr lang="cs-CZ" altLang="cs-CZ" dirty="0"/>
              <a:t> (viz kritická pedagogika sportu)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22386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08ECDCF-FD40-4CCE-A378-2D2FC8ADC20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C3DF86B-DFDA-4BA0-907E-AB59931AC3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433281"/>
            <a:ext cx="10753200" cy="451576"/>
          </a:xfrm>
        </p:spPr>
        <p:txBody>
          <a:bodyPr/>
          <a:lstStyle/>
          <a:p>
            <a:r>
              <a:rPr lang="cs-CZ" altLang="cs-CZ" dirty="0">
                <a:solidFill>
                  <a:srgbClr val="0000DC"/>
                </a:solidFill>
              </a:rPr>
              <a:t>Normativní pedagogika sportu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5C2098F-DE4D-4C8E-85E9-33C17C14F5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170122"/>
            <a:ext cx="10933200" cy="5137688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altLang="cs-CZ" b="1" dirty="0">
                <a:solidFill>
                  <a:srgbClr val="0000DC"/>
                </a:solidFill>
              </a:rPr>
              <a:t>Kritika: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dirty="0"/>
              <a:t>vytváří pouze </a:t>
            </a:r>
            <a:r>
              <a:rPr lang="cs-CZ" altLang="cs-CZ" b="1" dirty="0"/>
              <a:t>ideální konstrukty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dirty="0"/>
              <a:t>neopírá se o realitu analyzovanou empirickými výzkumy</a:t>
            </a:r>
          </a:p>
          <a:p>
            <a:pPr>
              <a:lnSpc>
                <a:spcPct val="100000"/>
              </a:lnSpc>
              <a:spcBef>
                <a:spcPts val="2400"/>
              </a:spcBef>
              <a:buNone/>
            </a:pPr>
            <a:r>
              <a:rPr lang="cs-CZ" altLang="cs-CZ" b="1" dirty="0">
                <a:solidFill>
                  <a:srgbClr val="0000DC"/>
                </a:solidFill>
              </a:rPr>
              <a:t>Význam: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dirty="0" err="1"/>
              <a:t>sportovněpedagogické</a:t>
            </a:r>
            <a:r>
              <a:rPr lang="cs-CZ" altLang="cs-CZ" dirty="0"/>
              <a:t> postuláty (normy, předlohy, modely) se nemohou doslovně přenášet do praxe, ale = </a:t>
            </a:r>
            <a:r>
              <a:rPr lang="cs-CZ" altLang="cs-CZ" b="1" dirty="0">
                <a:solidFill>
                  <a:srgbClr val="FF0000"/>
                </a:solidFill>
              </a:rPr>
              <a:t>nepostradatelná hodnotová orientace </a:t>
            </a:r>
            <a:r>
              <a:rPr lang="cs-CZ" altLang="cs-CZ" dirty="0"/>
              <a:t>v originální práci sportovních pedagogů, kteří ji musí vždy autenticky a originálně aplikovat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dirty="0"/>
              <a:t>vymezení </a:t>
            </a:r>
            <a:r>
              <a:rPr lang="cs-CZ" altLang="cs-CZ" b="1" dirty="0">
                <a:solidFill>
                  <a:srgbClr val="FF0000"/>
                </a:solidFill>
              </a:rPr>
              <a:t>východisek </a:t>
            </a:r>
            <a:r>
              <a:rPr lang="cs-CZ" altLang="cs-CZ" dirty="0"/>
              <a:t>empirického</a:t>
            </a:r>
            <a:r>
              <a:rPr lang="cs-CZ" altLang="cs-CZ" b="1" dirty="0">
                <a:solidFill>
                  <a:srgbClr val="FF0000"/>
                </a:solidFill>
              </a:rPr>
              <a:t> výzkumu</a:t>
            </a:r>
          </a:p>
        </p:txBody>
      </p:sp>
    </p:spTree>
    <p:extLst>
      <p:ext uri="{BB962C8B-B14F-4D97-AF65-F5344CB8AC3E}">
        <p14:creationId xmlns:p14="http://schemas.microsoft.com/office/powerpoint/2010/main" val="22893734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46F516E-F248-4EA0-B0D2-A8EDE0A3D33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482DA54-5DA5-4543-B9E1-C323BDCDCD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altLang="cs-CZ" dirty="0">
                <a:solidFill>
                  <a:srgbClr val="0000DC"/>
                </a:solidFill>
              </a:rPr>
              <a:t>Empirická pedagogika sportu </a:t>
            </a:r>
            <a:endParaRPr lang="cs-CZ" dirty="0">
              <a:solidFill>
                <a:srgbClr val="0000DC"/>
              </a:solidFill>
            </a:endParaRP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B2D19807-3F86-4067-92CD-47E9A21436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146875"/>
            <a:ext cx="10933200" cy="4990454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cs-CZ" altLang="cs-CZ" b="1" dirty="0">
                <a:solidFill>
                  <a:srgbClr val="CC3300"/>
                </a:solidFill>
              </a:rPr>
              <a:t>empirická pedagogika </a:t>
            </a:r>
            <a:r>
              <a:rPr lang="cs-CZ" altLang="cs-CZ" dirty="0"/>
              <a:t>– od počátků 20. století – experimentální pedagogika</a:t>
            </a:r>
          </a:p>
          <a:p>
            <a:pPr>
              <a:spcBef>
                <a:spcPts val="600"/>
              </a:spcBef>
            </a:pPr>
            <a:r>
              <a:rPr lang="cs-CZ" altLang="cs-CZ" dirty="0"/>
              <a:t>= snahy o </a:t>
            </a:r>
            <a:r>
              <a:rPr lang="cs-CZ" altLang="cs-CZ" b="1" dirty="0">
                <a:solidFill>
                  <a:srgbClr val="0000DC"/>
                </a:solidFill>
              </a:rPr>
              <a:t>přesná měření </a:t>
            </a:r>
            <a:r>
              <a:rPr lang="cs-CZ" altLang="cs-CZ" dirty="0"/>
              <a:t>– výzkum edukačního procesu – </a:t>
            </a:r>
            <a:br>
              <a:rPr lang="cs-CZ" altLang="cs-CZ" dirty="0"/>
            </a:br>
            <a:r>
              <a:rPr lang="cs-CZ" altLang="cs-CZ" dirty="0"/>
              <a:t>vstupů a výstupů (testy – počátky viz IQ)</a:t>
            </a:r>
          </a:p>
          <a:p>
            <a:pPr>
              <a:spcBef>
                <a:spcPts val="600"/>
              </a:spcBef>
            </a:pPr>
            <a:r>
              <a:rPr lang="cs-CZ" altLang="cs-CZ" dirty="0"/>
              <a:t>typický výzkum pedagogických otázek z pozice behaviorální psychologie = vypracování </a:t>
            </a:r>
            <a:r>
              <a:rPr lang="cs-CZ" altLang="cs-CZ" b="1" dirty="0">
                <a:solidFill>
                  <a:srgbClr val="0000DC"/>
                </a:solidFill>
              </a:rPr>
              <a:t>exaktního výzkumného aparátu </a:t>
            </a:r>
            <a:r>
              <a:rPr lang="cs-CZ" altLang="cs-CZ" dirty="0"/>
              <a:t>= metody a techniky</a:t>
            </a:r>
          </a:p>
          <a:p>
            <a:pPr>
              <a:spcBef>
                <a:spcPts val="600"/>
              </a:spcBef>
            </a:pPr>
            <a:r>
              <a:rPr lang="cs-CZ" altLang="cs-CZ" b="1" dirty="0" err="1">
                <a:solidFill>
                  <a:srgbClr val="0000DC"/>
                </a:solidFill>
              </a:rPr>
              <a:t>Thorndike</a:t>
            </a:r>
            <a:r>
              <a:rPr lang="cs-CZ" altLang="cs-CZ" dirty="0">
                <a:solidFill>
                  <a:srgbClr val="0000DC"/>
                </a:solidFill>
              </a:rPr>
              <a:t> – </a:t>
            </a:r>
            <a:r>
              <a:rPr lang="cs-CZ" altLang="cs-CZ" b="1" dirty="0">
                <a:solidFill>
                  <a:srgbClr val="0000DC"/>
                </a:solidFill>
              </a:rPr>
              <a:t>výzkumy chování, učení </a:t>
            </a:r>
            <a:r>
              <a:rPr lang="cs-CZ" altLang="cs-CZ" dirty="0"/>
              <a:t>(stimul – reakce)</a:t>
            </a:r>
          </a:p>
          <a:p>
            <a:pPr>
              <a:spcBef>
                <a:spcPts val="600"/>
              </a:spcBef>
            </a:pPr>
            <a:r>
              <a:rPr lang="cs-CZ" altLang="cs-CZ" dirty="0"/>
              <a:t>stálý význam behaviorální psychologie – např. výzkumy motorického učení, trenérských stylů, …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86123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F5F23E5-7C3A-40E4-9BB5-A8F596FE632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E23BDE9-9788-45A9-A734-08022DDCF8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altLang="cs-CZ" dirty="0">
                <a:solidFill>
                  <a:srgbClr val="0000DC"/>
                </a:solidFill>
              </a:rPr>
              <a:t>Empirická pedagogika sportu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65C3F19-2FD8-47B8-A988-524E1A7955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999" y="1056572"/>
            <a:ext cx="11517681" cy="5367476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altLang="cs-CZ" b="1" dirty="0">
                <a:solidFill>
                  <a:srgbClr val="0000DC"/>
                </a:solidFill>
              </a:rPr>
              <a:t>VYCHÁZÍ</a:t>
            </a:r>
            <a:endParaRPr lang="cs-CZ" altLang="cs-CZ" b="1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dirty="0"/>
              <a:t>ze snahy</a:t>
            </a:r>
            <a:r>
              <a:rPr lang="cs-CZ" altLang="cs-CZ" b="1" dirty="0"/>
              <a:t> </a:t>
            </a:r>
            <a:r>
              <a:rPr lang="cs-CZ" altLang="cs-CZ" dirty="0"/>
              <a:t>přenést do pedagogiky </a:t>
            </a:r>
            <a:r>
              <a:rPr lang="cs-CZ" altLang="cs-CZ" b="1" dirty="0">
                <a:solidFill>
                  <a:srgbClr val="0000DC"/>
                </a:solidFill>
              </a:rPr>
              <a:t>metodologii přírodních věd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dirty="0"/>
              <a:t>z </a:t>
            </a:r>
            <a:r>
              <a:rPr lang="cs-CZ" altLang="cs-CZ" b="1" dirty="0">
                <a:solidFill>
                  <a:srgbClr val="F01928"/>
                </a:solidFill>
              </a:rPr>
              <a:t>kritiky</a:t>
            </a:r>
            <a:r>
              <a:rPr lang="cs-CZ" altLang="cs-CZ" dirty="0"/>
              <a:t> normativní a duchovědné koncepce (nedostatečná racionalita)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dirty="0"/>
              <a:t>z </a:t>
            </a:r>
            <a:r>
              <a:rPr lang="cs-CZ" altLang="cs-CZ" b="1" dirty="0">
                <a:solidFill>
                  <a:srgbClr val="F01928"/>
                </a:solidFill>
              </a:rPr>
              <a:t>odmítnutí hodnotících soudů</a:t>
            </a:r>
            <a:r>
              <a:rPr lang="cs-CZ" altLang="cs-CZ" dirty="0"/>
              <a:t> – edukačních a etických </a:t>
            </a:r>
            <a:br>
              <a:rPr lang="cs-CZ" altLang="cs-CZ" dirty="0"/>
            </a:br>
            <a:r>
              <a:rPr lang="cs-CZ" altLang="cs-CZ" dirty="0"/>
              <a:t>požadavků a norem</a:t>
            </a:r>
          </a:p>
          <a:p>
            <a:pPr>
              <a:lnSpc>
                <a:spcPct val="100000"/>
              </a:lnSpc>
              <a:spcBef>
                <a:spcPts val="2400"/>
              </a:spcBef>
              <a:buNone/>
            </a:pPr>
            <a:r>
              <a:rPr lang="cs-CZ" altLang="cs-CZ" b="1" dirty="0">
                <a:solidFill>
                  <a:srgbClr val="0000DC"/>
                </a:solidFill>
              </a:rPr>
              <a:t>ZÁKLAD =</a:t>
            </a:r>
            <a:endParaRPr lang="cs-CZ" altLang="cs-CZ" b="1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b="1" dirty="0">
                <a:solidFill>
                  <a:srgbClr val="CC3300"/>
                </a:solidFill>
              </a:rPr>
              <a:t>poznání pedagogické technologie</a:t>
            </a:r>
            <a:r>
              <a:rPr lang="cs-CZ" altLang="cs-CZ" dirty="0"/>
              <a:t> = objektivní informace o SE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dirty="0"/>
              <a:t>podstata zkoumaného objektu = hypotézy a jejich ověřování</a:t>
            </a:r>
            <a:endParaRPr lang="cs-CZ" altLang="cs-CZ" b="1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dirty="0"/>
              <a:t>dosahované výsledky = východisko pedagogických prognóz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15274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C3C96C4-713F-4503-A0C1-1E2CF909C07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7909336-80F0-4567-9742-2689AEF19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74424"/>
            <a:ext cx="10753200" cy="451576"/>
          </a:xfrm>
        </p:spPr>
        <p:txBody>
          <a:bodyPr/>
          <a:lstStyle/>
          <a:p>
            <a:r>
              <a:rPr lang="cs-CZ" altLang="cs-CZ" dirty="0">
                <a:solidFill>
                  <a:srgbClr val="0000DC"/>
                </a:solidFill>
              </a:rPr>
              <a:t>Empirická pedagogika sportu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1087DE4-292C-4B1A-9B5E-5218C4E61A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999" y="1216617"/>
            <a:ext cx="11316203" cy="5011383"/>
          </a:xfrm>
        </p:spPr>
        <p:txBody>
          <a:bodyPr/>
          <a:lstStyle/>
          <a:p>
            <a:r>
              <a:rPr lang="cs-CZ" altLang="cs-CZ" dirty="0"/>
              <a:t>rozvoj empirické pedagogiky sportu = 2. polovina 20. století</a:t>
            </a:r>
          </a:p>
          <a:p>
            <a:r>
              <a:rPr lang="cs-CZ" altLang="cs-CZ" b="1" dirty="0">
                <a:solidFill>
                  <a:srgbClr val="0000DC"/>
                </a:solidFill>
              </a:rPr>
              <a:t>podstata </a:t>
            </a:r>
            <a:r>
              <a:rPr lang="cs-CZ" altLang="cs-CZ" b="1" dirty="0">
                <a:solidFill>
                  <a:srgbClr val="CC3300"/>
                </a:solidFill>
              </a:rPr>
              <a:t>= empirický výzkum sportovní edukace</a:t>
            </a:r>
          </a:p>
          <a:p>
            <a:r>
              <a:rPr lang="cs-CZ" altLang="cs-CZ" b="1" dirty="0">
                <a:solidFill>
                  <a:srgbClr val="0000DC"/>
                </a:solidFill>
              </a:rPr>
              <a:t>výzkumná témata</a:t>
            </a:r>
            <a:r>
              <a:rPr lang="cs-CZ" altLang="cs-CZ" dirty="0"/>
              <a:t>, např.:</a:t>
            </a:r>
            <a:br>
              <a:rPr lang="cs-CZ" altLang="cs-CZ" dirty="0"/>
            </a:br>
            <a:r>
              <a:rPr lang="cs-CZ" altLang="cs-CZ" dirty="0"/>
              <a:t>- motorické učení – efekty sportovní edukace</a:t>
            </a:r>
            <a:br>
              <a:rPr lang="cs-CZ" altLang="cs-CZ" dirty="0"/>
            </a:br>
            <a:r>
              <a:rPr lang="cs-CZ" altLang="cs-CZ" dirty="0"/>
              <a:t>- komunikace a motivace ve sportu</a:t>
            </a:r>
            <a:br>
              <a:rPr lang="cs-CZ" altLang="cs-CZ" dirty="0"/>
            </a:br>
            <a:r>
              <a:rPr lang="cs-CZ" altLang="cs-CZ" dirty="0"/>
              <a:t>- didaktické znalosti sportovního pedagoga</a:t>
            </a:r>
            <a:br>
              <a:rPr lang="cs-CZ" altLang="cs-CZ" dirty="0"/>
            </a:br>
            <a:r>
              <a:rPr lang="cs-CZ" altLang="cs-CZ" dirty="0"/>
              <a:t>- reflexe a sebereflexe sportovního pedagoga</a:t>
            </a:r>
            <a:br>
              <a:rPr lang="cs-CZ" altLang="cs-CZ" dirty="0"/>
            </a:br>
            <a:r>
              <a:rPr lang="cs-CZ" altLang="cs-CZ" dirty="0"/>
              <a:t>- metody a styly učení a výuky (trenéra, učitele, …)</a:t>
            </a:r>
            <a:br>
              <a:rPr lang="cs-CZ" altLang="cs-CZ" dirty="0"/>
            </a:br>
            <a:r>
              <a:rPr lang="cs-CZ" altLang="cs-CZ" dirty="0"/>
              <a:t>- vzdělávání sportovních pedagogů, přenos vědění</a:t>
            </a:r>
            <a:br>
              <a:rPr lang="cs-CZ" altLang="cs-CZ" dirty="0"/>
            </a:br>
            <a:r>
              <a:rPr lang="cs-CZ" altLang="cs-CZ" dirty="0"/>
              <a:t>- </a:t>
            </a:r>
            <a:r>
              <a:rPr lang="cs-CZ" altLang="cs-CZ" dirty="0" err="1"/>
              <a:t>kurikulární</a:t>
            </a:r>
            <a:r>
              <a:rPr lang="cs-CZ" altLang="cs-CZ" dirty="0"/>
              <a:t> výzkumy</a:t>
            </a:r>
            <a:br>
              <a:rPr lang="cs-CZ" altLang="cs-CZ" dirty="0"/>
            </a:br>
            <a:r>
              <a:rPr lang="cs-CZ" altLang="cs-CZ" dirty="0"/>
              <a:t>- …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94021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DE37B39-19D2-43E2-B41E-16FB8A15D28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B7302F9-7023-4A79-8FFC-531EF5A5F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altLang="cs-CZ" dirty="0">
                <a:solidFill>
                  <a:srgbClr val="0000DC"/>
                </a:solidFill>
              </a:rPr>
              <a:t>Empirická pedagogika sportu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5859638-A9CA-4B46-A40B-0E6F39FDC7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999" y="1017825"/>
            <a:ext cx="11409193" cy="5096255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/>
              <a:t>rozvoj empirické vědy = </a:t>
            </a:r>
            <a:r>
              <a:rPr lang="cs-CZ" altLang="cs-CZ" b="1" dirty="0">
                <a:solidFill>
                  <a:srgbClr val="CC3300"/>
                </a:solidFill>
              </a:rPr>
              <a:t>fundovaná metodologie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b="1" dirty="0">
                <a:solidFill>
                  <a:srgbClr val="CC3300"/>
                </a:solidFill>
              </a:rPr>
              <a:t>metodologie pedagogiky sportu</a:t>
            </a:r>
            <a:r>
              <a:rPr lang="cs-CZ" altLang="cs-CZ" b="1" dirty="0"/>
              <a:t> </a:t>
            </a:r>
            <a:r>
              <a:rPr lang="cs-CZ" altLang="cs-CZ" dirty="0"/>
              <a:t>vychází z:</a:t>
            </a:r>
            <a:br>
              <a:rPr lang="cs-CZ" altLang="cs-CZ" dirty="0"/>
            </a:br>
            <a:r>
              <a:rPr lang="cs-CZ" altLang="cs-CZ" dirty="0"/>
              <a:t>- z metodologie kinantropologie </a:t>
            </a:r>
            <a:br>
              <a:rPr lang="cs-CZ" altLang="cs-CZ" dirty="0"/>
            </a:br>
            <a:r>
              <a:rPr lang="cs-CZ" altLang="cs-CZ" dirty="0"/>
              <a:t>- z metodologie věd o sportu </a:t>
            </a:r>
            <a:br>
              <a:rPr lang="cs-CZ" altLang="cs-CZ" dirty="0"/>
            </a:br>
            <a:r>
              <a:rPr lang="cs-CZ" altLang="cs-CZ" dirty="0"/>
              <a:t>- z metodologie sociálních věd </a:t>
            </a:r>
            <a:br>
              <a:rPr lang="cs-CZ" altLang="cs-CZ" dirty="0"/>
            </a:br>
            <a:r>
              <a:rPr lang="cs-CZ" altLang="cs-CZ" dirty="0"/>
              <a:t>- z metodologie pedagogiky, …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/>
              <a:t>autoři – např. </a:t>
            </a:r>
            <a:r>
              <a:rPr lang="cs-CZ" altLang="cs-CZ" dirty="0" err="1"/>
              <a:t>Hendl</a:t>
            </a:r>
            <a:r>
              <a:rPr lang="cs-CZ" altLang="cs-CZ" dirty="0"/>
              <a:t>, </a:t>
            </a:r>
            <a:r>
              <a:rPr lang="cs-CZ" altLang="cs-CZ" dirty="0" err="1"/>
              <a:t>Gavora</a:t>
            </a:r>
            <a:r>
              <a:rPr lang="cs-CZ" altLang="cs-CZ" dirty="0"/>
              <a:t>, </a:t>
            </a:r>
            <a:r>
              <a:rPr lang="cs-CZ" altLang="cs-CZ" dirty="0" err="1"/>
              <a:t>Chráska</a:t>
            </a:r>
            <a:r>
              <a:rPr lang="cs-CZ" altLang="cs-CZ" dirty="0"/>
              <a:t>, Š. Švec, </a:t>
            </a:r>
            <a:r>
              <a:rPr lang="cs-CZ" altLang="cs-CZ" dirty="0" err="1"/>
              <a:t>Šeďová</a:t>
            </a:r>
            <a:r>
              <a:rPr lang="cs-CZ" altLang="cs-CZ" dirty="0"/>
              <a:t>, Švaříček, …</a:t>
            </a:r>
            <a:br>
              <a:rPr lang="cs-CZ" altLang="cs-CZ" dirty="0"/>
            </a:br>
            <a:r>
              <a:rPr lang="cs-CZ" altLang="cs-CZ" dirty="0"/>
              <a:t>zahraniční – angl., něm., …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/>
              <a:t>význam </a:t>
            </a:r>
            <a:r>
              <a:rPr lang="cs-CZ" altLang="cs-CZ" b="1" dirty="0">
                <a:solidFill>
                  <a:srgbClr val="CC3300"/>
                </a:solidFill>
              </a:rPr>
              <a:t>infrastruktury pedagogiky sportu </a:t>
            </a:r>
            <a:r>
              <a:rPr lang="cs-CZ" altLang="cs-CZ" b="1" dirty="0">
                <a:solidFill>
                  <a:srgbClr val="0000DC"/>
                </a:solidFill>
              </a:rPr>
              <a:t>– časopisy, databáze, …</a:t>
            </a:r>
            <a:br>
              <a:rPr lang="cs-CZ" altLang="cs-CZ" b="1" dirty="0">
                <a:solidFill>
                  <a:srgbClr val="0000DC"/>
                </a:solidFill>
              </a:rPr>
            </a:br>
            <a:r>
              <a:rPr lang="cs-CZ" altLang="cs-CZ" dirty="0"/>
              <a:t>(v rámci kinantropologie, kinesiologie, věd o pohybu, věd o sportu – např. anglické, německé – viz https://www.sportwissenschaft.de, …)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80595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0BE4F91-4D14-4A90-BF74-59732163E69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BE1E741-4A46-46AC-8B48-43B38E88D3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479776"/>
            <a:ext cx="10753200" cy="451576"/>
          </a:xfrm>
        </p:spPr>
        <p:txBody>
          <a:bodyPr/>
          <a:lstStyle/>
          <a:p>
            <a:r>
              <a:rPr lang="cs-CZ" altLang="cs-CZ" dirty="0">
                <a:solidFill>
                  <a:srgbClr val="0000DC"/>
                </a:solidFill>
              </a:rPr>
              <a:t>Empirická pedagogika sportu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4071C51-B7B9-443C-88E9-FD584A7F74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172808"/>
            <a:ext cx="11277458" cy="5205416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  <a:buNone/>
              <a:defRPr/>
            </a:pPr>
            <a:r>
              <a:rPr lang="cs-CZ" altLang="cs-CZ" b="1" dirty="0"/>
              <a:t>rozvoj </a:t>
            </a:r>
            <a:r>
              <a:rPr lang="cs-CZ" altLang="cs-CZ" b="1" dirty="0">
                <a:solidFill>
                  <a:srgbClr val="0000DC"/>
                </a:solidFill>
              </a:rPr>
              <a:t>metodologie věd o sportu </a:t>
            </a:r>
            <a:r>
              <a:rPr lang="cs-CZ" altLang="cs-CZ" b="1" dirty="0"/>
              <a:t>– </a:t>
            </a:r>
            <a:r>
              <a:rPr lang="cs-CZ" altLang="cs-CZ" dirty="0"/>
              <a:t>viz SRN, UK, USA, …, např.:</a:t>
            </a:r>
            <a:r>
              <a:rPr lang="cs-CZ" altLang="cs-CZ" dirty="0">
                <a:solidFill>
                  <a:srgbClr val="F01928"/>
                </a:solidFill>
              </a:rPr>
              <a:t> </a:t>
            </a:r>
          </a:p>
          <a:p>
            <a:pPr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dirty="0"/>
              <a:t>teoretické a praktické informační zdroje ve vědě </a:t>
            </a:r>
            <a:br>
              <a:rPr lang="cs-CZ" altLang="cs-CZ" dirty="0"/>
            </a:br>
            <a:r>
              <a:rPr lang="cs-CZ" altLang="cs-CZ" dirty="0"/>
              <a:t>o sportu (Haag &amp; </a:t>
            </a:r>
            <a:r>
              <a:rPr lang="cs-CZ" altLang="cs-CZ" dirty="0" err="1"/>
              <a:t>Hein</a:t>
            </a:r>
            <a:r>
              <a:rPr lang="cs-CZ" altLang="cs-CZ" dirty="0"/>
              <a:t> 1990) – </a:t>
            </a:r>
            <a:r>
              <a:rPr lang="cs-CZ" altLang="cs-CZ" b="1" dirty="0"/>
              <a:t>význam </a:t>
            </a:r>
            <a:r>
              <a:rPr lang="cs-CZ" altLang="cs-CZ" b="1" dirty="0">
                <a:solidFill>
                  <a:srgbClr val="F01928"/>
                </a:solidFill>
              </a:rPr>
              <a:t>infrastruktury vědy</a:t>
            </a:r>
          </a:p>
          <a:p>
            <a:pPr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b="1" dirty="0">
                <a:solidFill>
                  <a:srgbClr val="F01928"/>
                </a:solidFill>
              </a:rPr>
              <a:t>výzkumné metody a techniky</a:t>
            </a:r>
            <a:r>
              <a:rPr lang="cs-CZ" altLang="cs-CZ" dirty="0"/>
              <a:t>, plánování výzkumu </a:t>
            </a:r>
            <a:br>
              <a:rPr lang="cs-CZ" altLang="cs-CZ" dirty="0"/>
            </a:br>
            <a:r>
              <a:rPr lang="cs-CZ" altLang="cs-CZ" dirty="0"/>
              <a:t>a získávání údajů ve vědě o sportu (</a:t>
            </a:r>
            <a:r>
              <a:rPr lang="cs-CZ" altLang="cs-CZ" dirty="0" err="1"/>
              <a:t>Strauß</a:t>
            </a:r>
            <a:r>
              <a:rPr lang="cs-CZ" altLang="cs-CZ" dirty="0"/>
              <a:t> &amp; Haag, 1994)</a:t>
            </a:r>
          </a:p>
          <a:p>
            <a:pPr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b="1" dirty="0">
                <a:solidFill>
                  <a:srgbClr val="F01928"/>
                </a:solidFill>
              </a:rPr>
              <a:t>statistická a hermeneutická analýza dat </a:t>
            </a:r>
            <a:r>
              <a:rPr lang="cs-CZ" altLang="cs-CZ" dirty="0"/>
              <a:t>ve vědě o sportu </a:t>
            </a:r>
            <a:br>
              <a:rPr lang="cs-CZ" altLang="cs-CZ" dirty="0"/>
            </a:br>
            <a:r>
              <a:rPr lang="cs-CZ" altLang="cs-CZ" dirty="0"/>
              <a:t>(</a:t>
            </a:r>
            <a:r>
              <a:rPr lang="cs-CZ" altLang="cs-CZ" dirty="0" err="1"/>
              <a:t>Strauß</a:t>
            </a:r>
            <a:r>
              <a:rPr lang="cs-CZ" altLang="cs-CZ" dirty="0"/>
              <a:t>, Haag, &amp; </a:t>
            </a:r>
            <a:r>
              <a:rPr lang="cs-CZ" altLang="cs-CZ" dirty="0" err="1"/>
              <a:t>Kolb</a:t>
            </a:r>
            <a:r>
              <a:rPr lang="cs-CZ" altLang="cs-CZ" dirty="0"/>
              <a:t> 1999)</a:t>
            </a:r>
            <a:endParaRPr lang="cs-CZ" altLang="cs-CZ" b="1" dirty="0"/>
          </a:p>
          <a:p>
            <a:pPr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b="1" dirty="0">
                <a:solidFill>
                  <a:srgbClr val="F01928"/>
                </a:solidFill>
              </a:rPr>
              <a:t>metodologie výzkumných témat </a:t>
            </a:r>
            <a:r>
              <a:rPr lang="cs-CZ" altLang="cs-CZ" dirty="0"/>
              <a:t>– např. trenérství (</a:t>
            </a:r>
            <a:r>
              <a:rPr lang="cs-CZ" altLang="cs-CZ" dirty="0" err="1"/>
              <a:t>North</a:t>
            </a:r>
            <a:r>
              <a:rPr lang="cs-CZ" altLang="cs-CZ" dirty="0"/>
              <a:t>, 2017)</a:t>
            </a:r>
          </a:p>
          <a:p>
            <a:pPr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b="1" dirty="0">
                <a:solidFill>
                  <a:srgbClr val="FF0000"/>
                </a:solidFill>
              </a:rPr>
              <a:t>výzkum trenérského vzdělávání</a:t>
            </a:r>
            <a:r>
              <a:rPr lang="cs-CZ" altLang="cs-CZ" dirty="0">
                <a:solidFill>
                  <a:srgbClr val="FF0000"/>
                </a:solidFill>
              </a:rPr>
              <a:t> </a:t>
            </a:r>
            <a:r>
              <a:rPr lang="cs-CZ" altLang="cs-CZ" dirty="0"/>
              <a:t>(Leeds </a:t>
            </a:r>
            <a:r>
              <a:rPr lang="cs-CZ" altLang="cs-CZ" dirty="0" err="1"/>
              <a:t>Beckett</a:t>
            </a:r>
            <a:r>
              <a:rPr lang="cs-CZ" altLang="cs-CZ" dirty="0"/>
              <a:t> University)</a:t>
            </a:r>
          </a:p>
          <a:p>
            <a:pPr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b="1" dirty="0">
                <a:solidFill>
                  <a:srgbClr val="FF0000"/>
                </a:solidFill>
              </a:rPr>
              <a:t>výzkum vzdělávání trenérek </a:t>
            </a:r>
            <a:r>
              <a:rPr lang="cs-CZ" altLang="cs-CZ" dirty="0"/>
              <a:t>(University </a:t>
            </a:r>
            <a:r>
              <a:rPr lang="cs-CZ" altLang="cs-CZ" dirty="0" err="1"/>
              <a:t>of</a:t>
            </a:r>
            <a:r>
              <a:rPr lang="cs-CZ" altLang="cs-CZ" dirty="0"/>
              <a:t> Minnesota, …)</a:t>
            </a:r>
          </a:p>
        </p:txBody>
      </p:sp>
    </p:spTree>
    <p:extLst>
      <p:ext uri="{BB962C8B-B14F-4D97-AF65-F5344CB8AC3E}">
        <p14:creationId xmlns:p14="http://schemas.microsoft.com/office/powerpoint/2010/main" val="41555063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CB9F4A0-6A30-4120-B96D-EB2B39AC513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D30E92C-836D-42C7-AFE8-AE1FF03072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464278"/>
            <a:ext cx="10753200" cy="451576"/>
          </a:xfrm>
        </p:spPr>
        <p:txBody>
          <a:bodyPr/>
          <a:lstStyle/>
          <a:p>
            <a:r>
              <a:rPr lang="cs-CZ" altLang="cs-CZ" dirty="0">
                <a:solidFill>
                  <a:srgbClr val="0000DC"/>
                </a:solidFill>
              </a:rPr>
              <a:t>Empirická pedagogika sportu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3E337A2-CD66-470B-9E30-488E92F9EA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999" y="1123627"/>
            <a:ext cx="11300705" cy="5176434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altLang="cs-CZ" b="1" dirty="0">
                <a:solidFill>
                  <a:srgbClr val="0000DC"/>
                </a:solidFill>
              </a:rPr>
              <a:t>Kritika empirického přístupu: </a:t>
            </a:r>
            <a:endParaRPr lang="cs-CZ" altLang="cs-CZ" dirty="0">
              <a:solidFill>
                <a:srgbClr val="0000DC"/>
              </a:solidFill>
            </a:endParaRPr>
          </a:p>
          <a:p>
            <a:pPr>
              <a:lnSpc>
                <a:spcPct val="100000"/>
              </a:lnSpc>
              <a:spcBef>
                <a:spcPts val="800"/>
              </a:spcBef>
              <a:defRPr/>
            </a:pPr>
            <a:r>
              <a:rPr lang="cs-CZ" altLang="cs-CZ" b="1" dirty="0">
                <a:solidFill>
                  <a:srgbClr val="F01928"/>
                </a:solidFill>
              </a:rPr>
              <a:t>chybějící teoretická a etická orientace </a:t>
            </a:r>
            <a:r>
              <a:rPr lang="cs-CZ" altLang="cs-CZ" dirty="0"/>
              <a:t>výzkumů </a:t>
            </a:r>
          </a:p>
          <a:p>
            <a:pPr>
              <a:lnSpc>
                <a:spcPct val="100000"/>
              </a:lnSpc>
              <a:spcBef>
                <a:spcPts val="800"/>
              </a:spcBef>
              <a:defRPr/>
            </a:pPr>
            <a:r>
              <a:rPr lang="cs-CZ" altLang="cs-CZ" b="1" dirty="0">
                <a:solidFill>
                  <a:srgbClr val="F01928"/>
                </a:solidFill>
              </a:rPr>
              <a:t>nedostatek odpovědnosti </a:t>
            </a:r>
            <a:r>
              <a:rPr lang="cs-CZ" altLang="cs-CZ" dirty="0"/>
              <a:t>(cíl = „technologie, ne člověk“)</a:t>
            </a:r>
          </a:p>
          <a:p>
            <a:pPr>
              <a:lnSpc>
                <a:spcPct val="100000"/>
              </a:lnSpc>
              <a:spcBef>
                <a:spcPts val="800"/>
              </a:spcBef>
              <a:defRPr/>
            </a:pPr>
            <a:r>
              <a:rPr lang="cs-CZ" altLang="cs-CZ" b="1" dirty="0">
                <a:solidFill>
                  <a:srgbClr val="F01928"/>
                </a:solidFill>
              </a:rPr>
              <a:t>deterministické pojímání sportovní edukace </a:t>
            </a:r>
            <a:br>
              <a:rPr lang="cs-CZ" altLang="cs-CZ" b="1" dirty="0">
                <a:solidFill>
                  <a:srgbClr val="F01928"/>
                </a:solidFill>
              </a:rPr>
            </a:br>
            <a:r>
              <a:rPr lang="cs-CZ" altLang="cs-CZ" dirty="0"/>
              <a:t>(vychovávaný jako předmět technické manipulace) </a:t>
            </a:r>
            <a:endParaRPr lang="cs-CZ" altLang="cs-CZ" b="1" dirty="0"/>
          </a:p>
          <a:p>
            <a:pPr>
              <a:lnSpc>
                <a:spcPct val="100000"/>
              </a:lnSpc>
              <a:spcBef>
                <a:spcPts val="800"/>
              </a:spcBef>
              <a:defRPr/>
            </a:pPr>
            <a:r>
              <a:rPr lang="cs-CZ" altLang="cs-CZ" b="1" dirty="0">
                <a:solidFill>
                  <a:srgbClr val="F01928"/>
                </a:solidFill>
              </a:rPr>
              <a:t>redukcionismus </a:t>
            </a:r>
            <a:r>
              <a:rPr lang="cs-CZ" altLang="cs-CZ" dirty="0"/>
              <a:t>(opomíjení otázek edukačních cílů, zjednodušování komplexních pedagogických problémů) =</a:t>
            </a:r>
          </a:p>
          <a:p>
            <a:pPr>
              <a:lnSpc>
                <a:spcPct val="100000"/>
              </a:lnSpc>
              <a:spcBef>
                <a:spcPts val="800"/>
              </a:spcBef>
              <a:defRPr/>
            </a:pPr>
            <a:r>
              <a:rPr lang="cs-CZ" altLang="cs-CZ" b="1" dirty="0">
                <a:solidFill>
                  <a:srgbClr val="F01928"/>
                </a:solidFill>
              </a:rPr>
              <a:t>nedostatečný zřetel k sociálním podmínkám</a:t>
            </a:r>
          </a:p>
          <a:p>
            <a:pPr>
              <a:lnSpc>
                <a:spcPct val="100000"/>
              </a:lnSpc>
              <a:spcBef>
                <a:spcPts val="800"/>
              </a:spcBef>
              <a:defRPr/>
            </a:pPr>
            <a:r>
              <a:rPr lang="cs-CZ" altLang="cs-CZ" b="1" dirty="0">
                <a:solidFill>
                  <a:srgbClr val="F01928"/>
                </a:solidFill>
              </a:rPr>
              <a:t>multiplikace výzkumných témat</a:t>
            </a:r>
          </a:p>
          <a:p>
            <a:pPr>
              <a:lnSpc>
                <a:spcPct val="100000"/>
              </a:lnSpc>
              <a:spcBef>
                <a:spcPts val="800"/>
              </a:spcBef>
              <a:defRPr/>
            </a:pPr>
            <a:r>
              <a:rPr lang="cs-CZ" altLang="cs-CZ" b="1" dirty="0">
                <a:solidFill>
                  <a:srgbClr val="F01928"/>
                </a:solidFill>
              </a:rPr>
              <a:t>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42595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41D29DB-7642-4B0A-BA2C-C1FD9F2957B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3C4AA20-7D2E-4807-894B-BAFAA86E25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altLang="cs-CZ" dirty="0">
                <a:solidFill>
                  <a:srgbClr val="0000DC"/>
                </a:solidFill>
              </a:rPr>
              <a:t>Empirická pedagogika sportu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016F2B2-B43C-4022-8964-788D6F6B5C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123627"/>
            <a:ext cx="11269708" cy="4734732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1200"/>
              </a:spcBef>
              <a:buNone/>
              <a:defRPr/>
            </a:pPr>
            <a:r>
              <a:rPr lang="cs-CZ" altLang="cs-CZ" b="1" dirty="0">
                <a:solidFill>
                  <a:srgbClr val="0000DC"/>
                </a:solidFill>
              </a:rPr>
              <a:t>REAKCE NA KRITIKU </a:t>
            </a:r>
            <a:r>
              <a:rPr lang="cs-CZ" altLang="cs-CZ" dirty="0"/>
              <a:t>= zdůraznění </a:t>
            </a:r>
            <a:r>
              <a:rPr lang="cs-CZ" altLang="cs-CZ" b="1" dirty="0"/>
              <a:t>specifik ve výzkumu sportovní edukace </a:t>
            </a:r>
            <a:r>
              <a:rPr lang="cs-CZ" altLang="cs-CZ" dirty="0"/>
              <a:t>= respektování bázových principů vycházejících z normativní pedagogiky sportu (</a:t>
            </a:r>
            <a:r>
              <a:rPr lang="cs-CZ" altLang="cs-CZ" dirty="0" err="1"/>
              <a:t>Prohl</a:t>
            </a:r>
            <a:r>
              <a:rPr lang="cs-CZ" altLang="cs-CZ" dirty="0"/>
              <a:t> 2006): </a:t>
            </a: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AutoNum type="arabicPeriod"/>
              <a:defRPr/>
            </a:pPr>
            <a:r>
              <a:rPr lang="cs-CZ" altLang="cs-CZ" b="1" dirty="0">
                <a:solidFill>
                  <a:srgbClr val="FF0000"/>
                </a:solidFill>
              </a:rPr>
              <a:t>odpovědnost k praxi</a:t>
            </a:r>
            <a:r>
              <a:rPr lang="cs-CZ" altLang="cs-CZ" dirty="0">
                <a:solidFill>
                  <a:srgbClr val="FF0000"/>
                </a:solidFill>
              </a:rPr>
              <a:t> </a:t>
            </a:r>
            <a:r>
              <a:rPr lang="cs-CZ" altLang="cs-CZ" dirty="0"/>
              <a:t>= kritické východisko sportovně-pedagogického výzkumu</a:t>
            </a: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AutoNum type="arabicPeriod"/>
              <a:defRPr/>
            </a:pPr>
            <a:r>
              <a:rPr lang="cs-CZ" altLang="cs-CZ" b="1" dirty="0"/>
              <a:t>povinnost k vlastnímu předmětu</a:t>
            </a:r>
            <a:r>
              <a:rPr lang="cs-CZ" altLang="cs-CZ" dirty="0"/>
              <a:t> </a:t>
            </a:r>
            <a:r>
              <a:rPr lang="cs-CZ" altLang="cs-CZ" b="1" dirty="0"/>
              <a:t>výzkumu = </a:t>
            </a:r>
            <a:r>
              <a:rPr lang="cs-CZ" altLang="cs-CZ" b="1" dirty="0">
                <a:solidFill>
                  <a:srgbClr val="FF0000"/>
                </a:solidFill>
              </a:rPr>
              <a:t>respektování etických a antropologických východisek</a:t>
            </a: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AutoNum type="arabicPeriod"/>
              <a:defRPr/>
            </a:pPr>
            <a:r>
              <a:rPr lang="cs-CZ" altLang="cs-CZ" b="1" dirty="0">
                <a:solidFill>
                  <a:srgbClr val="FF0000"/>
                </a:solidFill>
              </a:rPr>
              <a:t>svoboda výběru </a:t>
            </a:r>
            <a:r>
              <a:rPr lang="cs-CZ" altLang="cs-CZ" b="1" dirty="0"/>
              <a:t>témat a výzkumných metod = </a:t>
            </a:r>
            <a:br>
              <a:rPr lang="cs-CZ" altLang="cs-CZ" b="1" dirty="0"/>
            </a:br>
            <a:r>
              <a:rPr lang="cs-CZ" altLang="cs-CZ" dirty="0"/>
              <a:t>možnost adaptace výzkumných postupů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60610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DC59009-1F6A-4161-8673-7B6F4BDDEBB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24B8ECB-F4DB-4261-A60E-C4ED900505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495275"/>
            <a:ext cx="10753200" cy="451576"/>
          </a:xfrm>
        </p:spPr>
        <p:txBody>
          <a:bodyPr/>
          <a:lstStyle/>
          <a:p>
            <a:r>
              <a:rPr lang="cs-CZ" altLang="cs-CZ" dirty="0">
                <a:solidFill>
                  <a:srgbClr val="0000DC"/>
                </a:solidFill>
              </a:rPr>
              <a:t>Empirická pedagogika sportu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4493DDB-BE9D-4597-A30F-4D6648B160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999" y="1211554"/>
            <a:ext cx="11168969" cy="5016445"/>
          </a:xfrm>
        </p:spPr>
        <p:txBody>
          <a:bodyPr/>
          <a:lstStyle/>
          <a:p>
            <a:pPr marL="457200" indent="-457200"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dirty="0"/>
              <a:t>úsilí o </a:t>
            </a:r>
            <a:r>
              <a:rPr lang="cs-CZ" altLang="cs-CZ" b="1" dirty="0">
                <a:solidFill>
                  <a:srgbClr val="FF0000"/>
                </a:solidFill>
              </a:rPr>
              <a:t>integraci</a:t>
            </a:r>
            <a:r>
              <a:rPr lang="cs-CZ" altLang="cs-CZ" dirty="0"/>
              <a:t> empirických a normativních přístupů →</a:t>
            </a: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dirty="0"/>
              <a:t>rozvoj tzv. </a:t>
            </a:r>
            <a:r>
              <a:rPr lang="cs-CZ" altLang="cs-CZ" b="1" dirty="0">
                <a:solidFill>
                  <a:srgbClr val="FF0000"/>
                </a:solidFill>
              </a:rPr>
              <a:t>kritické pedagogiky sportu</a:t>
            </a: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b="1" dirty="0"/>
              <a:t>normativní koncepce</a:t>
            </a:r>
            <a:r>
              <a:rPr lang="cs-CZ" altLang="cs-CZ" dirty="0"/>
              <a:t> spoluvytvářejí </a:t>
            </a:r>
            <a:r>
              <a:rPr lang="cs-CZ" altLang="cs-CZ" b="1" dirty="0">
                <a:solidFill>
                  <a:srgbClr val="0000DC"/>
                </a:solidFill>
              </a:rPr>
              <a:t>východiska </a:t>
            </a:r>
            <a:r>
              <a:rPr lang="cs-CZ" altLang="cs-CZ" b="1" dirty="0"/>
              <a:t>výzkumů</a:t>
            </a: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b="1" dirty="0">
                <a:solidFill>
                  <a:srgbClr val="FF0000"/>
                </a:solidFill>
              </a:rPr>
              <a:t>humanisticky orientovaný empirický výzkum</a:t>
            </a:r>
            <a:endParaRPr lang="cs-CZ" altLang="cs-CZ" b="1" dirty="0"/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b="1" dirty="0">
                <a:solidFill>
                  <a:srgbClr val="0000DC"/>
                </a:solidFill>
              </a:rPr>
              <a:t>výsledky výzkumů </a:t>
            </a:r>
            <a:r>
              <a:rPr lang="cs-CZ" altLang="cs-CZ" dirty="0">
                <a:solidFill>
                  <a:srgbClr val="0000DC"/>
                </a:solidFill>
              </a:rPr>
              <a:t>– </a:t>
            </a:r>
            <a:r>
              <a:rPr lang="cs-CZ" altLang="cs-CZ" b="1" dirty="0">
                <a:solidFill>
                  <a:srgbClr val="0000DC"/>
                </a:solidFill>
              </a:rPr>
              <a:t>integrace </a:t>
            </a:r>
            <a:r>
              <a:rPr lang="cs-CZ" altLang="cs-CZ" dirty="0"/>
              <a:t>do „norem“ → </a:t>
            </a:r>
            <a:endParaRPr lang="cs-CZ" altLang="cs-CZ" b="1" dirty="0">
              <a:solidFill>
                <a:srgbClr val="FF0000"/>
              </a:solidFill>
            </a:endParaRP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dirty="0"/>
              <a:t>tvorba klíčových </a:t>
            </a:r>
            <a:r>
              <a:rPr lang="cs-CZ" altLang="cs-CZ" b="1" dirty="0">
                <a:solidFill>
                  <a:srgbClr val="FF0000"/>
                </a:solidFill>
              </a:rPr>
              <a:t>dokumentů o sportovní edukaci </a:t>
            </a:r>
            <a:r>
              <a:rPr lang="cs-CZ" altLang="cs-CZ" dirty="0"/>
              <a:t>(sportu)</a:t>
            </a: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dirty="0"/>
              <a:t>impulzy pro </a:t>
            </a:r>
            <a:r>
              <a:rPr lang="cs-CZ" altLang="cs-CZ" b="1" dirty="0">
                <a:solidFill>
                  <a:srgbClr val="FF0000"/>
                </a:solidFill>
              </a:rPr>
              <a:t>vzdělávání sportovních pedagogů </a:t>
            </a:r>
            <a:r>
              <a:rPr lang="cs-CZ" altLang="cs-CZ" dirty="0"/>
              <a:t>→</a:t>
            </a:r>
            <a:endParaRPr lang="cs-CZ" altLang="cs-CZ" b="1" dirty="0">
              <a:solidFill>
                <a:srgbClr val="FF0000"/>
              </a:solidFill>
            </a:endParaRP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dirty="0"/>
              <a:t>rozvoj </a:t>
            </a:r>
            <a:r>
              <a:rPr lang="cs-CZ" altLang="cs-CZ" b="1" dirty="0">
                <a:solidFill>
                  <a:srgbClr val="FF0000"/>
                </a:solidFill>
              </a:rPr>
              <a:t>humanisticky orientované sportovní edukace</a:t>
            </a: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b="1" dirty="0">
                <a:solidFill>
                  <a:srgbClr val="FF0000"/>
                </a:solidFill>
              </a:rPr>
              <a:t>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2510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6D6341A-10E9-4E01-A55C-EB179605456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6DCF4CA-C0F6-47DD-9F0A-1746899CDA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720000"/>
            <a:ext cx="11298692" cy="451576"/>
          </a:xfrm>
        </p:spPr>
        <p:txBody>
          <a:bodyPr/>
          <a:lstStyle/>
          <a:p>
            <a:r>
              <a:rPr lang="cs-CZ" altLang="cs-CZ" dirty="0">
                <a:solidFill>
                  <a:srgbClr val="0000DC"/>
                </a:solidFill>
              </a:rPr>
              <a:t>Výzkumné pole </a:t>
            </a:r>
            <a:r>
              <a:rPr lang="cs-CZ" altLang="cs-CZ" dirty="0" err="1">
                <a:solidFill>
                  <a:srgbClr val="0000DC"/>
                </a:solidFill>
              </a:rPr>
              <a:t>PgS</a:t>
            </a:r>
            <a:endParaRPr lang="cs-CZ" dirty="0">
              <a:solidFill>
                <a:srgbClr val="0000DC"/>
              </a:solidFill>
            </a:endParaRP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8B4C091-85CA-4351-AC5E-F1A2424803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87837"/>
            <a:ext cx="11244692" cy="46501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3000" b="1" dirty="0">
                <a:solidFill>
                  <a:srgbClr val="0000DC"/>
                </a:solidFill>
              </a:rPr>
              <a:t>vztah edukace a sportu </a:t>
            </a:r>
            <a:r>
              <a:rPr lang="cs-CZ" altLang="cs-CZ" sz="3000" dirty="0"/>
              <a:t>– široce pojatý fenomén, tzn. </a:t>
            </a:r>
            <a:r>
              <a:rPr lang="cs-CZ" altLang="cs-CZ" sz="3000" b="1" dirty="0"/>
              <a:t>školního sportu</a:t>
            </a:r>
            <a:r>
              <a:rPr lang="cs-CZ" altLang="cs-CZ" sz="3000" dirty="0"/>
              <a:t> (označení všech sportovních aktivit, které probíhají </a:t>
            </a:r>
            <a:br>
              <a:rPr lang="cs-CZ" altLang="cs-CZ" sz="3000" dirty="0"/>
            </a:br>
            <a:r>
              <a:rPr lang="cs-CZ" altLang="cs-CZ" sz="3000" dirty="0"/>
              <a:t>ve školní instituci), </a:t>
            </a:r>
            <a:r>
              <a:rPr lang="cs-CZ" altLang="cs-CZ" sz="3000" b="1" dirty="0"/>
              <a:t>soutěžního sportu</a:t>
            </a:r>
            <a:r>
              <a:rPr lang="cs-CZ" altLang="cs-CZ" sz="3000" dirty="0"/>
              <a:t> a </a:t>
            </a:r>
            <a:r>
              <a:rPr lang="cs-CZ" altLang="cs-CZ" sz="3000" b="1" dirty="0"/>
              <a:t>rekreačního sportu</a:t>
            </a:r>
            <a:endParaRPr lang="cs-CZ" altLang="cs-CZ" sz="3000" dirty="0"/>
          </a:p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cs-CZ" altLang="cs-CZ" sz="3000" b="1" dirty="0">
                <a:solidFill>
                  <a:srgbClr val="CC3300"/>
                </a:solidFill>
              </a:rPr>
              <a:t>edukace ve sportu, sportem a pro sport</a:t>
            </a:r>
          </a:p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cs-CZ" altLang="cs-CZ" sz="3000" dirty="0"/>
              <a:t>otázky související </a:t>
            </a:r>
            <a:r>
              <a:rPr lang="cs-CZ" altLang="cs-CZ" sz="3000" b="1" dirty="0">
                <a:solidFill>
                  <a:srgbClr val="CC3300"/>
                </a:solidFill>
              </a:rPr>
              <a:t>s edukací ve sportu a za jeho využití</a:t>
            </a:r>
          </a:p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cs-CZ" altLang="cs-CZ" sz="3000" b="1" dirty="0">
                <a:solidFill>
                  <a:srgbClr val="CC3300"/>
                </a:solidFill>
              </a:rPr>
              <a:t>edukační funkce sportu =</a:t>
            </a:r>
            <a:r>
              <a:rPr lang="cs-CZ" altLang="cs-CZ" sz="3000" b="1" dirty="0">
                <a:solidFill>
                  <a:schemeClr val="accent2"/>
                </a:solidFill>
              </a:rPr>
              <a:t> </a:t>
            </a:r>
            <a:r>
              <a:rPr lang="cs-CZ" altLang="cs-CZ" sz="3000" dirty="0"/>
              <a:t>imanentní potenciál sportu </a:t>
            </a:r>
            <a:br>
              <a:rPr lang="cs-CZ" altLang="cs-CZ" sz="3000" dirty="0"/>
            </a:br>
            <a:r>
              <a:rPr lang="cs-CZ" altLang="cs-CZ" sz="3000" dirty="0"/>
              <a:t>a reálné sportovní (pohybové) aktivity, které iniciují specifické </a:t>
            </a:r>
            <a:r>
              <a:rPr lang="cs-CZ" altLang="cs-CZ" sz="3000" b="1" dirty="0"/>
              <a:t>edukační procesy </a:t>
            </a:r>
            <a:r>
              <a:rPr lang="cs-CZ" altLang="cs-CZ" sz="3000" dirty="0"/>
              <a:t>= takové činnosti, při nichž se nějaký subjekt učí, obvykle za působení (přímého nebo zprostředkovaného) jiného subjektu, který vyučuje nebo instruuje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5228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7BE1DE3-2DBE-42DB-8F33-2CBE80E050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9FC9037-F0B0-421B-BBCC-4E0D1C0C25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407964"/>
            <a:ext cx="10753200" cy="450165"/>
          </a:xfrm>
        </p:spPr>
        <p:txBody>
          <a:bodyPr/>
          <a:lstStyle/>
          <a:p>
            <a:pPr algn="ctr"/>
            <a:r>
              <a:rPr lang="cs-CZ" altLang="cs-CZ" dirty="0">
                <a:solidFill>
                  <a:srgbClr val="0000DC"/>
                </a:solidFill>
              </a:rPr>
              <a:t>Kritická pedagogika sportu (PS)</a:t>
            </a:r>
            <a:endParaRPr lang="cs-CZ" dirty="0">
              <a:solidFill>
                <a:srgbClr val="0000DC"/>
              </a:solidFill>
            </a:endParaRPr>
          </a:p>
        </p:txBody>
      </p:sp>
      <p:graphicFrame>
        <p:nvGraphicFramePr>
          <p:cNvPr id="6" name="Group 77">
            <a:extLst>
              <a:ext uri="{FF2B5EF4-FFF2-40B4-BE49-F238E27FC236}">
                <a16:creationId xmlns:a16="http://schemas.microsoft.com/office/drawing/2014/main" id="{C4A4C3CE-3A86-482B-87AA-152FAADE2B4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44469128"/>
              </p:ext>
            </p:extLst>
          </p:nvPr>
        </p:nvGraphicFramePr>
        <p:xfrm>
          <a:off x="596686" y="1052513"/>
          <a:ext cx="11042542" cy="5764748"/>
        </p:xfrm>
        <a:graphic>
          <a:graphicData uri="http://schemas.openxmlformats.org/drawingml/2006/table">
            <a:tbl>
              <a:tblPr/>
              <a:tblGrid>
                <a:gridCol w="43816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18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890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9632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Pedagogika sportu</a:t>
                      </a:r>
                      <a:r>
                        <a:rPr kumimoji="0" lang="cs-CZ" alt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632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panose="020B0604020202020204" pitchFamily="34" charset="0"/>
                        </a:rPr>
                        <a:t>normativní</a:t>
                      </a:r>
                      <a:r>
                        <a:rPr kumimoji="0" lang="cs-CZ" alt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br>
                        <a:rPr kumimoji="0" lang="cs-CZ" alt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kumimoji="0" lang="cs-CZ" alt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(duchovědná, klasická) 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panose="020B0604020202020204" pitchFamily="34" charset="0"/>
                        </a:rPr>
                        <a:t>empirická</a:t>
                      </a:r>
                      <a:br>
                        <a:rPr kumimoji="0" lang="cs-CZ" alt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kumimoji="0" lang="cs-CZ" alt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(výzkumná)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133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ÚKOLY</a:t>
                      </a:r>
                      <a:r>
                        <a:rPr kumimoji="0" lang="cs-CZ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632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směřování sportovní edukace – </a:t>
                      </a:r>
                      <a:r>
                        <a:rPr kumimoji="0" lang="cs-CZ" altLang="cs-CZ" sz="2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jaká by měla být?</a:t>
                      </a:r>
                      <a:r>
                        <a:rPr kumimoji="0" lang="cs-CZ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výzkum procesů sportovní edukace – </a:t>
                      </a:r>
                      <a:r>
                        <a:rPr kumimoji="0" lang="cs-CZ" altLang="cs-CZ" sz="2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jaká je?</a:t>
                      </a:r>
                      <a:r>
                        <a:rPr kumimoji="0" lang="cs-CZ" alt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616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VÝSLEDKY</a:t>
                      </a:r>
                      <a:r>
                        <a:rPr kumimoji="0" lang="cs-CZ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9632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stanovení hodnot a norem – </a:t>
                      </a:r>
                      <a:br>
                        <a:rPr kumimoji="0" lang="cs-CZ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kumimoji="0" lang="cs-CZ" altLang="cs-CZ" sz="2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to, co by mělo být</a:t>
                      </a:r>
                      <a:r>
                        <a:rPr kumimoji="0" lang="cs-CZ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vyhodnocování výzkumů – </a:t>
                      </a:r>
                      <a:br>
                        <a:rPr kumimoji="0" lang="cs-CZ" alt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kumimoji="0" lang="cs-CZ" altLang="cs-CZ" sz="2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to, co existuje</a:t>
                      </a:r>
                      <a:r>
                        <a:rPr kumimoji="0" lang="cs-CZ" alt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9616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PROPOJENÍ</a:t>
                      </a:r>
                      <a:r>
                        <a:rPr kumimoji="0" lang="cs-CZ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9929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hodnot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panose="020B0604020202020204" pitchFamily="34" charset="0"/>
                        </a:rPr>
                        <a:t>kritická PS</a:t>
                      </a:r>
                      <a:endParaRPr kumimoji="0" lang="cs-CZ" alt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faktů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7" name="Line 50">
            <a:extLst>
              <a:ext uri="{FF2B5EF4-FFF2-40B4-BE49-F238E27FC236}">
                <a16:creationId xmlns:a16="http://schemas.microsoft.com/office/drawing/2014/main" id="{E734F3DD-AA32-4442-8867-2605B3C0176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349494" y="1613044"/>
            <a:ext cx="730267" cy="37918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" name="Line 51">
            <a:extLst>
              <a:ext uri="{FF2B5EF4-FFF2-40B4-BE49-F238E27FC236}">
                <a16:creationId xmlns:a16="http://schemas.microsoft.com/office/drawing/2014/main" id="{05D63E99-ADA5-46C3-927A-5C5B4131E7FC}"/>
              </a:ext>
            </a:extLst>
          </p:cNvPr>
          <p:cNvSpPr>
            <a:spLocks noChangeShapeType="1"/>
          </p:cNvSpPr>
          <p:nvPr/>
        </p:nvSpPr>
        <p:spPr bwMode="auto">
          <a:xfrm>
            <a:off x="7298790" y="1597585"/>
            <a:ext cx="730269" cy="37918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" name="Line 68">
            <a:extLst>
              <a:ext uri="{FF2B5EF4-FFF2-40B4-BE49-F238E27FC236}">
                <a16:creationId xmlns:a16="http://schemas.microsoft.com/office/drawing/2014/main" id="{1F8349D5-E31F-4CCC-9CAE-31E9E22FD72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349494" y="2846081"/>
            <a:ext cx="730267" cy="37918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" name="Line 69">
            <a:extLst>
              <a:ext uri="{FF2B5EF4-FFF2-40B4-BE49-F238E27FC236}">
                <a16:creationId xmlns:a16="http://schemas.microsoft.com/office/drawing/2014/main" id="{57D5FFA2-24B2-4793-8511-9991D5EA9C5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349493" y="4279860"/>
            <a:ext cx="730267" cy="37918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" name="Line 70">
            <a:extLst>
              <a:ext uri="{FF2B5EF4-FFF2-40B4-BE49-F238E27FC236}">
                <a16:creationId xmlns:a16="http://schemas.microsoft.com/office/drawing/2014/main" id="{0C262155-C2F4-49D9-859C-F802A94667D3}"/>
              </a:ext>
            </a:extLst>
          </p:cNvPr>
          <p:cNvSpPr>
            <a:spLocks noChangeShapeType="1"/>
          </p:cNvSpPr>
          <p:nvPr/>
        </p:nvSpPr>
        <p:spPr bwMode="auto">
          <a:xfrm>
            <a:off x="7298789" y="2836439"/>
            <a:ext cx="730269" cy="37918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" name="Line 71">
            <a:extLst>
              <a:ext uri="{FF2B5EF4-FFF2-40B4-BE49-F238E27FC236}">
                <a16:creationId xmlns:a16="http://schemas.microsoft.com/office/drawing/2014/main" id="{CAE66EFC-412D-4508-9C7F-C9C25D8507EE}"/>
              </a:ext>
            </a:extLst>
          </p:cNvPr>
          <p:cNvSpPr>
            <a:spLocks noChangeShapeType="1"/>
          </p:cNvSpPr>
          <p:nvPr/>
        </p:nvSpPr>
        <p:spPr bwMode="auto">
          <a:xfrm>
            <a:off x="7298789" y="4292188"/>
            <a:ext cx="730267" cy="37918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" name="Line 72">
            <a:extLst>
              <a:ext uri="{FF2B5EF4-FFF2-40B4-BE49-F238E27FC236}">
                <a16:creationId xmlns:a16="http://schemas.microsoft.com/office/drawing/2014/main" id="{88F62B5E-6A56-484E-9FDB-507588495395}"/>
              </a:ext>
            </a:extLst>
          </p:cNvPr>
          <p:cNvSpPr>
            <a:spLocks noChangeShapeType="1"/>
          </p:cNvSpPr>
          <p:nvPr/>
        </p:nvSpPr>
        <p:spPr bwMode="auto">
          <a:xfrm>
            <a:off x="3369405" y="6410540"/>
            <a:ext cx="14605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" name="Line 73">
            <a:extLst>
              <a:ext uri="{FF2B5EF4-FFF2-40B4-BE49-F238E27FC236}">
                <a16:creationId xmlns:a16="http://schemas.microsoft.com/office/drawing/2014/main" id="{FCE9F60F-C8DC-48A0-8033-A7A5BE6A422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470039" y="6410540"/>
            <a:ext cx="137000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72151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154D53A-9FAE-4EF5-9332-62D5106E79A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B354977-54DA-4244-B166-20422DCF15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611512"/>
            <a:ext cx="10753200" cy="451576"/>
          </a:xfrm>
        </p:spPr>
        <p:txBody>
          <a:bodyPr/>
          <a:lstStyle/>
          <a:p>
            <a:r>
              <a:rPr lang="cs-CZ" dirty="0"/>
              <a:t>Typy empirických výzkumů v PS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F8ED480-072D-492A-B632-9258DD625B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999" y="1325105"/>
            <a:ext cx="11027471" cy="4543438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i="1" dirty="0">
                <a:solidFill>
                  <a:srgbClr val="0000DC"/>
                </a:solidFill>
              </a:rPr>
              <a:t>základní</a:t>
            </a:r>
            <a:r>
              <a:rPr lang="cs-CZ" altLang="cs-CZ" sz="3200" b="1" i="1" dirty="0"/>
              <a:t> </a:t>
            </a:r>
            <a:r>
              <a:rPr lang="cs-CZ" altLang="cs-CZ" sz="3200" dirty="0"/>
              <a:t>– řešení klíčových problémů (sporadické)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i="1" dirty="0">
                <a:solidFill>
                  <a:srgbClr val="CC3300"/>
                </a:solidFill>
              </a:rPr>
              <a:t>aplikovaný </a:t>
            </a:r>
            <a:r>
              <a:rPr lang="cs-CZ" altLang="cs-CZ" sz="3200" dirty="0"/>
              <a:t>– řešení problémů praxe (typické)</a:t>
            </a:r>
          </a:p>
          <a:p>
            <a:pPr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altLang="cs-CZ" sz="3200" dirty="0"/>
              <a:t>	- </a:t>
            </a:r>
            <a:r>
              <a:rPr lang="cs-CZ" altLang="cs-CZ" sz="3200" b="1" dirty="0"/>
              <a:t>výzkumné šetření</a:t>
            </a:r>
          </a:p>
          <a:p>
            <a:pPr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altLang="cs-CZ" sz="3200" dirty="0"/>
              <a:t>	- </a:t>
            </a:r>
            <a:r>
              <a:rPr lang="cs-CZ" altLang="cs-CZ" sz="3200" b="1" dirty="0">
                <a:solidFill>
                  <a:srgbClr val="CC3300"/>
                </a:solidFill>
              </a:rPr>
              <a:t>akční výzkum</a:t>
            </a:r>
            <a:r>
              <a:rPr lang="cs-CZ" altLang="cs-CZ" sz="3200" dirty="0">
                <a:solidFill>
                  <a:srgbClr val="CC3300"/>
                </a:solidFill>
              </a:rPr>
              <a:t> </a:t>
            </a:r>
            <a:r>
              <a:rPr lang="cs-CZ" altLang="cs-CZ" sz="3200" dirty="0"/>
              <a:t>= provádí samotný sportovní pedagog</a:t>
            </a:r>
          </a:p>
          <a:p>
            <a:pPr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altLang="cs-CZ" sz="3200" dirty="0"/>
              <a:t>	- </a:t>
            </a:r>
            <a:r>
              <a:rPr lang="cs-CZ" altLang="cs-CZ" sz="3200" b="1" dirty="0"/>
              <a:t>„kapesní“ výzkum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altLang="cs-CZ" sz="3200" b="1" i="1" dirty="0">
                <a:solidFill>
                  <a:srgbClr val="0000DC"/>
                </a:solidFill>
              </a:rPr>
              <a:t>kvantitativní</a:t>
            </a:r>
            <a:r>
              <a:rPr lang="cs-CZ" altLang="cs-CZ" sz="3200" b="1" i="1" dirty="0"/>
              <a:t> </a:t>
            </a:r>
            <a:r>
              <a:rPr lang="cs-CZ" altLang="cs-CZ" sz="3200" dirty="0"/>
              <a:t>– „klasické“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i="1" dirty="0">
                <a:solidFill>
                  <a:srgbClr val="0000DC"/>
                </a:solidFill>
              </a:rPr>
              <a:t>kvalitativní</a:t>
            </a:r>
            <a:r>
              <a:rPr lang="cs-CZ" altLang="cs-CZ" sz="3200" b="1" i="1" dirty="0"/>
              <a:t> </a:t>
            </a:r>
            <a:r>
              <a:rPr lang="cs-CZ" altLang="cs-CZ" sz="3200" dirty="0"/>
              <a:t>– „moderní“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i="1" dirty="0">
                <a:solidFill>
                  <a:srgbClr val="F01928"/>
                </a:solidFill>
              </a:rPr>
              <a:t>smíšený</a:t>
            </a:r>
            <a:r>
              <a:rPr lang="cs-CZ" altLang="cs-CZ" sz="3200" b="1" i="1" dirty="0"/>
              <a:t> </a:t>
            </a:r>
            <a:r>
              <a:rPr lang="cs-CZ" altLang="cs-CZ" sz="3200" dirty="0"/>
              <a:t>– trend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74115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20CA304-4DA1-44BD-B1B4-3904E685763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DD8396D-BF63-41E1-911D-764058CAE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altLang="cs-CZ" dirty="0">
                <a:solidFill>
                  <a:srgbClr val="0000DC"/>
                </a:solidFill>
              </a:rPr>
              <a:t>Kvantitativní – kvalitativní design v </a:t>
            </a:r>
            <a:r>
              <a:rPr lang="cs-CZ" altLang="cs-CZ" dirty="0" err="1">
                <a:solidFill>
                  <a:srgbClr val="0000DC"/>
                </a:solidFill>
              </a:rPr>
              <a:t>PgS</a:t>
            </a:r>
            <a:br>
              <a:rPr lang="cs-CZ" altLang="cs-CZ" dirty="0">
                <a:solidFill>
                  <a:srgbClr val="CC3300"/>
                </a:solidFill>
              </a:rPr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5DAA6B3-B38D-4049-9E73-DBC415A89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399" y="1141812"/>
            <a:ext cx="11051563" cy="4708797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altLang="cs-CZ" b="1" dirty="0">
                <a:solidFill>
                  <a:srgbClr val="CC3300"/>
                </a:solidFill>
              </a:rPr>
              <a:t>				kvantitativní </a:t>
            </a:r>
            <a:r>
              <a:rPr lang="cs-CZ" altLang="cs-CZ" b="1" dirty="0"/>
              <a:t>		</a:t>
            </a:r>
            <a:r>
              <a:rPr lang="cs-CZ" altLang="cs-CZ" b="1" dirty="0">
                <a:solidFill>
                  <a:srgbClr val="CC3300"/>
                </a:solidFill>
              </a:rPr>
              <a:t>kvalitativní </a:t>
            </a:r>
          </a:p>
          <a:p>
            <a:pPr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altLang="cs-CZ" b="1" i="1" dirty="0"/>
              <a:t>cíl</a:t>
            </a:r>
            <a:r>
              <a:rPr lang="cs-CZ" altLang="cs-CZ" dirty="0"/>
              <a:t> 			testování hypotéz 	vytváření hypotéz</a:t>
            </a:r>
          </a:p>
          <a:p>
            <a:pPr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altLang="cs-CZ" b="1" i="1" dirty="0"/>
              <a:t>logika</a:t>
            </a:r>
            <a:r>
              <a:rPr lang="cs-CZ" altLang="cs-CZ" dirty="0"/>
              <a:t> 		deduktivní 			induktivní </a:t>
            </a:r>
          </a:p>
          <a:p>
            <a:pPr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altLang="cs-CZ" b="1" i="1" dirty="0"/>
              <a:t>počet</a:t>
            </a:r>
            <a:r>
              <a:rPr lang="cs-CZ" altLang="cs-CZ" dirty="0"/>
              <a:t> </a:t>
            </a:r>
            <a:r>
              <a:rPr lang="cs-CZ" altLang="cs-CZ" b="1" i="1" dirty="0"/>
              <a:t>případů</a:t>
            </a:r>
            <a:r>
              <a:rPr lang="cs-CZ" altLang="cs-CZ" dirty="0"/>
              <a:t>	vysoký 			malý </a:t>
            </a:r>
          </a:p>
          <a:p>
            <a:pPr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altLang="cs-CZ" b="1" i="1" dirty="0"/>
              <a:t>generalizace</a:t>
            </a:r>
            <a:r>
              <a:rPr lang="cs-CZ" altLang="cs-CZ" dirty="0"/>
              <a:t> 	možná a měřitelná 	nemožná</a:t>
            </a:r>
          </a:p>
          <a:p>
            <a:pPr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altLang="cs-CZ" b="1" i="1" dirty="0"/>
              <a:t>informace 	</a:t>
            </a:r>
            <a:r>
              <a:rPr lang="cs-CZ" altLang="cs-CZ" dirty="0"/>
              <a:t>redukovaná 		bohatá </a:t>
            </a:r>
          </a:p>
          <a:p>
            <a:pPr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altLang="cs-CZ" b="1" i="1" dirty="0"/>
              <a:t>kontakt 		</a:t>
            </a:r>
            <a:r>
              <a:rPr lang="cs-CZ" altLang="cs-CZ" dirty="0"/>
              <a:t>zprostředkovaný  	těsný a dlouhý </a:t>
            </a:r>
          </a:p>
          <a:p>
            <a:pPr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altLang="cs-CZ" b="1" i="1" dirty="0"/>
              <a:t>validita 		</a:t>
            </a:r>
            <a:r>
              <a:rPr lang="cs-CZ" altLang="cs-CZ" dirty="0"/>
              <a:t>nízká 			potenciálně vysoká </a:t>
            </a:r>
          </a:p>
          <a:p>
            <a:pPr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altLang="cs-CZ" b="1" i="1" dirty="0"/>
              <a:t>reliabilita 		</a:t>
            </a:r>
            <a:r>
              <a:rPr lang="cs-CZ" altLang="cs-CZ" dirty="0"/>
              <a:t>vysoká 			nízká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87736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03E6197-7FB5-453F-9759-9EBE8B95BB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F9D9142-E3DD-46A0-8CFF-A04D60695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472028"/>
            <a:ext cx="10753200" cy="451576"/>
          </a:xfrm>
        </p:spPr>
        <p:txBody>
          <a:bodyPr/>
          <a:lstStyle/>
          <a:p>
            <a:r>
              <a:rPr lang="cs-CZ" altLang="cs-CZ" dirty="0">
                <a:solidFill>
                  <a:srgbClr val="0000DC"/>
                </a:solidFill>
              </a:rPr>
              <a:t>Výzkumný proces v </a:t>
            </a:r>
            <a:r>
              <a:rPr lang="cs-CZ" altLang="cs-CZ" dirty="0" err="1">
                <a:solidFill>
                  <a:srgbClr val="0000DC"/>
                </a:solidFill>
              </a:rPr>
              <a:t>PgS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690ED8D-3A2D-45AC-A699-40A4FAED71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242551"/>
            <a:ext cx="11199966" cy="478629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altLang="cs-CZ" b="1" i="1" dirty="0">
                <a:solidFill>
                  <a:srgbClr val="CC3300"/>
                </a:solidFill>
              </a:rPr>
              <a:t>1. Vymezení výzkumného problému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>
                <a:solidFill>
                  <a:srgbClr val="0000DC"/>
                </a:solidFill>
              </a:rPr>
              <a:t>co zkoumat? </a:t>
            </a:r>
            <a:r>
              <a:rPr lang="cs-CZ" altLang="cs-CZ" dirty="0"/>
              <a:t>(aspekt, prvek, rozvoj, efekty, ... SE ve vztahu </a:t>
            </a:r>
            <a:br>
              <a:rPr lang="cs-CZ" altLang="cs-CZ" dirty="0"/>
            </a:br>
            <a:r>
              <a:rPr lang="cs-CZ" altLang="cs-CZ" dirty="0"/>
              <a:t>k minulosti, současnosti, popř.  budoucnosti)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>
                <a:solidFill>
                  <a:srgbClr val="0000DC"/>
                </a:solidFill>
              </a:rPr>
              <a:t>koho? </a:t>
            </a:r>
            <a:r>
              <a:rPr lang="cs-CZ" altLang="cs-CZ" dirty="0"/>
              <a:t>způsoby výběru – kvantit. x kvalit. Výzkum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>
                <a:solidFill>
                  <a:srgbClr val="0000DC"/>
                </a:solidFill>
              </a:rPr>
              <a:t>co? </a:t>
            </a:r>
            <a:r>
              <a:rPr lang="cs-CZ" altLang="cs-CZ" dirty="0"/>
              <a:t>(</a:t>
            </a:r>
            <a:r>
              <a:rPr lang="cs-CZ" altLang="cs-CZ" dirty="0" err="1"/>
              <a:t>kurikulární</a:t>
            </a:r>
            <a:r>
              <a:rPr lang="cs-CZ" altLang="cs-CZ" dirty="0"/>
              <a:t> dokumenty SE, koncepční materiály, ...)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>
                <a:solidFill>
                  <a:srgbClr val="0000DC"/>
                </a:solidFill>
              </a:rPr>
              <a:t>kde? </a:t>
            </a:r>
            <a:r>
              <a:rPr lang="cs-CZ" altLang="cs-CZ" dirty="0"/>
              <a:t>(místně, státně, mezinárodně, globálně, ...)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>
                <a:solidFill>
                  <a:srgbClr val="0000DC"/>
                </a:solidFill>
              </a:rPr>
              <a:t>kdy? </a:t>
            </a:r>
            <a:r>
              <a:rPr lang="cs-CZ" altLang="cs-CZ" dirty="0"/>
              <a:t>(např. dlouhodobé výzkumy)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>
                <a:solidFill>
                  <a:srgbClr val="0000DC"/>
                </a:solidFill>
              </a:rPr>
              <a:t>jak? </a:t>
            </a:r>
            <a:r>
              <a:rPr lang="cs-CZ" altLang="cs-CZ" dirty="0"/>
              <a:t>(teoreticky, empiricky, </a:t>
            </a:r>
            <a:r>
              <a:rPr lang="cs-CZ" altLang="cs-CZ" dirty="0" err="1"/>
              <a:t>metavýzkumy</a:t>
            </a:r>
            <a:r>
              <a:rPr lang="cs-CZ" altLang="cs-CZ" dirty="0"/>
              <a:t>, ...)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>
                <a:solidFill>
                  <a:srgbClr val="0000DC"/>
                </a:solidFill>
              </a:rPr>
              <a:t>za co? </a:t>
            </a:r>
            <a:r>
              <a:rPr lang="cs-CZ" altLang="cs-CZ" dirty="0"/>
              <a:t>(ekonomická náročnost výzkumu)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/>
              <a:t>- ...?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52210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3FA51E7-B6BC-4A34-B5BB-8B3D5E1A1C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C99E8C0-6D6A-497B-B3FA-DF9C952503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74424"/>
            <a:ext cx="10753200" cy="451576"/>
          </a:xfrm>
        </p:spPr>
        <p:txBody>
          <a:bodyPr/>
          <a:lstStyle/>
          <a:p>
            <a:r>
              <a:rPr lang="cs-CZ" altLang="cs-CZ" dirty="0">
                <a:solidFill>
                  <a:srgbClr val="0000DC"/>
                </a:solidFill>
              </a:rPr>
              <a:t>Výzkumný proces v </a:t>
            </a:r>
            <a:r>
              <a:rPr lang="cs-CZ" altLang="cs-CZ" dirty="0" err="1">
                <a:solidFill>
                  <a:srgbClr val="0000DC"/>
                </a:solidFill>
              </a:rPr>
              <a:t>PgS</a:t>
            </a:r>
            <a:endParaRPr lang="cs-CZ" dirty="0">
              <a:solidFill>
                <a:srgbClr val="0000DC"/>
              </a:solidFill>
            </a:endParaRP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4B77337-8AFD-47ED-8AEF-4D8B0D3130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359000"/>
            <a:ext cx="11471186" cy="4868999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altLang="cs-CZ" sz="3200" b="1" i="1" dirty="0">
                <a:solidFill>
                  <a:srgbClr val="CC3300"/>
                </a:solidFill>
              </a:rPr>
              <a:t>2. Informační příprava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CC3300"/>
                </a:solidFill>
              </a:rPr>
              <a:t>obsahová </a:t>
            </a:r>
            <a:r>
              <a:rPr lang="cs-CZ" altLang="cs-CZ" sz="3200" dirty="0"/>
              <a:t>(monografie, časopisy, databáze, ...)</a:t>
            </a:r>
            <a:br>
              <a:rPr lang="cs-CZ" altLang="cs-CZ" sz="3200" dirty="0"/>
            </a:br>
            <a:r>
              <a:rPr lang="cs-CZ" altLang="cs-CZ" sz="3200" b="1" dirty="0">
                <a:solidFill>
                  <a:srgbClr val="0000DC"/>
                </a:solidFill>
              </a:rPr>
              <a:t>klíčová slova?</a:t>
            </a:r>
            <a:r>
              <a:rPr lang="cs-CZ" altLang="cs-CZ" sz="3200" dirty="0">
                <a:solidFill>
                  <a:srgbClr val="0000DC"/>
                </a:solidFill>
              </a:rPr>
              <a:t>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/>
              <a:t>+ </a:t>
            </a:r>
            <a:r>
              <a:rPr lang="cs-CZ" altLang="cs-CZ" sz="3200" b="1" dirty="0">
                <a:solidFill>
                  <a:srgbClr val="CC3300"/>
                </a:solidFill>
              </a:rPr>
              <a:t>metodologická</a:t>
            </a:r>
            <a:r>
              <a:rPr lang="cs-CZ" altLang="cs-CZ" sz="3200" b="1" dirty="0"/>
              <a:t> </a:t>
            </a:r>
            <a:r>
              <a:rPr lang="cs-CZ" altLang="cs-CZ" sz="3200" dirty="0"/>
              <a:t>– dle vhodného výzkumného designu</a:t>
            </a:r>
            <a:br>
              <a:rPr lang="cs-CZ" altLang="cs-CZ" sz="3200" dirty="0"/>
            </a:br>
            <a:r>
              <a:rPr lang="cs-CZ" altLang="cs-CZ" sz="3200" dirty="0"/>
              <a:t>(</a:t>
            </a:r>
            <a:r>
              <a:rPr lang="cs-CZ" altLang="cs-CZ" sz="3200" dirty="0" err="1"/>
              <a:t>kvanti</a:t>
            </a:r>
            <a:r>
              <a:rPr lang="cs-CZ" altLang="cs-CZ" sz="3200" dirty="0"/>
              <a:t> x </a:t>
            </a:r>
            <a:r>
              <a:rPr lang="cs-CZ" altLang="cs-CZ" sz="3200" dirty="0" err="1"/>
              <a:t>kvali</a:t>
            </a:r>
            <a:r>
              <a:rPr lang="cs-CZ" altLang="cs-CZ" sz="3200" dirty="0"/>
              <a:t> x smíšený)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CC3300"/>
                </a:solidFill>
              </a:rPr>
              <a:t>tvorba přehledové studie </a:t>
            </a:r>
            <a:r>
              <a:rPr lang="cs-CZ" altLang="cs-CZ" sz="3200" dirty="0"/>
              <a:t>= historická + teoretická + obsahová + metodologická východiska výzkumného problému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7369855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E95565B-3989-4CBB-AC77-A4C95676DA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7EA37A5-8569-494C-B4A2-404F3B9F6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>
                <a:solidFill>
                  <a:srgbClr val="0000DC"/>
                </a:solidFill>
              </a:rPr>
              <a:t>Výzkumný proces v </a:t>
            </a:r>
            <a:r>
              <a:rPr lang="cs-CZ" altLang="cs-CZ" dirty="0" err="1">
                <a:solidFill>
                  <a:srgbClr val="0000DC"/>
                </a:solidFill>
              </a:rPr>
              <a:t>PgS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B8754077-CFC7-4E33-B387-15CBF206C3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altLang="cs-CZ" sz="3200" b="1" i="1" dirty="0">
                <a:solidFill>
                  <a:srgbClr val="CC3300"/>
                </a:solidFill>
              </a:rPr>
              <a:t>3. Formulace</a:t>
            </a:r>
            <a:r>
              <a:rPr lang="cs-CZ" altLang="cs-CZ" sz="3200" b="1" i="1" dirty="0"/>
              <a:t> </a:t>
            </a:r>
          </a:p>
          <a:p>
            <a:pPr marL="609600" indent="-609600">
              <a:lnSpc>
                <a:spcPct val="100000"/>
              </a:lnSpc>
              <a:spcBef>
                <a:spcPts val="1800"/>
              </a:spcBef>
              <a:buFontTx/>
              <a:buAutoNum type="alphaLcParenBoth"/>
            </a:pPr>
            <a:r>
              <a:rPr lang="cs-CZ" altLang="cs-CZ" sz="3200" b="1" i="1" dirty="0">
                <a:solidFill>
                  <a:srgbClr val="0000DC"/>
                </a:solidFill>
              </a:rPr>
              <a:t>výzkumných otázek</a:t>
            </a:r>
            <a:br>
              <a:rPr lang="cs-CZ" altLang="cs-CZ" sz="3200" b="1" i="1" dirty="0">
                <a:solidFill>
                  <a:srgbClr val="CC3300"/>
                </a:solidFill>
              </a:rPr>
            </a:br>
            <a:r>
              <a:rPr lang="cs-CZ" altLang="cs-CZ" sz="3200" b="1" dirty="0"/>
              <a:t>většinou</a:t>
            </a:r>
            <a:br>
              <a:rPr lang="cs-CZ" altLang="cs-CZ" sz="3200" b="1" dirty="0">
                <a:solidFill>
                  <a:schemeClr val="hlink"/>
                </a:solidFill>
              </a:rPr>
            </a:br>
            <a:endParaRPr lang="cs-CZ" altLang="cs-CZ" sz="3200" b="1" dirty="0">
              <a:solidFill>
                <a:schemeClr val="hlink"/>
              </a:solidFill>
            </a:endParaRPr>
          </a:p>
          <a:p>
            <a:pPr marL="609600" indent="-609600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altLang="cs-CZ" sz="3200" b="1" i="1" dirty="0">
                <a:solidFill>
                  <a:srgbClr val="0000DC"/>
                </a:solidFill>
              </a:rPr>
              <a:t>(b) hypotéz </a:t>
            </a:r>
            <a:br>
              <a:rPr lang="cs-CZ" altLang="cs-CZ" sz="3200" b="1" i="1" dirty="0"/>
            </a:br>
            <a:r>
              <a:rPr lang="cs-CZ" altLang="cs-CZ" sz="3200" b="1" dirty="0"/>
              <a:t>ne vždy, např. ...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46420752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98F4E72-2BD7-44E7-B755-C1CBCC04642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B40B64C-08DB-4C7F-ABF3-05DB947622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12" y="574424"/>
            <a:ext cx="10753200" cy="451576"/>
          </a:xfrm>
        </p:spPr>
        <p:txBody>
          <a:bodyPr/>
          <a:lstStyle/>
          <a:p>
            <a:r>
              <a:rPr lang="cs-CZ" altLang="cs-CZ" dirty="0">
                <a:solidFill>
                  <a:srgbClr val="0000DC"/>
                </a:solidFill>
              </a:rPr>
              <a:t>Výzkumný proces v </a:t>
            </a:r>
            <a:r>
              <a:rPr lang="cs-CZ" altLang="cs-CZ" dirty="0" err="1">
                <a:solidFill>
                  <a:srgbClr val="0000DC"/>
                </a:solidFill>
              </a:rPr>
              <a:t>PgS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D9517F5-E38E-473D-9F04-581AA6814E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999" y="1359001"/>
            <a:ext cx="11159207" cy="4755080"/>
          </a:xfrm>
        </p:spPr>
        <p:txBody>
          <a:bodyPr/>
          <a:lstStyle/>
          <a:p>
            <a:pPr>
              <a:lnSpc>
                <a:spcPct val="100000"/>
              </a:lnSpc>
              <a:buNone/>
            </a:pPr>
            <a:r>
              <a:rPr lang="cs-CZ" altLang="cs-CZ" sz="3200" b="1" i="1" dirty="0">
                <a:solidFill>
                  <a:srgbClr val="CC3300"/>
                </a:solidFill>
              </a:rPr>
              <a:t>4. Zjišťování (sport. pedagogických) faktů – sběr dat</a:t>
            </a:r>
            <a:br>
              <a:rPr lang="cs-CZ" altLang="cs-CZ" sz="3200" dirty="0"/>
            </a:br>
            <a:r>
              <a:rPr lang="cs-CZ" altLang="cs-CZ" sz="3200" dirty="0"/>
              <a:t>   výzkumnými metodami a technikami</a:t>
            </a:r>
          </a:p>
          <a:p>
            <a:pPr>
              <a:lnSpc>
                <a:spcPct val="100000"/>
              </a:lnSpc>
              <a:buNone/>
            </a:pPr>
            <a:r>
              <a:rPr lang="cs-CZ" altLang="cs-CZ" sz="3200" b="1" i="1" dirty="0">
                <a:solidFill>
                  <a:srgbClr val="CC3300"/>
                </a:solidFill>
              </a:rPr>
              <a:t>4.1 Kvantitativní výzkum</a:t>
            </a:r>
            <a:endParaRPr lang="cs-CZ" altLang="cs-CZ" sz="3200" dirty="0">
              <a:solidFill>
                <a:srgbClr val="CC3300"/>
              </a:solidFill>
            </a:endParaRPr>
          </a:p>
          <a:p>
            <a:pPr>
              <a:lnSpc>
                <a:spcPct val="100000"/>
              </a:lnSpc>
            </a:pPr>
            <a:r>
              <a:rPr lang="cs-CZ" altLang="cs-CZ" sz="3200" b="1" dirty="0"/>
              <a:t>dotazník </a:t>
            </a:r>
            <a:r>
              <a:rPr lang="cs-CZ" altLang="cs-CZ" sz="3200" dirty="0"/>
              <a:t>– vymezení, typy</a:t>
            </a:r>
          </a:p>
          <a:p>
            <a:pPr>
              <a:lnSpc>
                <a:spcPct val="100000"/>
              </a:lnSpc>
            </a:pPr>
            <a:r>
              <a:rPr lang="cs-CZ" altLang="cs-CZ" sz="3200" b="1" dirty="0"/>
              <a:t>pozorování </a:t>
            </a:r>
            <a:r>
              <a:rPr lang="cs-CZ" altLang="cs-CZ" sz="3200" dirty="0"/>
              <a:t>– vymezení, typy</a:t>
            </a:r>
          </a:p>
          <a:p>
            <a:pPr>
              <a:lnSpc>
                <a:spcPct val="100000"/>
              </a:lnSpc>
            </a:pPr>
            <a:r>
              <a:rPr lang="cs-CZ" altLang="cs-CZ" sz="3200" b="1" dirty="0"/>
              <a:t>rozhovor </a:t>
            </a:r>
            <a:r>
              <a:rPr lang="cs-CZ" altLang="cs-CZ" sz="3200" dirty="0"/>
              <a:t>– vymezení, typy</a:t>
            </a:r>
          </a:p>
          <a:p>
            <a:pPr>
              <a:lnSpc>
                <a:spcPct val="100000"/>
              </a:lnSpc>
            </a:pPr>
            <a:r>
              <a:rPr lang="cs-CZ" altLang="cs-CZ" sz="3200" b="1" dirty="0"/>
              <a:t>experiment </a:t>
            </a:r>
            <a:r>
              <a:rPr lang="cs-CZ" altLang="cs-CZ" sz="3200" dirty="0"/>
              <a:t>– vymezení, typy</a:t>
            </a:r>
          </a:p>
          <a:p>
            <a:pPr>
              <a:lnSpc>
                <a:spcPct val="100000"/>
              </a:lnSpc>
            </a:pPr>
            <a:r>
              <a:rPr lang="cs-CZ" altLang="cs-CZ" sz="3200" b="1" dirty="0"/>
              <a:t>didaktický test </a:t>
            </a:r>
            <a:r>
              <a:rPr lang="cs-CZ" altLang="cs-CZ" sz="3200" dirty="0"/>
              <a:t>– vymezení, typy</a:t>
            </a:r>
          </a:p>
          <a:p>
            <a:pPr>
              <a:lnSpc>
                <a:spcPct val="100000"/>
              </a:lnSpc>
            </a:pPr>
            <a:r>
              <a:rPr lang="cs-CZ" altLang="cs-CZ" sz="3200" b="1" dirty="0"/>
              <a:t>sociometrický test </a:t>
            </a:r>
            <a:r>
              <a:rPr lang="cs-CZ" altLang="cs-CZ" sz="3200" dirty="0"/>
              <a:t>– vymezení, typy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...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60071486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895B469-4446-4A67-B629-C29E6C936DC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63311E5-2769-4304-ADB3-F2CABAADCE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1251" y="378000"/>
            <a:ext cx="10753200" cy="451576"/>
          </a:xfrm>
        </p:spPr>
        <p:txBody>
          <a:bodyPr/>
          <a:lstStyle/>
          <a:p>
            <a:r>
              <a:rPr lang="cs-CZ" altLang="cs-CZ" dirty="0">
                <a:solidFill>
                  <a:srgbClr val="0000DC"/>
                </a:solidFill>
              </a:rPr>
              <a:t>Výzkumný proces v </a:t>
            </a:r>
            <a:r>
              <a:rPr lang="cs-CZ" altLang="cs-CZ" dirty="0" err="1">
                <a:solidFill>
                  <a:srgbClr val="0000DC"/>
                </a:solidFill>
              </a:rPr>
              <a:t>PgS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C332FA8-2A45-4AA9-89DD-4B4C6479CC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1251" y="984143"/>
            <a:ext cx="11100966" cy="4897464"/>
          </a:xfrm>
        </p:spPr>
        <p:txBody>
          <a:bodyPr/>
          <a:lstStyle/>
          <a:p>
            <a:pPr>
              <a:lnSpc>
                <a:spcPct val="100000"/>
              </a:lnSpc>
              <a:buNone/>
            </a:pPr>
            <a:r>
              <a:rPr lang="cs-CZ" altLang="cs-CZ" sz="3200" b="1" i="1" dirty="0">
                <a:solidFill>
                  <a:srgbClr val="CC3300"/>
                </a:solidFill>
              </a:rPr>
              <a:t>4. Zjišťování (sport. pedagogických) faktů – sběr dat</a:t>
            </a:r>
            <a:br>
              <a:rPr lang="cs-CZ" altLang="cs-CZ" sz="3200" dirty="0">
                <a:solidFill>
                  <a:srgbClr val="CC3300"/>
                </a:solidFill>
              </a:rPr>
            </a:br>
            <a:r>
              <a:rPr lang="cs-CZ" altLang="cs-CZ" sz="3200" dirty="0"/>
              <a:t>výzkumnými metodami a technikami</a:t>
            </a:r>
          </a:p>
          <a:p>
            <a:pPr>
              <a:lnSpc>
                <a:spcPct val="100000"/>
              </a:lnSpc>
              <a:buNone/>
            </a:pPr>
            <a:r>
              <a:rPr lang="cs-CZ" altLang="cs-CZ" sz="3200" b="1" i="1" dirty="0">
                <a:solidFill>
                  <a:srgbClr val="CC3300"/>
                </a:solidFill>
              </a:rPr>
              <a:t>4.2 Kvalitativní výzkum</a:t>
            </a:r>
          </a:p>
          <a:p>
            <a:pPr>
              <a:lnSpc>
                <a:spcPct val="100000"/>
              </a:lnSpc>
            </a:pPr>
            <a:r>
              <a:rPr lang="cs-CZ" altLang="cs-CZ" sz="3200" b="1" dirty="0"/>
              <a:t>dotazník </a:t>
            </a:r>
            <a:r>
              <a:rPr lang="cs-CZ" altLang="cs-CZ" sz="3200" dirty="0"/>
              <a:t>– vymezení, typy</a:t>
            </a:r>
          </a:p>
          <a:p>
            <a:pPr>
              <a:lnSpc>
                <a:spcPct val="100000"/>
              </a:lnSpc>
            </a:pPr>
            <a:r>
              <a:rPr lang="cs-CZ" altLang="cs-CZ" sz="3200" b="1" dirty="0"/>
              <a:t>pozorování </a:t>
            </a:r>
            <a:r>
              <a:rPr lang="cs-CZ" altLang="cs-CZ" sz="3200" dirty="0"/>
              <a:t>– vymezení, typy</a:t>
            </a:r>
          </a:p>
          <a:p>
            <a:pPr>
              <a:lnSpc>
                <a:spcPct val="100000"/>
              </a:lnSpc>
            </a:pPr>
            <a:r>
              <a:rPr lang="cs-CZ" altLang="cs-CZ" sz="3200" b="1" dirty="0"/>
              <a:t>interview</a:t>
            </a:r>
            <a:r>
              <a:rPr lang="cs-CZ" altLang="cs-CZ" sz="3200" dirty="0"/>
              <a:t> – vymezení, typy</a:t>
            </a:r>
          </a:p>
          <a:p>
            <a:pPr>
              <a:lnSpc>
                <a:spcPct val="100000"/>
              </a:lnSpc>
            </a:pPr>
            <a:r>
              <a:rPr lang="en-US" altLang="cs-CZ" sz="3200" b="1" dirty="0"/>
              <a:t>focus group</a:t>
            </a:r>
            <a:r>
              <a:rPr lang="cs-CZ" altLang="cs-CZ" sz="3200" b="1" dirty="0"/>
              <a:t> </a:t>
            </a:r>
            <a:r>
              <a:rPr lang="cs-CZ" altLang="cs-CZ" sz="3200" dirty="0"/>
              <a:t>– vymezení, průběh</a:t>
            </a:r>
          </a:p>
          <a:p>
            <a:pPr>
              <a:lnSpc>
                <a:spcPct val="100000"/>
              </a:lnSpc>
            </a:pPr>
            <a:r>
              <a:rPr lang="cs-CZ" altLang="cs-CZ" sz="3200" b="1" dirty="0"/>
              <a:t>analýza dokumentů </a:t>
            </a:r>
            <a:r>
              <a:rPr lang="cs-CZ" altLang="cs-CZ" sz="3200" dirty="0"/>
              <a:t>– vymezení</a:t>
            </a:r>
          </a:p>
          <a:p>
            <a:pPr>
              <a:lnSpc>
                <a:spcPct val="100000"/>
              </a:lnSpc>
            </a:pPr>
            <a:r>
              <a:rPr lang="cs-CZ" altLang="cs-CZ" sz="3200" b="1" dirty="0"/>
              <a:t>případová studie</a:t>
            </a:r>
            <a:r>
              <a:rPr lang="cs-CZ" altLang="cs-CZ" sz="3200" dirty="0"/>
              <a:t> – typy</a:t>
            </a:r>
          </a:p>
          <a:p>
            <a:pPr>
              <a:lnSpc>
                <a:spcPct val="100000"/>
              </a:lnSpc>
            </a:pPr>
            <a:r>
              <a:rPr lang="cs-CZ" altLang="cs-CZ" sz="3200" b="1" dirty="0"/>
              <a:t>výzkum životního příběhu </a:t>
            </a:r>
            <a:r>
              <a:rPr lang="cs-CZ" altLang="cs-CZ" sz="3200" dirty="0"/>
              <a:t>– koho?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altLang="cs-CZ" sz="3200" b="1" dirty="0"/>
              <a:t>etnografie </a:t>
            </a:r>
            <a:r>
              <a:rPr lang="cs-CZ" altLang="cs-CZ" sz="3200" dirty="0"/>
              <a:t>– vymezení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altLang="cs-CZ" sz="3200" dirty="0"/>
              <a:t>...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78906697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4E7811F-6410-4241-BD19-9E2227211C5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B302E5F-7B12-41B9-8617-105BBD5164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>
                <a:solidFill>
                  <a:srgbClr val="0000DC"/>
                </a:solidFill>
              </a:rPr>
              <a:t>Výzkumný proces v </a:t>
            </a:r>
            <a:r>
              <a:rPr lang="cs-CZ" altLang="cs-CZ" dirty="0" err="1">
                <a:solidFill>
                  <a:srgbClr val="0000DC"/>
                </a:solidFill>
              </a:rPr>
              <a:t>PgS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BDDBB9E-A8C0-487D-8E88-84E0FA877B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64590"/>
            <a:ext cx="10753200" cy="4548752"/>
          </a:xfrm>
        </p:spPr>
        <p:txBody>
          <a:bodyPr/>
          <a:lstStyle/>
          <a:p>
            <a:pPr marL="72000" indent="0">
              <a:buNone/>
            </a:pPr>
            <a:r>
              <a:rPr lang="cs-CZ" altLang="cs-CZ" sz="3200" b="1" i="1" dirty="0">
                <a:solidFill>
                  <a:srgbClr val="CC3300"/>
                </a:solidFill>
              </a:rPr>
              <a:t>5. Vyhodnocení výsledků </a:t>
            </a:r>
          </a:p>
          <a:p>
            <a:r>
              <a:rPr lang="cs-CZ" altLang="cs-CZ" sz="3200" b="1" dirty="0">
                <a:solidFill>
                  <a:srgbClr val="0000DC"/>
                </a:solidFill>
              </a:rPr>
              <a:t>kvantitativní </a:t>
            </a:r>
            <a:r>
              <a:rPr lang="cs-CZ" altLang="cs-CZ" sz="3200" dirty="0"/>
              <a:t>– jevy („čísla“) – lze měřit, počítat – statistické techniky, tabulky, grafy </a:t>
            </a:r>
          </a:p>
          <a:p>
            <a:r>
              <a:rPr lang="cs-CZ" altLang="cs-CZ" sz="3200" b="1" dirty="0">
                <a:solidFill>
                  <a:srgbClr val="0000DC"/>
                </a:solidFill>
              </a:rPr>
              <a:t>kvalitativní </a:t>
            </a:r>
            <a:r>
              <a:rPr lang="cs-CZ" altLang="cs-CZ" sz="3200" dirty="0"/>
              <a:t>– jevy („slova“) – hluboká analýza, popis</a:t>
            </a:r>
            <a:br>
              <a:rPr lang="cs-CZ" altLang="cs-CZ" sz="3200" dirty="0"/>
            </a:br>
            <a:endParaRPr lang="cs-CZ" altLang="cs-CZ" sz="3200" dirty="0"/>
          </a:p>
          <a:p>
            <a:pPr>
              <a:buNone/>
            </a:pPr>
            <a:r>
              <a:rPr lang="cs-CZ" altLang="cs-CZ" sz="3200" b="1" i="1" dirty="0">
                <a:solidFill>
                  <a:srgbClr val="CC3300"/>
                </a:solidFill>
              </a:rPr>
              <a:t>6. Zpracování výsledků </a:t>
            </a:r>
          </a:p>
          <a:p>
            <a:r>
              <a:rPr lang="cs-CZ" altLang="cs-CZ" sz="3200" dirty="0"/>
              <a:t>psaní zprávy o výzkumu </a:t>
            </a:r>
          </a:p>
          <a:p>
            <a:r>
              <a:rPr lang="cs-CZ" altLang="cs-CZ" sz="3200" b="1" dirty="0">
                <a:solidFill>
                  <a:srgbClr val="0000DC"/>
                </a:solidFill>
              </a:rPr>
              <a:t>věda = vědecký text (= vědění)</a:t>
            </a:r>
          </a:p>
          <a:p>
            <a:r>
              <a:rPr lang="cs-CZ" altLang="cs-CZ" sz="3200" dirty="0"/>
              <a:t>prezentace – diskuse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80217666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FFA8FC5-EB71-476E-B7D3-D04391C2F0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29</a:t>
            </a:fld>
            <a:endParaRPr lang="cs-CZ" altLang="cs-CZ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D48E7FBF-8156-447B-A91C-E522641F23FF}"/>
              </a:ext>
            </a:extLst>
          </p:cNvPr>
          <p:cNvSpPr txBox="1">
            <a:spLocks/>
          </p:cNvSpPr>
          <p:nvPr/>
        </p:nvSpPr>
        <p:spPr>
          <a:xfrm>
            <a:off x="3000524" y="3036802"/>
            <a:ext cx="6438924" cy="653464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altLang="cs-CZ" kern="0" dirty="0">
                <a:solidFill>
                  <a:srgbClr val="0000DC"/>
                </a:solidFill>
              </a:rPr>
              <a:t>Děkuji Vám za pozornost </a:t>
            </a:r>
          </a:p>
        </p:txBody>
      </p:sp>
    </p:spTree>
    <p:extLst>
      <p:ext uri="{BB962C8B-B14F-4D97-AF65-F5344CB8AC3E}">
        <p14:creationId xmlns:p14="http://schemas.microsoft.com/office/powerpoint/2010/main" val="26613578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0322575-4F6B-4199-BF1A-8140013DE72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87D8AAB-AE4B-4AD3-80C5-766429A8D2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18522"/>
            <a:ext cx="10753200" cy="451576"/>
          </a:xfrm>
        </p:spPr>
        <p:txBody>
          <a:bodyPr/>
          <a:lstStyle/>
          <a:p>
            <a:r>
              <a:rPr lang="cs-CZ" altLang="cs-CZ" dirty="0">
                <a:solidFill>
                  <a:srgbClr val="0000DC"/>
                </a:solidFill>
              </a:rPr>
              <a:t>Výzkumné pole </a:t>
            </a:r>
            <a:r>
              <a:rPr lang="cs-CZ" altLang="cs-CZ" dirty="0" err="1">
                <a:solidFill>
                  <a:srgbClr val="0000DC"/>
                </a:solidFill>
              </a:rPr>
              <a:t>PgS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ED7001A-0FCB-448C-ABDC-01356FACAA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11" y="1208868"/>
            <a:ext cx="11360929" cy="4943959"/>
          </a:xfrm>
        </p:spPr>
        <p:txBody>
          <a:bodyPr/>
          <a:lstStyle/>
          <a:p>
            <a:pPr>
              <a:spcBef>
                <a:spcPts val="600"/>
              </a:spcBef>
              <a:buNone/>
            </a:pPr>
            <a:r>
              <a:rPr lang="cs-CZ" altLang="cs-CZ" b="1" dirty="0"/>
              <a:t>= sportovní edukace (SE) =</a:t>
            </a:r>
          </a:p>
          <a:p>
            <a:pPr>
              <a:spcBef>
                <a:spcPts val="1200"/>
              </a:spcBef>
            </a:pPr>
            <a:r>
              <a:rPr lang="cs-CZ" altLang="cs-CZ" b="1" dirty="0"/>
              <a:t>její </a:t>
            </a:r>
            <a:r>
              <a:rPr lang="cs-CZ" altLang="cs-CZ" b="1" dirty="0">
                <a:solidFill>
                  <a:srgbClr val="CC3300"/>
                </a:solidFill>
              </a:rPr>
              <a:t>vývoj = historický výzkum </a:t>
            </a:r>
            <a:r>
              <a:rPr lang="cs-CZ" altLang="cs-CZ" dirty="0"/>
              <a:t>(proměny, národní a kulturní specifika, rozvoj SE, ...)</a:t>
            </a:r>
          </a:p>
          <a:p>
            <a:pPr>
              <a:spcBef>
                <a:spcPts val="1200"/>
              </a:spcBef>
            </a:pPr>
            <a:r>
              <a:rPr lang="cs-CZ" altLang="cs-CZ" b="1" dirty="0"/>
              <a:t>její </a:t>
            </a:r>
            <a:r>
              <a:rPr lang="cs-CZ" altLang="cs-CZ" b="1" dirty="0">
                <a:solidFill>
                  <a:srgbClr val="CC3300"/>
                </a:solidFill>
              </a:rPr>
              <a:t>současnost = </a:t>
            </a:r>
            <a:r>
              <a:rPr lang="cs-CZ" altLang="cs-CZ" dirty="0"/>
              <a:t>hlavně </a:t>
            </a:r>
            <a:r>
              <a:rPr lang="cs-CZ" altLang="cs-CZ" b="1" dirty="0">
                <a:solidFill>
                  <a:srgbClr val="CC3300"/>
                </a:solidFill>
              </a:rPr>
              <a:t>empirický výzkum</a:t>
            </a:r>
          </a:p>
          <a:p>
            <a:pPr>
              <a:spcBef>
                <a:spcPts val="1200"/>
              </a:spcBef>
            </a:pPr>
            <a:r>
              <a:rPr lang="cs-CZ" altLang="cs-CZ" b="1" dirty="0"/>
              <a:t>její </a:t>
            </a:r>
            <a:r>
              <a:rPr lang="cs-CZ" altLang="cs-CZ" b="1" dirty="0">
                <a:solidFill>
                  <a:srgbClr val="CC3300"/>
                </a:solidFill>
              </a:rPr>
              <a:t>srovnávání = komparativní výzkum </a:t>
            </a:r>
            <a:r>
              <a:rPr lang="cs-CZ" altLang="cs-CZ" dirty="0"/>
              <a:t>(synchronní, chronologický)</a:t>
            </a:r>
            <a:endParaRPr lang="cs-CZ" altLang="cs-CZ" b="1" dirty="0"/>
          </a:p>
          <a:p>
            <a:pPr>
              <a:spcBef>
                <a:spcPts val="1200"/>
              </a:spcBef>
            </a:pPr>
            <a:r>
              <a:rPr lang="cs-CZ" altLang="cs-CZ" b="1" dirty="0"/>
              <a:t>její </a:t>
            </a:r>
            <a:r>
              <a:rPr lang="cs-CZ" altLang="cs-CZ" b="1" dirty="0">
                <a:solidFill>
                  <a:srgbClr val="CC3300"/>
                </a:solidFill>
              </a:rPr>
              <a:t>rozvoj = budoucnost = prognózy </a:t>
            </a:r>
            <a:br>
              <a:rPr lang="cs-CZ" altLang="cs-CZ" b="1" dirty="0">
                <a:solidFill>
                  <a:srgbClr val="CC3300"/>
                </a:solidFill>
              </a:rPr>
            </a:br>
            <a:r>
              <a:rPr lang="cs-CZ" altLang="cs-CZ" b="1" dirty="0">
                <a:solidFill>
                  <a:srgbClr val="CC3300"/>
                </a:solidFill>
              </a:rPr>
              <a:t>(← empirický výzkum) + teoretický (normativní) přístup </a:t>
            </a:r>
            <a:br>
              <a:rPr lang="cs-CZ" altLang="cs-CZ" b="1" dirty="0">
                <a:solidFill>
                  <a:srgbClr val="CC3300"/>
                </a:solidFill>
              </a:rPr>
            </a:br>
            <a:r>
              <a:rPr lang="cs-CZ" altLang="cs-CZ" b="1" dirty="0"/>
              <a:t>(tvorba konceptů = </a:t>
            </a:r>
            <a:r>
              <a:rPr lang="cs-CZ" altLang="cs-CZ" dirty="0"/>
              <a:t>individuální, institucionální, komunitní, státní, globální, ... plány a vize SE – kurikula, kodexy, vize, doporučení, …)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78791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332E6B3-5B59-4B17-BD98-EFBA5B75AFC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ADD93C7-E065-4F0E-BDAC-61D34A1C04DF}"/>
              </a:ext>
            </a:extLst>
          </p:cNvPr>
          <p:cNvSpPr txBox="1">
            <a:spLocks/>
          </p:cNvSpPr>
          <p:nvPr/>
        </p:nvSpPr>
        <p:spPr>
          <a:xfrm>
            <a:off x="540000" y="518522"/>
            <a:ext cx="10753200" cy="45157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/>
            <a:r>
              <a:rPr lang="cs-CZ" altLang="cs-CZ" kern="0">
                <a:solidFill>
                  <a:srgbClr val="0000DC"/>
                </a:solidFill>
              </a:rPr>
              <a:t>Výzkumné pole PgS</a:t>
            </a:r>
            <a:endParaRPr lang="cs-CZ" kern="0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73D02CE4-CD82-4784-974F-59708DE4AC8A}"/>
              </a:ext>
            </a:extLst>
          </p:cNvPr>
          <p:cNvSpPr txBox="1">
            <a:spLocks/>
          </p:cNvSpPr>
          <p:nvPr/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fld id="{D6D6C118-631F-4A80-9886-907009361577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6" name="Zástupný symbol pro číslo snímku 2">
            <a:extLst>
              <a:ext uri="{FF2B5EF4-FFF2-40B4-BE49-F238E27FC236}">
                <a16:creationId xmlns:a16="http://schemas.microsoft.com/office/drawing/2014/main" id="{1237EAC5-10D6-4FA6-802C-92224A8E5F19}"/>
              </a:ext>
            </a:extLst>
          </p:cNvPr>
          <p:cNvSpPr txBox="1">
            <a:spLocks/>
          </p:cNvSpPr>
          <p:nvPr/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algn="ctr"/>
            <a:endParaRPr lang="cs-CZ" altLang="cs-CZ" dirty="0"/>
          </a:p>
        </p:txBody>
      </p:sp>
      <p:sp>
        <p:nvSpPr>
          <p:cNvPr id="7" name="Oval 5">
            <a:extLst>
              <a:ext uri="{FF2B5EF4-FFF2-40B4-BE49-F238E27FC236}">
                <a16:creationId xmlns:a16="http://schemas.microsoft.com/office/drawing/2014/main" id="{6DFFCFB2-D368-4C0B-AF52-08C17CB7A4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26044" y="1110279"/>
            <a:ext cx="4154428" cy="1813896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b="1" dirty="0">
                <a:solidFill>
                  <a:schemeClr val="bg1"/>
                </a:solidFill>
              </a:rPr>
              <a:t>cíl</a:t>
            </a:r>
            <a:r>
              <a:rPr lang="cs-CZ" altLang="cs-CZ" dirty="0">
                <a:solidFill>
                  <a:schemeClr val="bg1"/>
                </a:solidFill>
              </a:rPr>
              <a:t> </a:t>
            </a:r>
            <a:r>
              <a:rPr lang="cs-CZ" altLang="cs-CZ" b="1" dirty="0">
                <a:solidFill>
                  <a:schemeClr val="bg1"/>
                </a:solidFill>
              </a:rPr>
              <a:t>sportovní </a:t>
            </a:r>
            <a:br>
              <a:rPr lang="cs-CZ" altLang="cs-CZ" dirty="0">
                <a:solidFill>
                  <a:schemeClr val="bg1"/>
                </a:solidFill>
              </a:rPr>
            </a:br>
            <a:r>
              <a:rPr lang="cs-CZ" altLang="cs-CZ" b="1" dirty="0">
                <a:solidFill>
                  <a:schemeClr val="bg1"/>
                </a:solidFill>
              </a:rPr>
              <a:t>edukace</a:t>
            </a:r>
            <a:br>
              <a:rPr lang="cs-CZ" altLang="cs-CZ" b="1" dirty="0">
                <a:solidFill>
                  <a:schemeClr val="bg1"/>
                </a:solidFill>
              </a:rPr>
            </a:br>
            <a:r>
              <a:rPr lang="cs-CZ" altLang="cs-CZ" b="1" dirty="0">
                <a:solidFill>
                  <a:schemeClr val="bg1"/>
                </a:solidFill>
              </a:rPr>
              <a:t> (určuje obsah)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E13F6CCC-2C3D-4C8F-8859-B151736D83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7" y="2708278"/>
            <a:ext cx="4043853" cy="1512886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b="1" dirty="0">
                <a:solidFill>
                  <a:schemeClr val="bg1"/>
                </a:solidFill>
              </a:rPr>
              <a:t>sportovní pedagog</a:t>
            </a:r>
            <a:br>
              <a:rPr lang="cs-CZ" altLang="cs-CZ" sz="2400" b="1" dirty="0">
                <a:solidFill>
                  <a:schemeClr val="bg1"/>
                </a:solidFill>
              </a:rPr>
            </a:br>
            <a:r>
              <a:rPr lang="cs-CZ" altLang="cs-CZ" sz="2000" b="1" dirty="0">
                <a:solidFill>
                  <a:schemeClr val="bg1"/>
                </a:solidFill>
              </a:rPr>
              <a:t>(trenér, učitel TV, instruktor, </a:t>
            </a:r>
            <a:br>
              <a:rPr lang="cs-CZ" altLang="cs-CZ" sz="2000" b="1" dirty="0">
                <a:solidFill>
                  <a:schemeClr val="bg1"/>
                </a:solidFill>
              </a:rPr>
            </a:br>
            <a:r>
              <a:rPr lang="cs-CZ" altLang="cs-CZ" sz="2000" b="1" dirty="0" err="1">
                <a:solidFill>
                  <a:schemeClr val="bg1"/>
                </a:solidFill>
              </a:rPr>
              <a:t>VČ</a:t>
            </a:r>
            <a:r>
              <a:rPr lang="cs-CZ" altLang="cs-CZ" sz="2000" b="1" dirty="0">
                <a:solidFill>
                  <a:schemeClr val="bg1"/>
                </a:solidFill>
              </a:rPr>
              <a:t> pedagog, ...)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5CF522B4-19AF-4D96-A186-4692689A0C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64464" y="2779714"/>
            <a:ext cx="3341071" cy="1512886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b="1" dirty="0" err="1">
                <a:solidFill>
                  <a:schemeClr val="bg1"/>
                </a:solidFill>
              </a:rPr>
              <a:t>edukant</a:t>
            </a:r>
            <a:br>
              <a:rPr lang="cs-CZ" altLang="cs-CZ" sz="2400" b="1" dirty="0">
                <a:solidFill>
                  <a:schemeClr val="bg1"/>
                </a:solidFill>
              </a:rPr>
            </a:br>
            <a:r>
              <a:rPr lang="cs-CZ" altLang="cs-CZ" sz="2000" b="1" dirty="0">
                <a:solidFill>
                  <a:schemeClr val="bg1"/>
                </a:solidFill>
              </a:rPr>
              <a:t>(sportovec, klient, student,</a:t>
            </a:r>
            <a:br>
              <a:rPr lang="cs-CZ" altLang="cs-CZ" sz="2000" b="1" dirty="0">
                <a:solidFill>
                  <a:schemeClr val="bg1"/>
                </a:solidFill>
              </a:rPr>
            </a:br>
            <a:r>
              <a:rPr lang="cs-CZ" altLang="cs-CZ" sz="2000" b="1" dirty="0">
                <a:solidFill>
                  <a:schemeClr val="bg1"/>
                </a:solidFill>
              </a:rPr>
              <a:t>návštěvník, žák, …)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8395DCD7-FFF0-4A38-9287-E0514F7B93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9613" y="4405132"/>
            <a:ext cx="3600443" cy="154481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b="1" dirty="0">
                <a:solidFill>
                  <a:schemeClr val="bg1"/>
                </a:solidFill>
              </a:rPr>
              <a:t>podmínky</a:t>
            </a:r>
            <a:br>
              <a:rPr lang="cs-CZ" altLang="cs-CZ" b="1" dirty="0">
                <a:solidFill>
                  <a:schemeClr val="bg1"/>
                </a:solidFill>
              </a:rPr>
            </a:br>
            <a:r>
              <a:rPr lang="cs-CZ" altLang="cs-CZ" b="1" dirty="0">
                <a:solidFill>
                  <a:schemeClr val="bg1"/>
                </a:solidFill>
              </a:rPr>
              <a:t>sportovní</a:t>
            </a:r>
            <a:br>
              <a:rPr lang="cs-CZ" altLang="cs-CZ" b="1" dirty="0">
                <a:solidFill>
                  <a:schemeClr val="bg1"/>
                </a:solidFill>
              </a:rPr>
            </a:br>
            <a:r>
              <a:rPr lang="cs-CZ" altLang="cs-CZ" b="1" dirty="0">
                <a:solidFill>
                  <a:schemeClr val="bg1"/>
                </a:solidFill>
              </a:rPr>
              <a:t>edukace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D258EFBB-B273-41E0-8440-921D01265F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69957" y="4375738"/>
            <a:ext cx="3468573" cy="14398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b="1" dirty="0">
                <a:solidFill>
                  <a:schemeClr val="bg1"/>
                </a:solidFill>
              </a:rPr>
              <a:t>prostředky</a:t>
            </a:r>
            <a:br>
              <a:rPr lang="cs-CZ" altLang="cs-CZ" b="1" dirty="0">
                <a:solidFill>
                  <a:schemeClr val="bg1"/>
                </a:solidFill>
              </a:rPr>
            </a:br>
            <a:r>
              <a:rPr lang="cs-CZ" altLang="cs-CZ" b="1" dirty="0">
                <a:solidFill>
                  <a:schemeClr val="bg1"/>
                </a:solidFill>
              </a:rPr>
              <a:t>sportovní</a:t>
            </a:r>
            <a:br>
              <a:rPr lang="cs-CZ" altLang="cs-CZ" b="1" dirty="0">
                <a:solidFill>
                  <a:schemeClr val="bg1"/>
                </a:solidFill>
              </a:rPr>
            </a:br>
            <a:r>
              <a:rPr lang="cs-CZ" altLang="cs-CZ" b="1" dirty="0">
                <a:solidFill>
                  <a:schemeClr val="bg1"/>
                </a:solidFill>
              </a:rPr>
              <a:t>edukace</a:t>
            </a:r>
          </a:p>
        </p:txBody>
      </p:sp>
      <p:sp>
        <p:nvSpPr>
          <p:cNvPr id="12" name="Line 11">
            <a:extLst>
              <a:ext uri="{FF2B5EF4-FFF2-40B4-BE49-F238E27FC236}">
                <a16:creationId xmlns:a16="http://schemas.microsoft.com/office/drawing/2014/main" id="{FF9EEFE5-AE7E-4E60-A974-AF678A9AC8C7}"/>
              </a:ext>
            </a:extLst>
          </p:cNvPr>
          <p:cNvSpPr>
            <a:spLocks noChangeShapeType="1"/>
          </p:cNvSpPr>
          <p:nvPr/>
        </p:nvSpPr>
        <p:spPr bwMode="auto">
          <a:xfrm>
            <a:off x="5463765" y="3675551"/>
            <a:ext cx="17287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3" name="Line 12">
            <a:extLst>
              <a:ext uri="{FF2B5EF4-FFF2-40B4-BE49-F238E27FC236}">
                <a16:creationId xmlns:a16="http://schemas.microsoft.com/office/drawing/2014/main" id="{A3B95C67-9EFA-4844-BED5-85D390E0C94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75807" y="2216663"/>
            <a:ext cx="649288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4" name="Line 13">
            <a:extLst>
              <a:ext uri="{FF2B5EF4-FFF2-40B4-BE49-F238E27FC236}">
                <a16:creationId xmlns:a16="http://schemas.microsoft.com/office/drawing/2014/main" id="{C878EDC8-CED4-4C4C-B3D4-A040912116D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481421" y="2278063"/>
            <a:ext cx="576263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5" name="Line 14">
            <a:extLst>
              <a:ext uri="{FF2B5EF4-FFF2-40B4-BE49-F238E27FC236}">
                <a16:creationId xmlns:a16="http://schemas.microsoft.com/office/drawing/2014/main" id="{BEBB51B2-90A7-4113-8BBA-DF4556549A9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908175" y="4292600"/>
            <a:ext cx="21590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6" name="Line 15">
            <a:extLst>
              <a:ext uri="{FF2B5EF4-FFF2-40B4-BE49-F238E27FC236}">
                <a16:creationId xmlns:a16="http://schemas.microsoft.com/office/drawing/2014/main" id="{CBEA2E96-A148-4984-8B98-1A1AE7A986E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43392" y="3032919"/>
            <a:ext cx="655480" cy="136842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7" name="Line 16">
            <a:extLst>
              <a:ext uri="{FF2B5EF4-FFF2-40B4-BE49-F238E27FC236}">
                <a16:creationId xmlns:a16="http://schemas.microsoft.com/office/drawing/2014/main" id="{8B248C56-A52A-4A91-AD5B-CF881412E803}"/>
              </a:ext>
            </a:extLst>
          </p:cNvPr>
          <p:cNvSpPr>
            <a:spLocks noChangeShapeType="1"/>
          </p:cNvSpPr>
          <p:nvPr/>
        </p:nvSpPr>
        <p:spPr bwMode="auto">
          <a:xfrm>
            <a:off x="5664311" y="5069298"/>
            <a:ext cx="1079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8" name="Line 17">
            <a:extLst>
              <a:ext uri="{FF2B5EF4-FFF2-40B4-BE49-F238E27FC236}">
                <a16:creationId xmlns:a16="http://schemas.microsoft.com/office/drawing/2014/main" id="{B301F132-ABBC-40B1-89E4-3DB1AB6E2B0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212383" y="4328318"/>
            <a:ext cx="21590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9" name="Line 18">
            <a:extLst>
              <a:ext uri="{FF2B5EF4-FFF2-40B4-BE49-F238E27FC236}">
                <a16:creationId xmlns:a16="http://schemas.microsoft.com/office/drawing/2014/main" id="{271C1534-C4A4-4B4B-ABFD-E071FA49C6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56716" y="2995613"/>
            <a:ext cx="572684" cy="13700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20" name="Line 19">
            <a:extLst>
              <a:ext uri="{FF2B5EF4-FFF2-40B4-BE49-F238E27FC236}">
                <a16:creationId xmlns:a16="http://schemas.microsoft.com/office/drawing/2014/main" id="{CC2DFD32-22F3-490A-93AA-7535227D6E5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877235" y="3819668"/>
            <a:ext cx="792163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21" name="Line 20">
            <a:extLst>
              <a:ext uri="{FF2B5EF4-FFF2-40B4-BE49-F238E27FC236}">
                <a16:creationId xmlns:a16="http://schemas.microsoft.com/office/drawing/2014/main" id="{E1BDA36C-F154-46C2-9737-2ADAC14E2124}"/>
              </a:ext>
            </a:extLst>
          </p:cNvPr>
          <p:cNvSpPr>
            <a:spLocks noChangeShapeType="1"/>
          </p:cNvSpPr>
          <p:nvPr/>
        </p:nvSpPr>
        <p:spPr bwMode="auto">
          <a:xfrm>
            <a:off x="5811990" y="3819668"/>
            <a:ext cx="936625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22" name="Line 21">
            <a:extLst>
              <a:ext uri="{FF2B5EF4-FFF2-40B4-BE49-F238E27FC236}">
                <a16:creationId xmlns:a16="http://schemas.microsoft.com/office/drawing/2014/main" id="{E5CA4517-56D0-4E7D-9A65-E51EE536C82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47991" y="3032919"/>
            <a:ext cx="0" cy="28082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23" name="Rectangle 23">
            <a:extLst>
              <a:ext uri="{FF2B5EF4-FFF2-40B4-BE49-F238E27FC236}">
                <a16:creationId xmlns:a16="http://schemas.microsoft.com/office/drawing/2014/main" id="{96D8BD6E-BDA0-4549-8475-BBF657B5A6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6754" y="5855236"/>
            <a:ext cx="328888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b="1" dirty="0">
                <a:solidFill>
                  <a:srgbClr val="0000DC"/>
                </a:solidFill>
              </a:rPr>
              <a:t>efekty edukace</a:t>
            </a:r>
          </a:p>
        </p:txBody>
      </p:sp>
    </p:spTree>
    <p:extLst>
      <p:ext uri="{BB962C8B-B14F-4D97-AF65-F5344CB8AC3E}">
        <p14:creationId xmlns:p14="http://schemas.microsoft.com/office/powerpoint/2010/main" val="9787979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5100071-1DDB-4D5E-8470-759F462CEEB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E9BBCF1-BC27-4D21-9AAC-18AE539C0E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>
                <a:solidFill>
                  <a:srgbClr val="0000DC"/>
                </a:solidFill>
              </a:rPr>
              <a:t>Historický výzkum (</a:t>
            </a:r>
            <a:r>
              <a:rPr lang="cs-CZ" altLang="cs-CZ" dirty="0" err="1">
                <a:solidFill>
                  <a:srgbClr val="0000DC"/>
                </a:solidFill>
              </a:rPr>
              <a:t>HV</a:t>
            </a:r>
            <a:r>
              <a:rPr lang="cs-CZ" altLang="cs-CZ" dirty="0">
                <a:solidFill>
                  <a:srgbClr val="0000DC"/>
                </a:solidFill>
              </a:rPr>
              <a:t>) sportovní edukace</a:t>
            </a:r>
            <a:endParaRPr lang="cs-CZ" dirty="0">
              <a:solidFill>
                <a:srgbClr val="0000DC"/>
              </a:solidFill>
            </a:endParaRP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28986E4-5971-43DB-B885-56519496A8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64566"/>
            <a:ext cx="10753200" cy="4863434"/>
          </a:xfrm>
        </p:spPr>
        <p:txBody>
          <a:bodyPr/>
          <a:lstStyle/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cs-CZ" altLang="cs-CZ" sz="3200" b="1" dirty="0">
                <a:solidFill>
                  <a:srgbClr val="FF0000"/>
                </a:solidFill>
              </a:rPr>
              <a:t>předmět </a:t>
            </a:r>
            <a:r>
              <a:rPr lang="cs-CZ" altLang="cs-CZ" sz="3200" b="1" dirty="0" err="1">
                <a:solidFill>
                  <a:srgbClr val="FF0000"/>
                </a:solidFill>
              </a:rPr>
              <a:t>HV</a:t>
            </a:r>
            <a:r>
              <a:rPr lang="cs-CZ" altLang="cs-CZ" sz="3200" b="1" dirty="0">
                <a:solidFill>
                  <a:srgbClr val="FF0000"/>
                </a:solidFill>
              </a:rPr>
              <a:t> </a:t>
            </a:r>
            <a:r>
              <a:rPr lang="cs-CZ" altLang="cs-CZ" sz="3200" dirty="0"/>
              <a:t>= komplexní dějiny lidstva, tzn. </a:t>
            </a:r>
            <a:r>
              <a:rPr lang="cs-CZ" altLang="cs-CZ" sz="3200" b="1" dirty="0">
                <a:solidFill>
                  <a:srgbClr val="FF0000"/>
                </a:solidFill>
              </a:rPr>
              <a:t>včetně </a:t>
            </a:r>
            <a:r>
              <a:rPr lang="cs-CZ" altLang="cs-CZ" sz="3200" b="1" dirty="0"/>
              <a:t>vzniku, vývoje, proměn a rozvoje sportu a </a:t>
            </a:r>
            <a:r>
              <a:rPr lang="cs-CZ" altLang="cs-CZ" sz="3200" b="1" dirty="0">
                <a:solidFill>
                  <a:srgbClr val="FF0000"/>
                </a:solidFill>
              </a:rPr>
              <a:t>SE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cs-CZ" altLang="cs-CZ" sz="3200" b="1" dirty="0"/>
              <a:t>historický výzkum v pedagogice sportu = </a:t>
            </a:r>
            <a:br>
              <a:rPr lang="cs-CZ" altLang="cs-CZ" sz="3200" b="1" dirty="0"/>
            </a:br>
            <a:r>
              <a:rPr lang="cs-CZ" altLang="cs-CZ" sz="3200" dirty="0"/>
              <a:t>klíčové problémy </a:t>
            </a:r>
            <a:r>
              <a:rPr lang="cs-CZ" altLang="cs-CZ" sz="3200" b="1" dirty="0">
                <a:solidFill>
                  <a:srgbClr val="FF0000"/>
                </a:solidFill>
              </a:rPr>
              <a:t>vývoje teorie a praxe SE = východisko </a:t>
            </a:r>
            <a:r>
              <a:rPr lang="cs-CZ" altLang="cs-CZ" sz="3200" dirty="0"/>
              <a:t>empirického výzkumu 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cs-CZ" altLang="cs-CZ" sz="3200" b="1" dirty="0"/>
              <a:t>empirický výzkum</a:t>
            </a:r>
            <a:r>
              <a:rPr lang="cs-CZ" altLang="cs-CZ" sz="3200" dirty="0"/>
              <a:t> = předmět reálně </a:t>
            </a:r>
            <a:r>
              <a:rPr lang="cs-CZ" altLang="cs-CZ" sz="3200" b="1" dirty="0"/>
              <a:t>existuje 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cs-CZ" altLang="cs-CZ" sz="3200" b="1" dirty="0"/>
              <a:t>X – </a:t>
            </a:r>
            <a:r>
              <a:rPr lang="cs-CZ" altLang="cs-CZ" sz="3200" b="1" dirty="0" err="1"/>
              <a:t>HV</a:t>
            </a:r>
            <a:r>
              <a:rPr lang="cs-CZ" altLang="cs-CZ" sz="3200" b="1" dirty="0"/>
              <a:t> </a:t>
            </a:r>
            <a:r>
              <a:rPr lang="cs-CZ" altLang="cs-CZ" sz="3200" dirty="0"/>
              <a:t>= </a:t>
            </a:r>
            <a:r>
              <a:rPr lang="cs-CZ" altLang="cs-CZ" sz="3200" b="1" dirty="0">
                <a:solidFill>
                  <a:srgbClr val="FF0000"/>
                </a:solidFill>
              </a:rPr>
              <a:t>objekt</a:t>
            </a:r>
            <a:r>
              <a:rPr lang="cs-CZ" altLang="cs-CZ" sz="3200" dirty="0"/>
              <a:t> vědeckého zájmu zde a nyní </a:t>
            </a:r>
            <a:r>
              <a:rPr lang="cs-CZ" altLang="cs-CZ" sz="3200" b="1" dirty="0">
                <a:solidFill>
                  <a:srgbClr val="FF0000"/>
                </a:solidFill>
              </a:rPr>
              <a:t>neexistuje 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cs-CZ" altLang="cs-CZ" sz="3200" dirty="0">
                <a:sym typeface="Symbol" panose="05050102010706020507" pitchFamily="18" charset="2"/>
              </a:rPr>
              <a:t> </a:t>
            </a:r>
            <a:r>
              <a:rPr lang="cs-CZ" altLang="cs-CZ" sz="3200" dirty="0"/>
              <a:t>hlavní </a:t>
            </a:r>
            <a:r>
              <a:rPr lang="cs-CZ" altLang="cs-CZ" sz="3200" b="1" dirty="0">
                <a:solidFill>
                  <a:srgbClr val="FF0000"/>
                </a:solidFill>
              </a:rPr>
              <a:t>metoda</a:t>
            </a:r>
            <a:r>
              <a:rPr lang="cs-CZ" altLang="cs-CZ" sz="3200" dirty="0">
                <a:solidFill>
                  <a:srgbClr val="FF0000"/>
                </a:solidFill>
              </a:rPr>
              <a:t> </a:t>
            </a:r>
            <a:r>
              <a:rPr lang="cs-CZ" altLang="cs-CZ" sz="3200" dirty="0"/>
              <a:t>= </a:t>
            </a:r>
            <a:br>
              <a:rPr lang="cs-CZ" altLang="cs-CZ" sz="3200" dirty="0"/>
            </a:br>
            <a:r>
              <a:rPr lang="cs-CZ" altLang="cs-CZ" sz="3200" b="1" dirty="0"/>
              <a:t>analýza </a:t>
            </a:r>
            <a:r>
              <a:rPr lang="cs-CZ" altLang="cs-CZ" sz="3200" b="1" dirty="0">
                <a:solidFill>
                  <a:srgbClr val="FF0000"/>
                </a:solidFill>
              </a:rPr>
              <a:t>historických pramenů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cs-CZ" altLang="cs-CZ" sz="3200" b="1" dirty="0">
                <a:solidFill>
                  <a:srgbClr val="FF0000"/>
                </a:solidFill>
              </a:rPr>
              <a:t>typy pramenů </a:t>
            </a:r>
            <a:r>
              <a:rPr lang="cs-CZ" altLang="cs-CZ" sz="3200" b="1" dirty="0"/>
              <a:t>– primární + sekundární</a:t>
            </a:r>
          </a:p>
        </p:txBody>
      </p:sp>
    </p:spTree>
    <p:extLst>
      <p:ext uri="{BB962C8B-B14F-4D97-AF65-F5344CB8AC3E}">
        <p14:creationId xmlns:p14="http://schemas.microsoft.com/office/powerpoint/2010/main" val="22685997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E612DD8-E4C2-4870-ADCF-748454AAE87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B07740F-1325-4D6B-B444-690F35A0AF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378000"/>
            <a:ext cx="10870560" cy="451576"/>
          </a:xfrm>
        </p:spPr>
        <p:txBody>
          <a:bodyPr/>
          <a:lstStyle/>
          <a:p>
            <a:r>
              <a:rPr lang="cs-CZ" altLang="cs-CZ" dirty="0">
                <a:solidFill>
                  <a:srgbClr val="0000DC"/>
                </a:solidFill>
              </a:rPr>
              <a:t>Historický výzkum (</a:t>
            </a:r>
            <a:r>
              <a:rPr lang="cs-CZ" altLang="cs-CZ" dirty="0" err="1">
                <a:solidFill>
                  <a:srgbClr val="0000DC"/>
                </a:solidFill>
              </a:rPr>
              <a:t>HV</a:t>
            </a:r>
            <a:r>
              <a:rPr lang="cs-CZ" altLang="cs-CZ" dirty="0">
                <a:solidFill>
                  <a:srgbClr val="0000DC"/>
                </a:solidFill>
              </a:rPr>
              <a:t>) sportovní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55D7208-4556-4530-A5FC-6B30CF1CF5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640" y="1012874"/>
            <a:ext cx="11408898" cy="5215126"/>
          </a:xfrm>
        </p:spPr>
        <p:txBody>
          <a:bodyPr/>
          <a:lstStyle/>
          <a:p>
            <a:pPr marL="72000" indent="0">
              <a:buNone/>
              <a:defRPr/>
            </a:pPr>
            <a:r>
              <a:rPr lang="cs-CZ" b="1" dirty="0">
                <a:solidFill>
                  <a:srgbClr val="0000DC"/>
                </a:solidFill>
              </a:rPr>
              <a:t>Soudobé tendence </a:t>
            </a:r>
            <a:r>
              <a:rPr lang="cs-CZ" b="1" dirty="0" err="1">
                <a:solidFill>
                  <a:srgbClr val="0000DC"/>
                </a:solidFill>
              </a:rPr>
              <a:t>HV</a:t>
            </a:r>
            <a:r>
              <a:rPr lang="cs-CZ" b="1" dirty="0">
                <a:solidFill>
                  <a:srgbClr val="0000DC"/>
                </a:solidFill>
              </a:rPr>
              <a:t>, tzn. i v pedagogice sportu: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b="1" dirty="0">
                <a:solidFill>
                  <a:srgbClr val="FF0000"/>
                </a:solidFill>
              </a:rPr>
              <a:t>komparativní historie </a:t>
            </a:r>
            <a:r>
              <a:rPr lang="cs-CZ" altLang="cs-CZ" b="1" dirty="0"/>
              <a:t>= </a:t>
            </a:r>
            <a:r>
              <a:rPr lang="cs-CZ" altLang="cs-CZ" dirty="0"/>
              <a:t>místo monografického bádání (např. jedna osobnost) konfrontace více dimenzí </a:t>
            </a:r>
            <a:r>
              <a:rPr lang="cs-CZ" altLang="cs-CZ" dirty="0">
                <a:sym typeface="Symbol" panose="05050102010706020507" pitchFamily="18" charset="2"/>
              </a:rPr>
              <a:t> </a:t>
            </a:r>
            <a:r>
              <a:rPr lang="cs-CZ" altLang="cs-CZ" b="1" dirty="0"/>
              <a:t>přehodnocování stereotypů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b="1" dirty="0">
                <a:solidFill>
                  <a:srgbClr val="FF0000"/>
                </a:solidFill>
              </a:rPr>
              <a:t>historie všedního dne </a:t>
            </a:r>
            <a:r>
              <a:rPr lang="cs-CZ" altLang="cs-CZ" dirty="0"/>
              <a:t>(dějiny každodennosti) = detailní analýzy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b="1" dirty="0" err="1">
                <a:solidFill>
                  <a:srgbClr val="FF0000"/>
                </a:solidFill>
              </a:rPr>
              <a:t>mikrohistorie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dirty="0"/>
              <a:t>(teleskop X mikroskop) = analýza vybraného fenoménu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b="1" dirty="0" err="1">
                <a:solidFill>
                  <a:srgbClr val="FF0000"/>
                </a:solidFill>
              </a:rPr>
              <a:t>HV</a:t>
            </a:r>
            <a:r>
              <a:rPr lang="cs-CZ" altLang="cs-CZ" b="1" dirty="0">
                <a:solidFill>
                  <a:srgbClr val="FF0000"/>
                </a:solidFill>
              </a:rPr>
              <a:t> soudobých dějin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b="1" dirty="0">
                <a:solidFill>
                  <a:srgbClr val="FF0000"/>
                </a:solidFill>
              </a:rPr>
              <a:t>orální historie </a:t>
            </a:r>
            <a:r>
              <a:rPr lang="cs-CZ" altLang="cs-CZ" b="1" dirty="0"/>
              <a:t>(narace)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b="1" dirty="0">
                <a:solidFill>
                  <a:srgbClr val="FF0000"/>
                </a:solidFill>
              </a:rPr>
              <a:t>výzkum životního příběhu </a:t>
            </a:r>
            <a:br>
              <a:rPr lang="cs-CZ" altLang="cs-CZ" b="1" dirty="0">
                <a:solidFill>
                  <a:srgbClr val="FF0000"/>
                </a:solidFill>
              </a:rPr>
            </a:br>
            <a:r>
              <a:rPr lang="cs-CZ" altLang="cs-CZ" dirty="0"/>
              <a:t>(postupy blízké empirickému kvalitativnímu výzkumu)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46888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B35AC70-87B5-49A2-AE30-F0CAE0F364D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FAEEDE76-9E90-4EE2-8CA9-6F81B1650DCB}"/>
              </a:ext>
            </a:extLst>
          </p:cNvPr>
          <p:cNvSpPr txBox="1">
            <a:spLocks noChangeArrowheads="1"/>
          </p:cNvSpPr>
          <p:nvPr/>
        </p:nvSpPr>
        <p:spPr>
          <a:xfrm>
            <a:off x="205458" y="495039"/>
            <a:ext cx="11526997" cy="1175653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altLang="cs-CZ" kern="0" dirty="0">
                <a:solidFill>
                  <a:srgbClr val="0000DC"/>
                </a:solidFill>
              </a:rPr>
              <a:t>Teoretická (normativní, klasická) </a:t>
            </a:r>
            <a:br>
              <a:rPr lang="cs-CZ" altLang="cs-CZ" kern="0" dirty="0">
                <a:solidFill>
                  <a:srgbClr val="0000DC"/>
                </a:solidFill>
              </a:rPr>
            </a:br>
            <a:r>
              <a:rPr lang="cs-CZ" altLang="cs-CZ" kern="0" dirty="0">
                <a:solidFill>
                  <a:srgbClr val="0000DC"/>
                </a:solidFill>
              </a:rPr>
              <a:t>pedagogika sportu 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E08BF6C2-E8B0-4B18-9124-716628AC85D6}"/>
              </a:ext>
            </a:extLst>
          </p:cNvPr>
          <p:cNvSpPr txBox="1">
            <a:spLocks noChangeArrowheads="1"/>
          </p:cNvSpPr>
          <p:nvPr/>
        </p:nvSpPr>
        <p:spPr>
          <a:xfrm>
            <a:off x="205458" y="1772529"/>
            <a:ext cx="11664526" cy="4353634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45720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altLang="cs-CZ" sz="3200" b="1" kern="0" dirty="0"/>
              <a:t>klasický pedagogický koncept </a:t>
            </a:r>
            <a:br>
              <a:rPr lang="cs-CZ" altLang="cs-CZ" sz="3200" kern="0" dirty="0"/>
            </a:br>
            <a:r>
              <a:rPr lang="cs-CZ" altLang="cs-CZ" sz="3200" kern="0" dirty="0"/>
              <a:t>(od Herbarta) = klíčová pozice patří cílům, které jsou normativní a jsou obtížně empiricky zdůvodnitelné</a:t>
            </a: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altLang="cs-CZ" sz="3200" kern="0" dirty="0"/>
              <a:t>analogicky i </a:t>
            </a:r>
            <a:r>
              <a:rPr lang="cs-CZ" altLang="cs-CZ" sz="3200" b="1" kern="0" dirty="0">
                <a:solidFill>
                  <a:srgbClr val="FF0000"/>
                </a:solidFill>
              </a:rPr>
              <a:t>pedagogika sportu</a:t>
            </a:r>
            <a:r>
              <a:rPr lang="cs-CZ" altLang="cs-CZ" sz="3200" kern="0" dirty="0">
                <a:solidFill>
                  <a:srgbClr val="FF0000"/>
                </a:solidFill>
              </a:rPr>
              <a:t> </a:t>
            </a:r>
            <a:r>
              <a:rPr lang="cs-CZ" altLang="cs-CZ" sz="3200" kern="0" dirty="0"/>
              <a:t>= nejen empirická, ale </a:t>
            </a:r>
            <a:br>
              <a:rPr lang="cs-CZ" altLang="cs-CZ" sz="3200" kern="0" dirty="0"/>
            </a:br>
            <a:r>
              <a:rPr lang="cs-CZ" altLang="cs-CZ" sz="3200" kern="0" dirty="0"/>
              <a:t>i </a:t>
            </a:r>
            <a:r>
              <a:rPr lang="cs-CZ" altLang="cs-CZ" sz="3200" b="1" kern="0" dirty="0">
                <a:solidFill>
                  <a:srgbClr val="FF0000"/>
                </a:solidFill>
              </a:rPr>
              <a:t>teoretická (normativní, </a:t>
            </a:r>
            <a:r>
              <a:rPr lang="cs-CZ" altLang="cs-CZ" sz="3200" kern="0" dirty="0">
                <a:solidFill>
                  <a:srgbClr val="FF0000"/>
                </a:solidFill>
              </a:rPr>
              <a:t>duchovědně orientovaná, klasická) </a:t>
            </a:r>
            <a:r>
              <a:rPr lang="cs-CZ" altLang="cs-CZ" sz="3200" b="1" kern="0" dirty="0"/>
              <a:t>koncepce</a:t>
            </a:r>
            <a:endParaRPr lang="cs-CZ" altLang="cs-CZ" sz="3200" kern="0" dirty="0"/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altLang="cs-CZ" sz="3200" kern="0" dirty="0"/>
              <a:t>klíčové = </a:t>
            </a:r>
            <a:r>
              <a:rPr lang="cs-CZ" altLang="cs-CZ" sz="3200" b="1" kern="0" dirty="0">
                <a:solidFill>
                  <a:srgbClr val="FF0000"/>
                </a:solidFill>
              </a:rPr>
              <a:t>teleologické </a:t>
            </a:r>
            <a:r>
              <a:rPr lang="cs-CZ" altLang="cs-CZ" sz="3200" kern="0" dirty="0"/>
              <a:t>směřování (vize, rozvoj, směřování, cíle, modely, …)</a:t>
            </a:r>
          </a:p>
        </p:txBody>
      </p:sp>
    </p:spTree>
    <p:extLst>
      <p:ext uri="{BB962C8B-B14F-4D97-AF65-F5344CB8AC3E}">
        <p14:creationId xmlns:p14="http://schemas.microsoft.com/office/powerpoint/2010/main" val="24229509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4EC8CEC-64B3-4B40-A296-730E9510225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AB469475-D946-4C94-BFB3-AAF5AAC8FF9D}"/>
              </a:ext>
            </a:extLst>
          </p:cNvPr>
          <p:cNvSpPr txBox="1">
            <a:spLocks noChangeArrowheads="1"/>
          </p:cNvSpPr>
          <p:nvPr/>
        </p:nvSpPr>
        <p:spPr>
          <a:xfrm>
            <a:off x="457199" y="274638"/>
            <a:ext cx="11387797" cy="746125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altLang="cs-CZ" kern="0" dirty="0">
                <a:solidFill>
                  <a:srgbClr val="0000DC"/>
                </a:solidFill>
              </a:rPr>
              <a:t>Normativní pedagogika sportu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D8F7F31C-7C38-4345-93D1-BC8DD494CE4A}"/>
              </a:ext>
            </a:extLst>
          </p:cNvPr>
          <p:cNvSpPr txBox="1">
            <a:spLocks noChangeArrowheads="1"/>
          </p:cNvSpPr>
          <p:nvPr/>
        </p:nvSpPr>
        <p:spPr>
          <a:xfrm>
            <a:off x="457199" y="900332"/>
            <a:ext cx="11387797" cy="5225831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cs-CZ" b="1" kern="0" dirty="0">
                <a:solidFill>
                  <a:srgbClr val="CC3300"/>
                </a:solidFill>
              </a:rPr>
              <a:t>humanistická orientace</a:t>
            </a:r>
            <a:r>
              <a:rPr lang="cs-CZ" altLang="cs-CZ" b="1" kern="0" dirty="0"/>
              <a:t> </a:t>
            </a:r>
            <a:r>
              <a:rPr lang="cs-CZ" altLang="cs-CZ" kern="0" dirty="0"/>
              <a:t>– podstatný úkol pedagogiky sportu = </a:t>
            </a:r>
            <a:r>
              <a:rPr lang="cs-CZ" altLang="cs-CZ" b="1" kern="0" dirty="0"/>
              <a:t>identifikace a reflexe obrazů člověka </a:t>
            </a:r>
            <a:r>
              <a:rPr lang="cs-CZ" altLang="cs-CZ" kern="0" dirty="0"/>
              <a:t>(</a:t>
            </a:r>
            <a:r>
              <a:rPr lang="cs-CZ" altLang="cs-CZ" kern="0" dirty="0" err="1"/>
              <a:t>Prohl</a:t>
            </a:r>
            <a:r>
              <a:rPr lang="cs-CZ" altLang="cs-CZ" kern="0" dirty="0"/>
              <a:t>, 2006)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cs-CZ" kern="0" dirty="0"/>
              <a:t>charakteristické = </a:t>
            </a:r>
            <a:r>
              <a:rPr lang="cs-CZ" altLang="cs-CZ" b="1" kern="0" dirty="0">
                <a:solidFill>
                  <a:srgbClr val="CC3300"/>
                </a:solidFill>
              </a:rPr>
              <a:t>diskuse </a:t>
            </a:r>
            <a:r>
              <a:rPr lang="cs-CZ" altLang="cs-CZ" kern="0" dirty="0"/>
              <a:t>o </a:t>
            </a:r>
            <a:r>
              <a:rPr lang="cs-CZ" altLang="cs-CZ" b="1" kern="0" dirty="0"/>
              <a:t>hodnotách</a:t>
            </a:r>
            <a:r>
              <a:rPr lang="cs-CZ" altLang="cs-CZ" kern="0" dirty="0"/>
              <a:t>, </a:t>
            </a:r>
            <a:r>
              <a:rPr lang="cs-CZ" altLang="cs-CZ" b="1" kern="0" dirty="0"/>
              <a:t>cílech </a:t>
            </a:r>
            <a:r>
              <a:rPr lang="cs-CZ" altLang="cs-CZ" kern="0" dirty="0"/>
              <a:t>a </a:t>
            </a:r>
            <a:r>
              <a:rPr lang="cs-CZ" altLang="cs-CZ" b="1" kern="0" dirty="0"/>
              <a:t>normách </a:t>
            </a:r>
            <a:r>
              <a:rPr lang="cs-CZ" altLang="cs-CZ" kern="0" dirty="0"/>
              <a:t>sportovní edukace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cs-CZ" kern="0" dirty="0"/>
              <a:t>normativní pedagogika sportu – </a:t>
            </a:r>
            <a:r>
              <a:rPr lang="cs-CZ" altLang="cs-CZ" b="1" kern="0" dirty="0">
                <a:solidFill>
                  <a:srgbClr val="CC3300"/>
                </a:solidFill>
              </a:rPr>
              <a:t>vztah k filozofii a etice sportu</a:t>
            </a:r>
          </a:p>
          <a:p>
            <a:r>
              <a:rPr lang="cs-CZ" altLang="cs-CZ" b="1" dirty="0">
                <a:solidFill>
                  <a:srgbClr val="0000DC"/>
                </a:solidFill>
              </a:rPr>
              <a:t>Typické otázky: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cs-CZ" dirty="0"/>
              <a:t>Co tvoří klíčové cíle sportovní edukace?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cs-CZ" dirty="0"/>
              <a:t>Podporují nebo poškozují cíle sportovní edukace rozvoj osobnosti?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cs-CZ" dirty="0"/>
              <a:t>Můžeme stanovených cílů sportovní edukace dosáhnout?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cs-CZ" dirty="0"/>
              <a:t>Proč dané cíle můžeme nebo nemůže splnit?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cs-CZ" b="1" kern="0" dirty="0"/>
              <a:t>… </a:t>
            </a:r>
          </a:p>
        </p:txBody>
      </p:sp>
    </p:spTree>
    <p:extLst>
      <p:ext uri="{BB962C8B-B14F-4D97-AF65-F5344CB8AC3E}">
        <p14:creationId xmlns:p14="http://schemas.microsoft.com/office/powerpoint/2010/main" val="22225868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08EAB11-BF57-46D7-899E-E4B9541C5BC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79DF454-D8F2-4B92-90E8-2CB6F89AD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027" y="378000"/>
            <a:ext cx="10753200" cy="451576"/>
          </a:xfrm>
        </p:spPr>
        <p:txBody>
          <a:bodyPr/>
          <a:lstStyle/>
          <a:p>
            <a:r>
              <a:rPr lang="cs-CZ" altLang="cs-CZ" dirty="0">
                <a:solidFill>
                  <a:srgbClr val="0000DC"/>
                </a:solidFill>
              </a:rPr>
              <a:t>Normativní pedagogika sportu</a:t>
            </a:r>
            <a:br>
              <a:rPr lang="cs-CZ" altLang="cs-CZ" dirty="0">
                <a:solidFill>
                  <a:srgbClr val="0000DC"/>
                </a:solidFill>
              </a:rPr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DBC41D9-48EB-4529-B31F-60DDAF297E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2027" y="1061634"/>
            <a:ext cx="11001173" cy="5098942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dirty="0"/>
              <a:t>analýzy soudobého sportu dokumentují časté jevy, </a:t>
            </a:r>
            <a:br>
              <a:rPr lang="cs-CZ" altLang="cs-CZ" dirty="0"/>
            </a:br>
            <a:r>
              <a:rPr lang="cs-CZ" altLang="cs-CZ" dirty="0"/>
              <a:t>jež humanistická společnost nemůže akceptovat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dirty="0"/>
              <a:t>význam normativní pedagogiky sportu – klíčový důraz na lidské hodnoty a s nimi související </a:t>
            </a:r>
            <a:r>
              <a:rPr lang="cs-CZ" altLang="cs-CZ" b="1" dirty="0"/>
              <a:t>směřování sportovní edukace</a:t>
            </a:r>
            <a:r>
              <a:rPr lang="cs-CZ" altLang="cs-CZ" dirty="0"/>
              <a:t>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dirty="0"/>
              <a:t>východisko – </a:t>
            </a:r>
            <a:r>
              <a:rPr lang="cs-CZ" altLang="cs-CZ" b="1" dirty="0" err="1">
                <a:solidFill>
                  <a:srgbClr val="CC3300"/>
                </a:solidFill>
              </a:rPr>
              <a:t>Coubertinova</a:t>
            </a:r>
            <a:r>
              <a:rPr lang="cs-CZ" altLang="cs-CZ" b="1" dirty="0">
                <a:solidFill>
                  <a:srgbClr val="CC3300"/>
                </a:solidFill>
              </a:rPr>
              <a:t> analýza hodnot sportu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dirty="0"/>
              <a:t>dále se rozvíjí v </a:t>
            </a:r>
            <a:r>
              <a:rPr lang="cs-CZ" altLang="cs-CZ" b="1" dirty="0">
                <a:solidFill>
                  <a:srgbClr val="0000DC"/>
                </a:solidFill>
              </a:rPr>
              <a:t>olympijské pedagogice</a:t>
            </a:r>
            <a:endParaRPr lang="sk-SK" altLang="cs-CZ" dirty="0">
              <a:solidFill>
                <a:srgbClr val="0000DC"/>
              </a:solidFill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dirty="0"/>
              <a:t>smyslem</a:t>
            </a:r>
            <a:r>
              <a:rPr lang="sk-SK" altLang="cs-CZ" dirty="0"/>
              <a:t> olympizmu je </a:t>
            </a:r>
            <a:r>
              <a:rPr lang="cs-CZ" altLang="cs-CZ" dirty="0"/>
              <a:t>zapojit sport do procesu harmonického rozvoje člověka s cílem utvořit mírovou společnost, která zachovává lidskou důstojnost (Olympijská charta)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dirty="0"/>
              <a:t>princip </a:t>
            </a:r>
            <a:r>
              <a:rPr lang="cs-CZ" altLang="cs-CZ" b="1" dirty="0">
                <a:solidFill>
                  <a:srgbClr val="CC3300"/>
                </a:solidFill>
              </a:rPr>
              <a:t>fair play</a:t>
            </a:r>
            <a:r>
              <a:rPr lang="cs-CZ" altLang="cs-CZ" b="1" dirty="0"/>
              <a:t> </a:t>
            </a:r>
            <a:r>
              <a:rPr lang="cs-CZ" altLang="cs-CZ" dirty="0"/>
              <a:t>= edukační dimenze (nejen) soutěžního sportu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8676646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188</TotalTime>
  <Words>1983</Words>
  <Application>Microsoft Office PowerPoint</Application>
  <PresentationFormat>Širokoúhlá obrazovka</PresentationFormat>
  <Paragraphs>240</Paragraphs>
  <Slides>29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4" baseType="lpstr">
      <vt:lpstr>Arial</vt:lpstr>
      <vt:lpstr>Symbol</vt:lpstr>
      <vt:lpstr>Tahoma</vt:lpstr>
      <vt:lpstr>Wingdings</vt:lpstr>
      <vt:lpstr>Prezentace_MU_CZ</vt:lpstr>
      <vt:lpstr>Pedagogika sportu (dc4903)  Empirická pedagogika sportu</vt:lpstr>
      <vt:lpstr>Výzkumné pole PgS</vt:lpstr>
      <vt:lpstr>Výzkumné pole PgS</vt:lpstr>
      <vt:lpstr>Prezentace aplikace PowerPoint</vt:lpstr>
      <vt:lpstr>Historický výzkum (HV) sportovní edukace</vt:lpstr>
      <vt:lpstr>Historický výzkum (HV) sportovní edukace</vt:lpstr>
      <vt:lpstr>Prezentace aplikace PowerPoint</vt:lpstr>
      <vt:lpstr>Prezentace aplikace PowerPoint</vt:lpstr>
      <vt:lpstr>Normativní pedagogika sportu </vt:lpstr>
      <vt:lpstr>Normativní pedagogika sportu</vt:lpstr>
      <vt:lpstr>Normativní pedagogika sportu</vt:lpstr>
      <vt:lpstr>Empirická pedagogika sportu </vt:lpstr>
      <vt:lpstr>Empirická pedagogika sportu </vt:lpstr>
      <vt:lpstr>Empirická pedagogika sportu </vt:lpstr>
      <vt:lpstr>Empirická pedagogika sportu </vt:lpstr>
      <vt:lpstr>Empirická pedagogika sportu </vt:lpstr>
      <vt:lpstr>Empirická pedagogika sportu </vt:lpstr>
      <vt:lpstr>Empirická pedagogika sportu </vt:lpstr>
      <vt:lpstr>Empirická pedagogika sportu </vt:lpstr>
      <vt:lpstr>Kritická pedagogika sportu (PS)</vt:lpstr>
      <vt:lpstr>Typy empirických výzkumů v PS</vt:lpstr>
      <vt:lpstr>Kvantitativní – kvalitativní design v PgS </vt:lpstr>
      <vt:lpstr>Výzkumný proces v PgS</vt:lpstr>
      <vt:lpstr>Výzkumný proces v PgS</vt:lpstr>
      <vt:lpstr>Výzkumný proces v PgS</vt:lpstr>
      <vt:lpstr>Výzkumný proces v PgS</vt:lpstr>
      <vt:lpstr>Výzkumný proces v PgS</vt:lpstr>
      <vt:lpstr>Výzkumný proces v PgS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42</cp:revision>
  <cp:lastPrinted>1601-01-01T00:00:00Z</cp:lastPrinted>
  <dcterms:created xsi:type="dcterms:W3CDTF">2020-10-05T06:18:46Z</dcterms:created>
  <dcterms:modified xsi:type="dcterms:W3CDTF">2021-09-22T14:02:54Z</dcterms:modified>
</cp:coreProperties>
</file>