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75" r:id="rId7"/>
    <p:sldId id="264" r:id="rId8"/>
    <p:sldId id="265" r:id="rId9"/>
    <p:sldId id="266" r:id="rId10"/>
    <p:sldId id="270" r:id="rId11"/>
    <p:sldId id="271" r:id="rId12"/>
    <p:sldId id="272" r:id="rId13"/>
    <p:sldId id="273" r:id="rId14"/>
    <p:sldId id="274" r:id="rId15"/>
    <p:sldId id="2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38921-C041-4BA0-AAD5-3A6ED5099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n4432 Praxe 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CA883-1A7C-4CA2-AB2B-7023078E4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schůzka 13. 10. 2021</a:t>
            </a:r>
          </a:p>
        </p:txBody>
      </p:sp>
    </p:spTree>
    <p:extLst>
      <p:ext uri="{BB962C8B-B14F-4D97-AF65-F5344CB8AC3E}">
        <p14:creationId xmlns:p14="http://schemas.microsoft.com/office/powerpoint/2010/main" val="2560422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Pohybová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400" y="1992678"/>
            <a:ext cx="9194391" cy="4534282"/>
          </a:xfrm>
        </p:spPr>
        <p:txBody>
          <a:bodyPr>
            <a:normAutofit fontScale="92500" lnSpcReduction="20000"/>
          </a:bodyPr>
          <a:lstStyle/>
          <a:p>
            <a:r>
              <a:rPr lang="cs-CZ" sz="2700" dirty="0"/>
              <a:t>Vrcholový sportovec</a:t>
            </a:r>
          </a:p>
          <a:p>
            <a:r>
              <a:rPr lang="cs-CZ" sz="2700" dirty="0"/>
              <a:t>Žádná soustředění</a:t>
            </a:r>
          </a:p>
          <a:p>
            <a:r>
              <a:rPr lang="cs-CZ" sz="2700" dirty="0"/>
              <a:t>4-5x týdně speciální karate trénink: trvání 1-1,5h; intenzita střídavá (střední až </a:t>
            </a:r>
            <a:r>
              <a:rPr lang="cs-CZ" sz="2700" dirty="0" err="1"/>
              <a:t>submaximální</a:t>
            </a:r>
            <a:r>
              <a:rPr lang="cs-CZ" sz="2700" dirty="0"/>
              <a:t>)</a:t>
            </a:r>
          </a:p>
          <a:p>
            <a:r>
              <a:rPr lang="cs-CZ" sz="2700" dirty="0"/>
              <a:t>3-4x týdně kondiční trénink: trvání 1-1,5h; intenzita </a:t>
            </a:r>
            <a:r>
              <a:rPr lang="cs-CZ" sz="2700" dirty="0" err="1"/>
              <a:t>submaximální</a:t>
            </a:r>
            <a:endParaRPr lang="cs-CZ" sz="2700" dirty="0"/>
          </a:p>
          <a:p>
            <a:r>
              <a:rPr lang="cs-CZ" sz="2700" dirty="0"/>
              <a:t>Půl roční tréninkový cyklus – 1-2 měsíce kondiční tréninky (vytrvalost, síla), poté speciální, 3 týdny před vrcholem sezóny trénink výbušnosti a dynamiky.</a:t>
            </a:r>
          </a:p>
          <a:p>
            <a:r>
              <a:rPr lang="cs-CZ" sz="2700" dirty="0"/>
              <a:t>Specifika soutěže: kata (sestavy) – trvání 1 sestavy 1,5-2,5 minuty, intenzita </a:t>
            </a:r>
            <a:r>
              <a:rPr lang="cs-CZ" sz="2700" dirty="0" err="1"/>
              <a:t>submaximální</a:t>
            </a:r>
            <a:r>
              <a:rPr lang="cs-CZ" sz="2700" dirty="0"/>
              <a:t> až maximální; při výhře postup do dalšího kola – přestávka cca 20 minut</a:t>
            </a:r>
          </a:p>
          <a:p>
            <a:endParaRPr lang="cs-CZ" dirty="0"/>
          </a:p>
        </p:txBody>
      </p:sp>
      <p:pic>
        <p:nvPicPr>
          <p:cNvPr id="3074" name="Picture 2" descr="http://www.karateuo.cz/wp-content/uploads/2015/06/karate-itapeceric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7367" y="15945"/>
            <a:ext cx="2373441" cy="272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38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Nutriční 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33483"/>
            <a:ext cx="8884981" cy="4937017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Nákupy: sama v obchodních centrech (ryby-</a:t>
            </a:r>
            <a:r>
              <a:rPr lang="cs-CZ" sz="2400" dirty="0" err="1"/>
              <a:t>Ocean</a:t>
            </a:r>
            <a:r>
              <a:rPr lang="cs-CZ" sz="2400" dirty="0"/>
              <a:t> 48), o víkendech </a:t>
            </a:r>
            <a:r>
              <a:rPr lang="cs-CZ" sz="2400" dirty="0" err="1"/>
              <a:t>doma→nenakupuje</a:t>
            </a:r>
            <a:r>
              <a:rPr lang="cs-CZ" sz="2400" dirty="0"/>
              <a:t> si=horší stravování</a:t>
            </a:r>
          </a:p>
          <a:p>
            <a:r>
              <a:rPr lang="cs-CZ" sz="2400" dirty="0"/>
              <a:t>Denní porce: 4-5 běžně velké</a:t>
            </a:r>
          </a:p>
          <a:p>
            <a:r>
              <a:rPr lang="cs-CZ" sz="2400" dirty="0"/>
              <a:t>GIT problémy: před soutěží ze stresu</a:t>
            </a:r>
          </a:p>
          <a:p>
            <a:r>
              <a:rPr lang="cs-CZ" sz="2400" dirty="0"/>
              <a:t>Averze: koprová, křenová omáčka, vnitřnosti</a:t>
            </a:r>
          </a:p>
          <a:p>
            <a:r>
              <a:rPr lang="cs-CZ" sz="2400" dirty="0"/>
              <a:t>Tekutiny: 1,5 l vody denně (někdy méně)!, káva 1x denně, 2-3x týdně domácí ovocné </a:t>
            </a:r>
            <a:r>
              <a:rPr lang="cs-CZ" sz="2400" dirty="0" err="1"/>
              <a:t>smoothie</a:t>
            </a:r>
            <a:endParaRPr lang="cs-CZ" sz="2400" dirty="0"/>
          </a:p>
          <a:p>
            <a:r>
              <a:rPr lang="cs-CZ" sz="2400" dirty="0"/>
              <a:t>Diety: žádné</a:t>
            </a:r>
          </a:p>
          <a:p>
            <a:r>
              <a:rPr lang="cs-CZ" sz="2400" dirty="0"/>
              <a:t>Doplňky: vitamín C, B-komplex, </a:t>
            </a:r>
            <a:r>
              <a:rPr lang="cs-CZ" sz="2400" dirty="0" err="1"/>
              <a:t>Magne</a:t>
            </a:r>
            <a:r>
              <a:rPr lang="cs-CZ" sz="2400" dirty="0"/>
              <a:t> B6(hořčík+B6) – ne každý den</a:t>
            </a:r>
          </a:p>
          <a:p>
            <a:r>
              <a:rPr lang="cs-CZ" sz="2400" dirty="0"/>
              <a:t>Spánek: pravidelný, klidný, 8h, usínání rychlé</a:t>
            </a:r>
          </a:p>
          <a:p>
            <a:r>
              <a:rPr lang="cs-CZ" sz="2400" dirty="0"/>
              <a:t>Stravování během soutěže: možné pouze v přestávkách mezi koly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36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555" y="2037807"/>
            <a:ext cx="10941131" cy="432380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CEV: </a:t>
            </a:r>
            <a:r>
              <a:rPr lang="cs-CZ" b="1" dirty="0"/>
              <a:t>10 200kJ </a:t>
            </a:r>
          </a:p>
          <a:p>
            <a:r>
              <a:rPr lang="cs-CZ" dirty="0"/>
              <a:t>S (60%): 360g, T (25%): 67g, B (15%): 90g</a:t>
            </a:r>
          </a:p>
          <a:p>
            <a:pPr>
              <a:buNone/>
            </a:pPr>
            <a:r>
              <a:rPr lang="cs-CZ" dirty="0"/>
              <a:t>Pohybová aktivita </a:t>
            </a:r>
          </a:p>
          <a:p>
            <a:r>
              <a:rPr lang="cs-CZ" dirty="0"/>
              <a:t>Karate 5,3 MET=</a:t>
            </a:r>
            <a:r>
              <a:rPr lang="cs-CZ" b="1" dirty="0"/>
              <a:t>2 764kJ</a:t>
            </a:r>
            <a:r>
              <a:rPr lang="cs-CZ" dirty="0"/>
              <a:t>, 0,85 </a:t>
            </a:r>
            <a:r>
              <a:rPr lang="cs-CZ" dirty="0" err="1"/>
              <a:t>kJ</a:t>
            </a:r>
            <a:r>
              <a:rPr lang="cs-CZ" dirty="0"/>
              <a:t>/kg/min=</a:t>
            </a:r>
            <a:r>
              <a:rPr lang="cs-CZ" b="1" dirty="0"/>
              <a:t>2 409kJ</a:t>
            </a:r>
            <a:endParaRPr lang="cs-CZ" dirty="0"/>
          </a:p>
          <a:p>
            <a:r>
              <a:rPr lang="cs-CZ" dirty="0"/>
              <a:t>Posilovna 0,6 </a:t>
            </a:r>
            <a:r>
              <a:rPr lang="cs-CZ" dirty="0" err="1"/>
              <a:t>kJ</a:t>
            </a:r>
            <a:r>
              <a:rPr lang="cs-CZ" dirty="0"/>
              <a:t>/kg/min=</a:t>
            </a:r>
            <a:r>
              <a:rPr lang="cs-CZ" b="1" dirty="0"/>
              <a:t>1 700kJ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Human energy requirements. Scientific background papers from the Joint FAO/WHO/UNU Expert Consultation. October 17-24, 2001. Rome, Italy. (2005). </a:t>
            </a:r>
            <a:r>
              <a:rPr lang="en-US" i="1" dirty="0"/>
              <a:t>Public Health Nutrition</a:t>
            </a:r>
            <a:r>
              <a:rPr lang="en-US" dirty="0"/>
              <a:t>, </a:t>
            </a:r>
            <a:r>
              <a:rPr lang="en-US" i="1" dirty="0"/>
              <a:t>8</a:t>
            </a:r>
            <a:r>
              <a:rPr lang="en-US" dirty="0"/>
              <a:t>(7A), 929-1228.</a:t>
            </a:r>
            <a:endParaRPr lang="cs-CZ" dirty="0"/>
          </a:p>
          <a:p>
            <a:r>
              <a:rPr lang="cs-CZ" dirty="0"/>
              <a:t>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</a:t>
            </a:r>
            <a:r>
              <a:rPr lang="cs-CZ" dirty="0" err="1"/>
              <a:t>Food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Nutrition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. </a:t>
            </a:r>
            <a:r>
              <a:rPr lang="cs-CZ" dirty="0" err="1"/>
              <a:t>Dietary</a:t>
            </a:r>
            <a:r>
              <a:rPr lang="cs-CZ" dirty="0"/>
              <a:t> Reference </a:t>
            </a:r>
            <a:r>
              <a:rPr lang="cs-CZ" dirty="0" err="1"/>
              <a:t>Intakes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, </a:t>
            </a:r>
            <a:r>
              <a:rPr lang="cs-CZ" dirty="0" err="1"/>
              <a:t>Carbohydrate</a:t>
            </a:r>
            <a:r>
              <a:rPr lang="cs-CZ" dirty="0"/>
              <a:t>, </a:t>
            </a:r>
            <a:r>
              <a:rPr lang="cs-CZ" dirty="0" err="1"/>
              <a:t>Fiber</a:t>
            </a:r>
            <a:r>
              <a:rPr lang="cs-CZ" dirty="0"/>
              <a:t>, </a:t>
            </a:r>
            <a:r>
              <a:rPr lang="cs-CZ" dirty="0" err="1"/>
              <a:t>Fat</a:t>
            </a:r>
            <a:r>
              <a:rPr lang="cs-CZ" dirty="0"/>
              <a:t>, </a:t>
            </a:r>
            <a:r>
              <a:rPr lang="cs-CZ" dirty="0" err="1"/>
              <a:t>Fatty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cs-CZ" dirty="0"/>
              <a:t>, Cholesterol, Protein,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Amino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cs-CZ" dirty="0"/>
              <a:t> (</a:t>
            </a:r>
            <a:r>
              <a:rPr lang="cs-CZ" dirty="0" err="1"/>
              <a:t>Macronutrients</a:t>
            </a:r>
            <a:r>
              <a:rPr lang="cs-CZ" dirty="0"/>
              <a:t>). 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Academies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 Washington, DC; 2005.</a:t>
            </a:r>
          </a:p>
          <a:p>
            <a:pPr>
              <a:buNone/>
            </a:pPr>
            <a:r>
              <a:rPr lang="cs-CZ" dirty="0"/>
              <a:t>1.	BMR (RMR) x PAL (kcal/den)</a:t>
            </a:r>
          </a:p>
          <a:p>
            <a:pPr>
              <a:buNone/>
            </a:pPr>
            <a:r>
              <a:rPr lang="cs-CZ" dirty="0"/>
              <a:t>2.	M 662-9.53 x věk+[PA x(15,91 x kg+539,6 x m)]</a:t>
            </a:r>
          </a:p>
          <a:p>
            <a:pPr marL="0" indent="0">
              <a:buNone/>
            </a:pPr>
            <a:r>
              <a:rPr lang="cs-CZ" dirty="0"/>
              <a:t>      Ž 354-6,91 x  věk+[PA x(9,361 x kg+726 x m)](</a:t>
            </a:r>
            <a:r>
              <a:rPr lang="cs-CZ" dirty="0" err="1"/>
              <a:t>kcal</a:t>
            </a:r>
            <a:r>
              <a:rPr lang="cs-CZ" dirty="0"/>
              <a:t>/den)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 cstate="print"/>
          <a:srcRect l="56106" t="48297" r="2853" b="11406"/>
          <a:stretch/>
        </p:blipFill>
        <p:spPr bwMode="auto">
          <a:xfrm>
            <a:off x="7010401" y="596679"/>
            <a:ext cx="4545904" cy="30743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66114" y="5302165"/>
          <a:ext cx="5725886" cy="1380651"/>
        </p:xfrm>
        <a:graphic>
          <a:graphicData uri="http://schemas.openxmlformats.org/drawingml/2006/table">
            <a:tbl>
              <a:tblPr/>
              <a:tblGrid>
                <a:gridCol w="1222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4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PA (M/Ž)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PAL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1,00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1,0-1,4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Sedavý styl života, bez pohybové aktivity a jiných náročnějších aktivit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1,11/1,12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1,4-1,6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Pohybová aktivita max. 3-4</a:t>
                      </a:r>
                      <a:r>
                        <a:rPr lang="cs-CZ" sz="11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cs-CZ" sz="1100" b="1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x týden (hodnota 1,6). Průměr populace cca 1,5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1,25/1,27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1,6-1,9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Pravidelný denní trénink – výkonnostní sportovci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1,48/1,45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1,9-2,5</a:t>
                      </a:r>
                      <a:endParaRPr lang="cs-CZ" sz="11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cs-CZ" sz="1100" b="1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Pravidelný vícefázový trénink – vrcholoví sportovci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292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936786"/>
              </p:ext>
            </p:extLst>
          </p:nvPr>
        </p:nvGraphicFramePr>
        <p:xfrm>
          <a:off x="5847008" y="1"/>
          <a:ext cx="5995118" cy="685800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65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42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Pondělí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04130" algn="r"/>
                        </a:tabLst>
                      </a:pPr>
                      <a:r>
                        <a:rPr lang="cs-CZ" sz="950" b="0" dirty="0">
                          <a:effectLst/>
                        </a:rPr>
                        <a:t>Snídaně: ovesné vločky (vločky, horká voda, slunečnice, jablko, </a:t>
                      </a:r>
                      <a:r>
                        <a:rPr lang="cs-CZ" sz="950" b="0" dirty="0" err="1">
                          <a:effectLst/>
                        </a:rPr>
                        <a:t>vl.ořechy</a:t>
                      </a:r>
                      <a:r>
                        <a:rPr lang="cs-CZ" sz="950" b="0" dirty="0">
                          <a:effectLst/>
                        </a:rPr>
                        <a:t>, med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b="0" dirty="0" err="1">
                          <a:effectLst/>
                        </a:rPr>
                        <a:t>Trénink:karate</a:t>
                      </a:r>
                      <a:r>
                        <a:rPr lang="cs-CZ" sz="950" b="0" dirty="0">
                          <a:effectLst/>
                        </a:rPr>
                        <a:t>(speciální, výbušnost v sestavách) trvání cca1h 20min,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b="0" dirty="0" err="1">
                          <a:effectLst/>
                        </a:rPr>
                        <a:t>Svačina:smothie</a:t>
                      </a:r>
                      <a:endParaRPr lang="cs-CZ" sz="95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b="0" dirty="0">
                          <a:effectLst/>
                        </a:rPr>
                        <a:t>Oběd: </a:t>
                      </a:r>
                      <a:r>
                        <a:rPr lang="cs-CZ" sz="950" b="0" dirty="0" err="1">
                          <a:effectLst/>
                        </a:rPr>
                        <a:t>sojove</a:t>
                      </a:r>
                      <a:r>
                        <a:rPr lang="cs-CZ" sz="950" b="0" dirty="0">
                          <a:effectLst/>
                        </a:rPr>
                        <a:t> kostky, domácí zeleninová omáčka, těstoviny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b="0" dirty="0">
                          <a:effectLst/>
                        </a:rPr>
                        <a:t>Trénink: kondiční , na sokole, 1h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b="0" dirty="0">
                          <a:effectLst/>
                        </a:rPr>
                        <a:t>Svačina: pečivo, šunka, </a:t>
                      </a:r>
                      <a:r>
                        <a:rPr lang="cs-CZ" sz="950" b="0" dirty="0" err="1">
                          <a:effectLst/>
                        </a:rPr>
                        <a:t>sýr,zelenina</a:t>
                      </a:r>
                      <a:endParaRPr lang="cs-CZ" sz="95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b="0" dirty="0">
                          <a:effectLst/>
                        </a:rPr>
                        <a:t>Večeře : losos se zeleninou</a:t>
                      </a: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Úterý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Snídaně: bílý jogurt, </a:t>
                      </a:r>
                      <a:r>
                        <a:rPr lang="cs-CZ" sz="950" dirty="0" err="1">
                          <a:effectLst/>
                        </a:rPr>
                        <a:t>chia</a:t>
                      </a:r>
                      <a:r>
                        <a:rPr lang="cs-CZ" sz="950" dirty="0">
                          <a:effectLst/>
                        </a:rPr>
                        <a:t>, 20x 70% čokolády, slunečnice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Trénink: karate cca 1h 20, po tréninku ovoce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Oběd: vepřový plátek na houbách, rýže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 Kondiční trénink sokol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Svačina: pečivo, šunka, sýr, zelenina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Večeře: stejná jako oběd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Odpoledne- 2 tréninky s dětma – jako trenérka</a:t>
                      </a: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2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Středa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Snídaně: ovesné vločky s vodou, banán, čokoláda, </a:t>
                      </a:r>
                      <a:r>
                        <a:rPr lang="cs-CZ" sz="950" dirty="0" err="1">
                          <a:effectLst/>
                        </a:rPr>
                        <a:t>chia</a:t>
                      </a:r>
                      <a:r>
                        <a:rPr lang="cs-CZ" sz="950" dirty="0">
                          <a:effectLst/>
                        </a:rPr>
                        <a:t>, dýňové semínka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Dopoledne škola – netradiční hry, svačina – pečivo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Oběd –menza – vepřové rizoto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Odpoledne trénink s dětma- jako trenérka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Večeře – domácí fazole v rajčatové omáčce s tofu ( 1/5 kostky, marinované)</a:t>
                      </a: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Čtvrtek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Snídaně: ovesné vločky s vodou, sušené brusinky, hrozinky a </a:t>
                      </a:r>
                      <a:r>
                        <a:rPr lang="cs-CZ" sz="950" dirty="0" err="1">
                          <a:effectLst/>
                        </a:rPr>
                        <a:t>Goji</a:t>
                      </a:r>
                      <a:r>
                        <a:rPr lang="cs-CZ" sz="950" dirty="0">
                          <a:effectLst/>
                        </a:rPr>
                        <a:t>, </a:t>
                      </a:r>
                      <a:r>
                        <a:rPr lang="cs-CZ" sz="950" dirty="0" err="1">
                          <a:effectLst/>
                        </a:rPr>
                        <a:t>chia</a:t>
                      </a:r>
                      <a:r>
                        <a:rPr lang="cs-CZ" sz="950" dirty="0">
                          <a:effectLst/>
                        </a:rPr>
                        <a:t>, oříšky, med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Karate trénink 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svačina </a:t>
                      </a:r>
                      <a:r>
                        <a:rPr lang="cs-CZ" sz="950" dirty="0" err="1">
                          <a:effectLst/>
                        </a:rPr>
                        <a:t>smoothie</a:t>
                      </a:r>
                      <a:r>
                        <a:rPr lang="cs-CZ" sz="950" dirty="0">
                          <a:effectLst/>
                        </a:rPr>
                        <a:t> před/po tréninku – záleží jak </a:t>
                      </a:r>
                      <a:r>
                        <a:rPr lang="cs-CZ" sz="950" dirty="0" err="1">
                          <a:effectLst/>
                        </a:rPr>
                        <a:t>výjde</a:t>
                      </a:r>
                      <a:r>
                        <a:rPr lang="cs-CZ" sz="950" dirty="0">
                          <a:effectLst/>
                        </a:rPr>
                        <a:t> časově trénink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Oběd: pečené kuřecí stehno, </a:t>
                      </a:r>
                      <a:r>
                        <a:rPr lang="cs-CZ" sz="950" dirty="0" err="1">
                          <a:effectLst/>
                        </a:rPr>
                        <a:t>jáhly</a:t>
                      </a:r>
                      <a:r>
                        <a:rPr lang="cs-CZ" sz="950" dirty="0">
                          <a:effectLst/>
                        </a:rPr>
                        <a:t>, zelenina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 err="1">
                          <a:effectLst/>
                        </a:rPr>
                        <a:t>Odpol</a:t>
                      </a:r>
                      <a:r>
                        <a:rPr lang="cs-CZ" sz="950" dirty="0">
                          <a:effectLst/>
                        </a:rPr>
                        <a:t>. </a:t>
                      </a:r>
                      <a:r>
                        <a:rPr lang="cs-CZ" sz="950" dirty="0" err="1">
                          <a:effectLst/>
                        </a:rPr>
                        <a:t>Svačna</a:t>
                      </a:r>
                      <a:r>
                        <a:rPr lang="cs-CZ" sz="950" dirty="0">
                          <a:effectLst/>
                        </a:rPr>
                        <a:t>: pečivo, šunka, sýr, zelenina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Trénink- posilovna – výbušnost, vzpěračské cviky, večer – trénink dětí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Večeře: zeleninový salát, </a:t>
                      </a:r>
                      <a:r>
                        <a:rPr lang="cs-CZ" sz="950" dirty="0" err="1">
                          <a:effectLst/>
                        </a:rPr>
                        <a:t>ořišky</a:t>
                      </a:r>
                      <a:r>
                        <a:rPr lang="cs-CZ" sz="950" dirty="0">
                          <a:effectLst/>
                        </a:rPr>
                        <a:t>, </a:t>
                      </a:r>
                      <a:r>
                        <a:rPr lang="cs-CZ" sz="950" dirty="0" err="1">
                          <a:effectLst/>
                        </a:rPr>
                        <a:t>mozarela</a:t>
                      </a:r>
                      <a:endParaRPr lang="cs-CZ" sz="950" dirty="0">
                        <a:effectLst/>
                      </a:endParaRP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2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Pátek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Snídaně: jogurt, marmeláda, </a:t>
                      </a:r>
                      <a:r>
                        <a:rPr lang="cs-CZ" sz="950" dirty="0" err="1">
                          <a:effectLst/>
                        </a:rPr>
                        <a:t>chia</a:t>
                      </a:r>
                      <a:r>
                        <a:rPr lang="cs-CZ" sz="950" dirty="0">
                          <a:effectLst/>
                        </a:rPr>
                        <a:t>, slunečnice, med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 karate cca 1h20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Svačina – ovoce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Oběd: masová směs se zeleninou, těstoviny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 Kondiční sokol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Večeře: čočka, vejce</a:t>
                      </a:r>
                      <a:endParaRPr lang="cs-CZ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Sobota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(přesun z </a:t>
                      </a:r>
                      <a:r>
                        <a:rPr lang="cs-CZ" sz="1000" dirty="0" err="1">
                          <a:effectLst/>
                        </a:rPr>
                        <a:t>brna</a:t>
                      </a:r>
                      <a:r>
                        <a:rPr lang="cs-CZ" sz="1000" dirty="0">
                          <a:effectLst/>
                        </a:rPr>
                        <a:t> do rodné vesnice. Tam je stravování špatné…)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Snídaně: </a:t>
                      </a:r>
                      <a:r>
                        <a:rPr lang="cs-CZ" sz="950" dirty="0" err="1">
                          <a:effectLst/>
                        </a:rPr>
                        <a:t>Termix</a:t>
                      </a:r>
                      <a:r>
                        <a:rPr lang="cs-CZ" sz="950" dirty="0">
                          <a:effectLst/>
                        </a:rPr>
                        <a:t>, loupák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 dětí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Oběd: kebab box(maso, rýže, zelenina, bylinková omáčka)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Svačina: pečivo, šunka, sýr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Večeře: těstoviny, maso, UHO(univerzální hnědá omáčka</a:t>
                      </a:r>
                      <a:endParaRPr lang="cs-CZ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7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Neděle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Snídaně: Čokoládové křupky, s mlékem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Svačina: ovoce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Oběd: řízek, brambory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Trénink karate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50" dirty="0">
                          <a:effectLst/>
                        </a:rPr>
                        <a:t>Večeře: pizza</a:t>
                      </a:r>
                      <a:endParaRPr lang="cs-CZ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4" marR="2372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209686"/>
            <a:ext cx="6096000" cy="2198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8h snídaně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10h svačina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a typeface="Times New Roman" panose="02020603050405020304" pitchFamily="18" charset="0"/>
              </a:rPr>
              <a:t>11:30 – 13h </a:t>
            </a:r>
            <a:r>
              <a:rPr lang="cs-CZ" dirty="0">
                <a:effectLst/>
                <a:ea typeface="Times New Roman" panose="02020603050405020304" pitchFamily="18" charset="0"/>
              </a:rPr>
              <a:t>oběd-záleží na škole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a typeface="Times New Roman" panose="02020603050405020304" pitchFamily="18" charset="0"/>
              </a:rPr>
              <a:t>14.30 – 15:30 </a:t>
            </a:r>
            <a:r>
              <a:rPr lang="cs-CZ" dirty="0">
                <a:effectLst/>
                <a:ea typeface="Times New Roman" panose="02020603050405020304" pitchFamily="18" charset="0"/>
              </a:rPr>
              <a:t>svačina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a typeface="Times New Roman" panose="02020603050405020304" pitchFamily="18" charset="0"/>
              </a:rPr>
              <a:t>19-21h </a:t>
            </a:r>
            <a:r>
              <a:rPr lang="cs-CZ" dirty="0">
                <a:effectLst/>
                <a:ea typeface="Times New Roman" panose="02020603050405020304" pitchFamily="18" charset="0"/>
              </a:rPr>
              <a:t>večeře-záleží na trénincích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cs-CZ" dirty="0"/>
              <a:t>Praxe</a:t>
            </a:r>
          </a:p>
        </p:txBody>
      </p:sp>
      <p:sp>
        <p:nvSpPr>
          <p:cNvPr id="3" name="Obdélník 2"/>
          <p:cNvSpPr/>
          <p:nvPr/>
        </p:nvSpPr>
        <p:spPr>
          <a:xfrm>
            <a:off x="926354" y="440772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u="sng" dirty="0"/>
          </a:p>
          <a:p>
            <a:r>
              <a:rPr lang="cs-CZ" u="sng" dirty="0"/>
              <a:t>Podle kalorických tabulek: </a:t>
            </a:r>
          </a:p>
          <a:p>
            <a:r>
              <a:rPr lang="cs-CZ" dirty="0"/>
              <a:t>Příjem: 6 692kJ</a:t>
            </a:r>
          </a:p>
          <a:p>
            <a:r>
              <a:rPr lang="cs-CZ" dirty="0"/>
              <a:t>Výdej: 1 752kJ</a:t>
            </a:r>
          </a:p>
          <a:p>
            <a:r>
              <a:rPr lang="cs-CZ" dirty="0"/>
              <a:t>Celkem: 4 939kJ na jeden 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340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891" y="2139193"/>
            <a:ext cx="9411459" cy="4102675"/>
          </a:xfrm>
        </p:spPr>
        <p:txBody>
          <a:bodyPr>
            <a:normAutofit/>
          </a:bodyPr>
          <a:lstStyle/>
          <a:p>
            <a:r>
              <a:rPr lang="cs-CZ" sz="3000" dirty="0"/>
              <a:t>↑ příjem S → ↑ příjmu energie → zabezpečení sacharidové dostupnosti pro oba tréninky v daný den</a:t>
            </a:r>
          </a:p>
          <a:p>
            <a:r>
              <a:rPr lang="cs-CZ" sz="3000" dirty="0"/>
              <a:t>Rovnoměrně rozložit příjem S, T, B do všech dnů v týdnu</a:t>
            </a:r>
          </a:p>
          <a:p>
            <a:r>
              <a:rPr lang="cs-CZ" sz="3000" dirty="0"/>
              <a:t>↑ příjem tekutin za den z 1,5l alespoň na 2,5l</a:t>
            </a:r>
          </a:p>
        </p:txBody>
      </p:sp>
    </p:spTree>
    <p:extLst>
      <p:ext uri="{BB962C8B-B14F-4D97-AF65-F5344CB8AC3E}">
        <p14:creationId xmlns:p14="http://schemas.microsoft.com/office/powerpoint/2010/main" val="3043416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50ABE-B478-4CF8-8343-B8E028713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682" y="2730438"/>
            <a:ext cx="6526635" cy="1942229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accent3">
                    <a:lumMod val="50000"/>
                  </a:schemeClr>
                </a:solidFill>
              </a:rPr>
              <a:t>děkuji za pozornost</a:t>
            </a:r>
            <a:r>
              <a:rPr lang="cs-CZ" sz="4000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br>
              <a:rPr lang="cs-CZ" sz="4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sz="4000" dirty="0">
                <a:solidFill>
                  <a:schemeClr val="accent3">
                    <a:lumMod val="50000"/>
                  </a:schemeClr>
                </a:solidFill>
              </a:rPr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163213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EADFA-8C8F-4BDA-9069-5701DEF9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- 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29E6A-CD2B-4FB2-882C-F036FA3AC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96980"/>
            <a:ext cx="11029615" cy="5261020"/>
          </a:xfrm>
        </p:spPr>
        <p:txBody>
          <a:bodyPr>
            <a:normAutofit/>
          </a:bodyPr>
          <a:lstStyle/>
          <a:p>
            <a:r>
              <a:rPr lang="cs-CZ" sz="2000" dirty="0"/>
              <a:t>Část 1:</a:t>
            </a:r>
          </a:p>
          <a:p>
            <a:r>
              <a:rPr lang="cs-CZ" sz="2000" dirty="0"/>
              <a:t>projektová příprava Dne zdraví: Den zdraví bude zahrnovat praktické ukázky měření, postupů nutných k identifikaci zdravotních rizik (měření hmotnosti, složení těla, obvodů, kožních řas, krevního tlaku, biochemických </a:t>
            </a:r>
            <a:r>
              <a:rPr lang="cs-CZ" sz="2000" dirty="0" err="1"/>
              <a:t>markerů</a:t>
            </a:r>
            <a:r>
              <a:rPr lang="cs-CZ" sz="2000" dirty="0"/>
              <a:t>, a </a:t>
            </a:r>
            <a:r>
              <a:rPr lang="cs-CZ" sz="2000" dirty="0" err="1"/>
              <a:t>dalšch</a:t>
            </a:r>
            <a:r>
              <a:rPr lang="cs-CZ" sz="2000" dirty="0"/>
              <a:t> aj.), dále nutriční anamnézu a analýzu nutričních zvyklostí. </a:t>
            </a:r>
          </a:p>
          <a:p>
            <a:r>
              <a:rPr lang="cs-CZ" sz="2000" dirty="0"/>
              <a:t>Studenti připraví metodické listy, které budou na workshopu a k práci s klientem využívat</a:t>
            </a:r>
          </a:p>
          <a:p>
            <a:r>
              <a:rPr lang="cs-CZ" sz="2000" dirty="0"/>
              <a:t>Část 2:</a:t>
            </a:r>
          </a:p>
          <a:p>
            <a:r>
              <a:rPr lang="cs-CZ" sz="2000" dirty="0"/>
              <a:t>individuální tvorba tréninkových a regeneračních programů pro sportující populaci;</a:t>
            </a:r>
          </a:p>
          <a:p>
            <a:r>
              <a:rPr lang="cs-CZ" sz="2000" dirty="0"/>
              <a:t>sestavení a návrh vzorového tréninkového plánu, který bude obsahovat popis tréninkového období vysvětlení zařazených tréninkových, regeneračních a nutričních doporučení (tvorba vzorového metodického materiálu)</a:t>
            </a:r>
          </a:p>
          <a:p>
            <a:r>
              <a:rPr lang="cs-CZ" sz="2000" dirty="0"/>
              <a:t>příklady vzorových tréninkových a nutričních plánů pro cíl: nárůst hmotnosti, redukce hmotnosti, udržení hmotnosti, zvýšení výkonu, podpora tréninkové adaptace atd.</a:t>
            </a:r>
          </a:p>
        </p:txBody>
      </p:sp>
    </p:spTree>
    <p:extLst>
      <p:ext uri="{BB962C8B-B14F-4D97-AF65-F5344CB8AC3E}">
        <p14:creationId xmlns:p14="http://schemas.microsoft.com/office/powerpoint/2010/main" val="54099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22162-FA95-4AE5-A2F3-FF2E61C19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– výukové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703487-E71F-46F1-8A12-FCC47892C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jednorázová bloková výuka v úvodu semestru v rozsahu 3h (příprava skupinového projektu Den zdraví, rozdělení úkolů a kompetencí; rozdělení témat práce s klientem – tréninkové a výživové plány)</a:t>
            </a:r>
          </a:p>
          <a:p>
            <a:r>
              <a:rPr lang="cs-CZ" sz="2500" dirty="0"/>
              <a:t>individuální, samostatná práce při tvorbě metodických listů a ukázkových plánů</a:t>
            </a:r>
          </a:p>
          <a:p>
            <a:r>
              <a:rPr lang="cs-CZ" sz="2500" dirty="0"/>
              <a:t>konzultace s vyučujícími</a:t>
            </a:r>
          </a:p>
        </p:txBody>
      </p:sp>
    </p:spTree>
    <p:extLst>
      <p:ext uri="{BB962C8B-B14F-4D97-AF65-F5344CB8AC3E}">
        <p14:creationId xmlns:p14="http://schemas.microsoft.com/office/powerpoint/2010/main" val="21493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31C4A-FFBE-4F77-BCD5-E2520305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část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F4F799-299F-4344-AF12-79BC12112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000" dirty="0"/>
              <a:t>Interaktivní výstava (3. – 15.2.2022) – prevence onkologických onemocnění. Součástí fotografie, prezentace, </a:t>
            </a:r>
            <a:r>
              <a:rPr lang="cs-CZ" sz="3000" dirty="0" err="1"/>
              <a:t>info</a:t>
            </a:r>
            <a:r>
              <a:rPr lang="cs-CZ" sz="3000" dirty="0"/>
              <a:t> panely, stanoviště pro praktické ověření zdatnosti, zdravé výživy apod. </a:t>
            </a:r>
          </a:p>
          <a:p>
            <a:r>
              <a:rPr lang="cs-CZ" sz="3000" dirty="0"/>
              <a:t>Hlavní řešitel Ing. Iva </a:t>
            </a:r>
            <a:r>
              <a:rPr lang="cs-CZ" sz="3000" dirty="0" err="1"/>
              <a:t>Hrnčiříková</a:t>
            </a:r>
            <a:r>
              <a:rPr lang="cs-CZ" sz="3000" dirty="0"/>
              <a:t>, Ph.D.</a:t>
            </a:r>
          </a:p>
          <a:p>
            <a:r>
              <a:rPr lang="cs-CZ" sz="3000" dirty="0"/>
              <a:t>Detaily zjistím do konce října → email. </a:t>
            </a:r>
          </a:p>
          <a:p>
            <a:r>
              <a:rPr lang="cs-CZ" sz="3000" dirty="0"/>
              <a:t>Promyslet možnosti/nápady ze strany studentů – jaká stanoviště, jaké testy/dotazníky, jaké panely? </a:t>
            </a:r>
          </a:p>
        </p:txBody>
      </p:sp>
    </p:spTree>
    <p:extLst>
      <p:ext uri="{BB962C8B-B14F-4D97-AF65-F5344CB8AC3E}">
        <p14:creationId xmlns:p14="http://schemas.microsoft.com/office/powerpoint/2010/main" val="259880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7778B-D72A-4102-B8E2-D42B6CCF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část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FC878-009B-45FA-A3BF-F51FE128F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6327"/>
            <a:ext cx="11029615" cy="5031673"/>
          </a:xfrm>
        </p:spPr>
        <p:txBody>
          <a:bodyPr>
            <a:normAutofit/>
          </a:bodyPr>
          <a:lstStyle/>
          <a:p>
            <a:r>
              <a:rPr lang="cs-CZ" sz="2500" dirty="0"/>
              <a:t>Analýza a tvorba individuálních tréninkových, regeneračních a nutričních plánů pro sportovce (vrcholové, výkonnostní, rekreační).</a:t>
            </a:r>
          </a:p>
          <a:p>
            <a:r>
              <a:rPr lang="cs-CZ" sz="2500" dirty="0"/>
              <a:t>Zvolíte si 3 různé sportovní disciplíny s odlišným cílem (↓ hmotnosti, ↑ výkonnosti, ↑ svalové hmoty, ↑ vytrvalosti/síly/rychlosti apod.) např. moderní gymnastika, hokej, maraton.</a:t>
            </a:r>
          </a:p>
          <a:p>
            <a:r>
              <a:rPr lang="cs-CZ" sz="2500" dirty="0"/>
              <a:t>Provedete týdenní výživovou, tréninkovou, regenerační analýzu.</a:t>
            </a:r>
          </a:p>
          <a:p>
            <a:r>
              <a:rPr lang="cs-CZ" sz="2500" dirty="0"/>
              <a:t>Zhodnotíte aktuální stav vzhledem k věku, pohlaví, cílům, tréninkovému období aj.</a:t>
            </a:r>
          </a:p>
          <a:p>
            <a:r>
              <a:rPr lang="cs-CZ" sz="2500" dirty="0"/>
              <a:t>Vytvoříte vlastní návrh případné změny - 3x </a:t>
            </a:r>
            <a:r>
              <a:rPr lang="cs-CZ" sz="2500" dirty="0" err="1"/>
              <a:t>word</a:t>
            </a:r>
            <a:r>
              <a:rPr lang="cs-CZ" sz="2500" dirty="0"/>
              <a:t>, 1x PowerPoint.</a:t>
            </a:r>
          </a:p>
          <a:p>
            <a:r>
              <a:rPr lang="cs-CZ" sz="2500" dirty="0"/>
              <a:t>Veškeré dokumenty (záznam výživy/tréninků, návrh) vložíte do IS.</a:t>
            </a:r>
          </a:p>
          <a:p>
            <a:r>
              <a:rPr lang="cs-CZ" sz="2500" dirty="0"/>
              <a:t>Vybranou kazuistiku </a:t>
            </a:r>
            <a:r>
              <a:rPr lang="cs-CZ" sz="2500" dirty="0" err="1"/>
              <a:t>odprezentujete</a:t>
            </a:r>
            <a:r>
              <a:rPr lang="cs-CZ" sz="2500" dirty="0"/>
              <a:t>-detaily na dalším </a:t>
            </a:r>
            <a:r>
              <a:rPr lang="cs-CZ" sz="2500" dirty="0" err="1"/>
              <a:t>slidu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61176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92552-0949-4B11-B908-24E137F5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 prezentace kazuistiky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562658-A058-486F-93C9-17B1A8EC3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14587"/>
          </a:xfrm>
        </p:spPr>
        <p:txBody>
          <a:bodyPr/>
          <a:lstStyle/>
          <a:p>
            <a:r>
              <a:rPr lang="cs-CZ" sz="2200" dirty="0"/>
              <a:t>termín prezentace si vybere každý sám z následujících termínů (</a:t>
            </a:r>
            <a:r>
              <a:rPr lang="cs-CZ" sz="2200" dirty="0" err="1"/>
              <a:t>IS→Praxe</a:t>
            </a:r>
            <a:r>
              <a:rPr lang="cs-CZ" sz="2200" dirty="0"/>
              <a:t> 1→zkušební termíny) – středa 8.12. 8:00-10:00 B11/235,  pátek 10.12. 11:00-13:00 B11/235 nebo pondělí 15.12. 15:00-17:00 E34/225</a:t>
            </a:r>
          </a:p>
          <a:p>
            <a:r>
              <a:rPr lang="cs-CZ" sz="2200" dirty="0"/>
              <a:t>otevření přihlašování na prezentace bude spuštěno v pondělí 1.11.2021 v 17:00</a:t>
            </a:r>
          </a:p>
          <a:p>
            <a:r>
              <a:rPr lang="cs-CZ" sz="2200" dirty="0"/>
              <a:t>kapacita míst je omezena na 8 v každém termínu</a:t>
            </a:r>
          </a:p>
          <a:p>
            <a:r>
              <a:rPr lang="cs-CZ" sz="2200" dirty="0"/>
              <a:t>délka prezentace max. 10 minut, spíše 7 minut + diskuze cca 5 minut</a:t>
            </a:r>
          </a:p>
          <a:p>
            <a:r>
              <a:rPr lang="cs-CZ" sz="2200" dirty="0"/>
              <a:t>každý prezentuje jeden příklad ze tří sportovních disciplín</a:t>
            </a:r>
          </a:p>
          <a:p>
            <a:r>
              <a:rPr lang="cs-CZ" sz="2200" dirty="0"/>
              <a:t>kazuistika by měla obsahovat: anamnézu, zhodnocení dosavadního stavu (výživa, trénink, regenerace) a následný vlastní návrh 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51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příklad kazuistiky</a:t>
            </a:r>
            <a:br>
              <a:rPr lang="cs-CZ" dirty="0"/>
            </a:br>
            <a:r>
              <a:rPr lang="cs-CZ" dirty="0"/>
              <a:t>Rychlostně-silové disciplíny </a:t>
            </a:r>
          </a:p>
        </p:txBody>
      </p:sp>
      <p:pic>
        <p:nvPicPr>
          <p:cNvPr id="2050" name="Picture 2" descr="http://karate-lions.cz/wp-content/uploads/karate-ukazk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105" y="1947723"/>
            <a:ext cx="3432136" cy="298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5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772924"/>
            <a:ext cx="11029615" cy="3678303"/>
          </a:xfrm>
        </p:spPr>
        <p:txBody>
          <a:bodyPr>
            <a:normAutofit lnSpcReduction="10000"/>
          </a:bodyPr>
          <a:lstStyle/>
          <a:p>
            <a:r>
              <a:rPr lang="cs-CZ" sz="2500" dirty="0"/>
              <a:t>Žena, 23 let</a:t>
            </a:r>
          </a:p>
          <a:p>
            <a:r>
              <a:rPr lang="cs-CZ" sz="2500" dirty="0"/>
              <a:t>Výška: 162cm, váha: 63 kg, BMI: 24(OK)</a:t>
            </a:r>
          </a:p>
          <a:p>
            <a:r>
              <a:rPr lang="cs-CZ" sz="2500" dirty="0"/>
              <a:t>Aktuální zdravotní stav: dobrý</a:t>
            </a:r>
          </a:p>
          <a:p>
            <a:r>
              <a:rPr lang="cs-CZ" sz="2500" dirty="0"/>
              <a:t>Předchozí onemocnění: žádné</a:t>
            </a:r>
          </a:p>
          <a:p>
            <a:r>
              <a:rPr lang="cs-CZ" sz="2500" dirty="0"/>
              <a:t>Alergie, intolerance: žádné</a:t>
            </a:r>
          </a:p>
          <a:p>
            <a:r>
              <a:rPr lang="cs-CZ" sz="2500" dirty="0"/>
              <a:t>Hmotnost: za poslední rok +5kg (antikoncepce?)</a:t>
            </a:r>
          </a:p>
          <a:p>
            <a:r>
              <a:rPr lang="cs-CZ" sz="2500" dirty="0"/>
              <a:t>Nemocnost: v zimě často rýma, nachlazení – přechozeno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86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893195"/>
            <a:ext cx="11029615" cy="5112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RODINNÁ ANAMNÉZA</a:t>
            </a:r>
          </a:p>
          <a:p>
            <a:r>
              <a:rPr lang="cs-CZ" dirty="0"/>
              <a:t>Žádná dědičná onemocnění v souvislosti s výživou</a:t>
            </a:r>
          </a:p>
          <a:p>
            <a:r>
              <a:rPr lang="cs-CZ" dirty="0"/>
              <a:t>Otec kuřák</a:t>
            </a:r>
          </a:p>
          <a:p>
            <a:pPr marL="0" indent="0">
              <a:buNone/>
            </a:pPr>
            <a:r>
              <a:rPr lang="cs-CZ" dirty="0"/>
              <a:t>PRACOVNÍ ANAMNÉZA</a:t>
            </a:r>
          </a:p>
          <a:p>
            <a:r>
              <a:rPr lang="cs-CZ" dirty="0"/>
              <a:t>Studentka </a:t>
            </a:r>
            <a:r>
              <a:rPr lang="cs-CZ" dirty="0" err="1"/>
              <a:t>FSpS</a:t>
            </a:r>
            <a:r>
              <a:rPr lang="cs-CZ" dirty="0"/>
              <a:t>, obor SEBS + Trenérství</a:t>
            </a:r>
          </a:p>
          <a:p>
            <a:r>
              <a:rPr lang="cs-CZ" dirty="0"/>
              <a:t>Trénuje </a:t>
            </a:r>
          </a:p>
          <a:p>
            <a:r>
              <a:rPr lang="cs-CZ" dirty="0"/>
              <a:t>Soutěží</a:t>
            </a:r>
          </a:p>
          <a:p>
            <a:pPr marL="0" indent="0">
              <a:buNone/>
            </a:pPr>
            <a:r>
              <a:rPr lang="cs-CZ" dirty="0"/>
              <a:t>SOCIÁLNÍ ANAMNÉZA</a:t>
            </a:r>
          </a:p>
          <a:p>
            <a:r>
              <a:rPr lang="cs-CZ" dirty="0"/>
              <a:t>Bydlí ve městě</a:t>
            </a:r>
          </a:p>
          <a:p>
            <a:r>
              <a:rPr lang="cs-CZ" dirty="0"/>
              <a:t>Záliby: turistika, kolo, různé sporty, kino</a:t>
            </a:r>
          </a:p>
          <a:p>
            <a:pPr marL="0" indent="0">
              <a:buNone/>
            </a:pPr>
            <a:r>
              <a:rPr lang="cs-CZ" dirty="0"/>
              <a:t>FARMAKOLOGICKÁ ANAMNÉZA</a:t>
            </a:r>
          </a:p>
          <a:p>
            <a:pPr marL="0" indent="0">
              <a:buNone/>
            </a:pPr>
            <a:r>
              <a:rPr lang="cs-CZ" dirty="0"/>
              <a:t>Nebere žádné léky, pouze antikoncepci → možná souvislost s nabráním hmotnosti v posledních 12 měsících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7960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286</TotalTime>
  <Words>1506</Words>
  <Application>Microsoft Office PowerPoint</Application>
  <PresentationFormat>Širokoúhlá obrazovka</PresentationFormat>
  <Paragraphs>166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Gill Sans MT</vt:lpstr>
      <vt:lpstr>Times New Roman</vt:lpstr>
      <vt:lpstr>Wingdings</vt:lpstr>
      <vt:lpstr>Wingdings 2</vt:lpstr>
      <vt:lpstr>Dividenda</vt:lpstr>
      <vt:lpstr>n4432 Praxe 1</vt:lpstr>
      <vt:lpstr>sylabus - osnova</vt:lpstr>
      <vt:lpstr>sylabus – výukové metody</vt:lpstr>
      <vt:lpstr>1. část</vt:lpstr>
      <vt:lpstr>2. část</vt:lpstr>
      <vt:lpstr>formát prezentace kazuistiky</vt:lpstr>
      <vt:lpstr>příklad kazuistiky Rychlostně-silové disciplíny </vt:lpstr>
      <vt:lpstr>Osobní anamnéza</vt:lpstr>
      <vt:lpstr>anamnéza</vt:lpstr>
      <vt:lpstr>Pohybová aktivita</vt:lpstr>
      <vt:lpstr>Nutriční anamnéza</vt:lpstr>
      <vt:lpstr>Teorie</vt:lpstr>
      <vt:lpstr>Praxe</vt:lpstr>
      <vt:lpstr>Doporučení</vt:lpstr>
      <vt:lpstr>děkuji za pozornost 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n4432 Praxe 1</dc:title>
  <dc:creator>Marie Crhová</dc:creator>
  <cp:lastModifiedBy>Marie Crhová</cp:lastModifiedBy>
  <cp:revision>38</cp:revision>
  <dcterms:created xsi:type="dcterms:W3CDTF">2021-10-13T11:45:28Z</dcterms:created>
  <dcterms:modified xsi:type="dcterms:W3CDTF">2021-10-20T12:05:22Z</dcterms:modified>
</cp:coreProperties>
</file>