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63" r:id="rId4"/>
    <p:sldId id="260" r:id="rId5"/>
    <p:sldId id="261" r:id="rId6"/>
    <p:sldId id="262" r:id="rId7"/>
    <p:sldId id="264" r:id="rId8"/>
    <p:sldId id="265" r:id="rId9"/>
    <p:sldId id="267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59" r:id="rId23"/>
    <p:sldId id="279" r:id="rId24"/>
    <p:sldId id="281" r:id="rId25"/>
    <p:sldId id="280" r:id="rId26"/>
    <p:sldId id="283" r:id="rId27"/>
    <p:sldId id="284" r:id="rId28"/>
    <p:sldId id="258" r:id="rId29"/>
    <p:sldId id="285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748"/>
  </p:normalViewPr>
  <p:slideViewPr>
    <p:cSldViewPr snapToGrid="0" snapToObjects="1">
      <p:cViewPr varScale="1">
        <p:scale>
          <a:sx n="110" d="100"/>
          <a:sy n="110" d="100"/>
        </p:scale>
        <p:origin x="6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222209-E29F-434E-8053-B7499068B2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B9F2FF-86C4-4FBD-842D-1F55DA0EC2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EA19E6F-9980-47A1-8C8E-8BA1812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E3E4-B89E-4145-BAC0-06B9831C4D10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9B45AD1-2018-4322-AED1-47BC11D1E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9FBA35-47FF-4BA8-B05B-3F7433B84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7FD0-8CF6-4A79-86A3-035D3AF320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2998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F4D6BF-901D-43AB-946D-26604BB9F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CC97500-5A89-4F3A-A42F-AA597EA457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B38BDFB-11D7-462A-B9B9-E488E257D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E3E4-B89E-4145-BAC0-06B9831C4D10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6BA1B4-C259-459A-A182-D297F1BE7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FD8F4FB-FE4D-4FE7-B260-9CDFB4D59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7FD0-8CF6-4A79-86A3-035D3AF320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8067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13D464B-142F-40A3-AAC5-999BF913BE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94A4B94-4DFA-4723-B9A5-7ABA8B3BC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B819F1-F446-4E5E-B245-0B069B8FA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E3E4-B89E-4145-BAC0-06B9831C4D10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9AF4261-D68D-40D6-81FC-DA65906F6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2C8585D-2C4D-40E4-8812-5D5DCF391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7FD0-8CF6-4A79-86A3-035D3AF320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247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A7E1F6-A166-4732-9D53-A1F743735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A52E92-AFB6-4FB9-98AB-5EBCC0F29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40503E-1043-4D14-A8A5-DA80941D7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E3E4-B89E-4145-BAC0-06B9831C4D10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EB5870-AA04-47DA-B978-C68268EA3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DD1CF9F-21AC-404B-B462-93A6FFF78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7FD0-8CF6-4A79-86A3-035D3AF320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0587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096AAC-866A-453A-A75A-284B1AD5E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3BC6C19-E46F-4A8D-9DA7-2674ABF43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B3716A-1714-49F9-942B-C4AE57AEB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E3E4-B89E-4145-BAC0-06B9831C4D10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2864A6-EB92-4AD7-8053-F9AEA47DC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41B3A9B-23DC-4F54-8D20-E1CA7AB9E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7FD0-8CF6-4A79-86A3-035D3AF320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4378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240E1E-4E3A-4802-AE4D-A84D9C950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20C339-28B6-4D5C-B8F1-B59DBD5248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7A5E5E4-BC81-4E0F-A8E3-E22D9F8A0D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A7B2A2B-A96E-4617-949A-D4D81232A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E3E4-B89E-4145-BAC0-06B9831C4D10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65C6F7C-8EB4-4BA6-BBB3-63C484DDA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5B977C8-04FB-42F1-AAB2-E84E1ED80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7FD0-8CF6-4A79-86A3-035D3AF320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781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F26B75-FA71-4B34-9B19-F434764F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8AD36EB-9202-48D8-9DA4-6DF631CCD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1B2A219-EE1B-40AE-919E-224F1FFC6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4BB7C8A-E638-4CF9-B5BC-3FE09C77DE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3D7ED5F-CEDA-4892-A746-0CAC536677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7E2F8B6-FEA6-4E00-B7A0-81B602D50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E3E4-B89E-4145-BAC0-06B9831C4D10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2A37919-E36C-4705-9B58-D5B40F710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EFC6174-F904-4E8A-8243-7A7AE355A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7FD0-8CF6-4A79-86A3-035D3AF320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1155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07B130-6F79-4B52-8FA4-A37D1E259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06366A5-BF60-43BD-B328-1DF464DA6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E3E4-B89E-4145-BAC0-06B9831C4D10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51624FA-F00D-4003-8CD1-7FEA9F97C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4E395F1-2252-4FEE-A035-B4E9FB805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7FD0-8CF6-4A79-86A3-035D3AF320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2878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6D2D05A-621A-4680-967B-D4B10EB21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E3E4-B89E-4145-BAC0-06B9831C4D10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D8AAECF-5C6B-4B04-B0B7-5F7764C2A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6A15F14-EE32-42EE-A5C6-31EDDEA54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7FD0-8CF6-4A79-86A3-035D3AF320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2851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B60026-3D5F-45EE-80CE-1027E5E42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53F67D-4A54-4EC8-A722-4071896EB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A866FF8-01C4-4985-AF0F-2BD1D196A1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FBA7DCD-AAD0-48F1-84AC-52861EA23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E3E4-B89E-4145-BAC0-06B9831C4D10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8350AB2-FDD4-4129-9097-66AAB7D61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43194FE-95D0-491C-A9E8-77D1239E3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7FD0-8CF6-4A79-86A3-035D3AF320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2063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B751D0-8141-4868-BC89-F1AE95AE9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56848CE-FADF-42D9-984A-05C9208A5B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A73B008-AD5E-4FE2-992E-62AA8016AB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532C298-986B-47F0-B1C6-561D19BAA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E3E4-B89E-4145-BAC0-06B9831C4D10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22D8A90-4C3E-44C2-9E5B-9D1462213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7A9ADA3-A74D-47CF-9F53-8C9460054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7FD0-8CF6-4A79-86A3-035D3AF320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6410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E75FBD5-1CC0-4EDD-9992-9C7C5EEBD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B1F30D1-919D-439A-AA11-C610B8C95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90185D6-8DAE-41CA-AFA5-AEB5C536FD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AE3E4-B89E-4145-BAC0-06B9831C4D10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290B4F2-6790-40C0-BAAC-EF147E2DEA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B12B0AD-7A9C-42BF-8888-26DA959633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A7FD0-8CF6-4A79-86A3-035D3AF320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453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EA8107-6DCC-4E67-8D58-BDE6286D25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Fyziologická hybnost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E3B001F-4210-4BE3-A629-6A6926BD46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Nk</a:t>
            </a:r>
            <a:r>
              <a:rPr lang="cs-CZ" dirty="0"/>
              <a:t> 4052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1473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68CCC24-4644-4843-ACB5-293BD25273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118" y="994495"/>
            <a:ext cx="7737764" cy="5863505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FCC3889-9EF8-46E6-A549-5C5C1C9CC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Homunkulus</a:t>
            </a:r>
          </a:p>
        </p:txBody>
      </p:sp>
    </p:spTree>
    <p:extLst>
      <p:ext uri="{BB962C8B-B14F-4D97-AF65-F5344CB8AC3E}">
        <p14:creationId xmlns:p14="http://schemas.microsoft.com/office/powerpoint/2010/main" val="710361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95BD1A-A2FA-4489-A63E-5073E3950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Mozkový kmen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2A87E2-F1A7-4B01-9A46-5F0357558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07529" cy="4351338"/>
          </a:xfrm>
        </p:spPr>
        <p:txBody>
          <a:bodyPr/>
          <a:lstStyle/>
          <a:p>
            <a:r>
              <a:rPr lang="cs-CZ" b="1" dirty="0" err="1"/>
              <a:t>Fce</a:t>
            </a:r>
            <a:r>
              <a:rPr lang="cs-CZ" b="1" dirty="0"/>
              <a:t>: </a:t>
            </a:r>
            <a:r>
              <a:rPr lang="cs-CZ" dirty="0"/>
              <a:t>podílí se na mimice, fonaci, centrum zraku, sluchu, pohyby hlavy a těla…</a:t>
            </a:r>
          </a:p>
          <a:p>
            <a:r>
              <a:rPr lang="cs-CZ" b="1" dirty="0" err="1"/>
              <a:t>Reticulární</a:t>
            </a:r>
            <a:r>
              <a:rPr lang="cs-CZ" b="1" dirty="0"/>
              <a:t> formace </a:t>
            </a:r>
            <a:r>
              <a:rPr lang="cs-CZ" dirty="0"/>
              <a:t>–řízení </a:t>
            </a:r>
            <a:r>
              <a:rPr lang="cs-CZ" dirty="0" err="1"/>
              <a:t>propriocepce</a:t>
            </a:r>
            <a:r>
              <a:rPr lang="cs-CZ" dirty="0"/>
              <a:t>, vztahy mezi podrážděním a útlumem motorických funkcí, integrace informací z exteroreceptorů, regulace svalového tonu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0591633-02BC-4775-BA2E-2261491C9C1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655" y="1027906"/>
            <a:ext cx="4622223" cy="510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680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9420B7-D604-451B-A588-29D47E4AD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Mícha, spinální centra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3F2248-4620-4588-B4DD-94ADD0C1D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Míšní reflexy</a:t>
            </a:r>
          </a:p>
          <a:p>
            <a:pPr lvl="1">
              <a:buFontTx/>
              <a:buChar char="-"/>
            </a:pPr>
            <a:r>
              <a:rPr lang="cs-CZ" dirty="0"/>
              <a:t>Proprioreceptivní – </a:t>
            </a:r>
            <a:r>
              <a:rPr lang="cs-CZ" dirty="0" err="1"/>
              <a:t>info</a:t>
            </a:r>
            <a:r>
              <a:rPr lang="cs-CZ" dirty="0"/>
              <a:t> z proprioreceptorů (svaly, šlachy)</a:t>
            </a:r>
          </a:p>
          <a:p>
            <a:pPr lvl="1">
              <a:buFontTx/>
              <a:buChar char="-"/>
            </a:pPr>
            <a:r>
              <a:rPr lang="cs-CZ" dirty="0" err="1"/>
              <a:t>Exteroreceptivní</a:t>
            </a:r>
            <a:r>
              <a:rPr lang="cs-CZ" dirty="0"/>
              <a:t> – </a:t>
            </a:r>
            <a:r>
              <a:rPr lang="cs-CZ" dirty="0" err="1"/>
              <a:t>info</a:t>
            </a:r>
            <a:r>
              <a:rPr lang="cs-CZ" dirty="0"/>
              <a:t> z exteroreceptorů (kůže)</a:t>
            </a:r>
          </a:p>
          <a:p>
            <a:pPr lvl="1">
              <a:buFontTx/>
              <a:buChar char="-"/>
            </a:pPr>
            <a:r>
              <a:rPr lang="cs-CZ" dirty="0"/>
              <a:t>Viscerální </a:t>
            </a:r>
          </a:p>
          <a:p>
            <a:pPr lvl="1">
              <a:buFontTx/>
              <a:buChar char="-"/>
            </a:pPr>
            <a:r>
              <a:rPr lang="cs-CZ" dirty="0" err="1"/>
              <a:t>Viscerosomatické</a:t>
            </a:r>
            <a:r>
              <a:rPr lang="cs-CZ" dirty="0"/>
              <a:t> reflexy</a:t>
            </a:r>
          </a:p>
          <a:p>
            <a:pPr lvl="1">
              <a:buFontTx/>
              <a:buChar char="-"/>
            </a:pPr>
            <a:r>
              <a:rPr lang="cs-CZ" dirty="0"/>
              <a:t>Somatické </a:t>
            </a:r>
          </a:p>
          <a:p>
            <a:r>
              <a:rPr lang="cs-CZ" dirty="0"/>
              <a:t>Reflexní motorika</a:t>
            </a:r>
          </a:p>
          <a:p>
            <a:pPr lvl="1">
              <a:buFontTx/>
              <a:buChar char="-"/>
            </a:pPr>
            <a:r>
              <a:rPr lang="cs-CZ" dirty="0"/>
              <a:t>Postojové a vzpřimovací reflexy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Podíl na regulaci </a:t>
            </a:r>
            <a:r>
              <a:rPr lang="cs-CZ" b="1" dirty="0"/>
              <a:t>svalového tonu </a:t>
            </a:r>
            <a:r>
              <a:rPr lang="cs-CZ" dirty="0"/>
              <a:t>– základ veškerého plynulého pohybu – koordinace </a:t>
            </a:r>
            <a:r>
              <a:rPr lang="cs-CZ" b="1" dirty="0"/>
              <a:t>α a </a:t>
            </a:r>
            <a:r>
              <a:rPr lang="el-GR" b="1" dirty="0"/>
              <a:t>γ</a:t>
            </a:r>
            <a:r>
              <a:rPr lang="cs-CZ" b="1" dirty="0"/>
              <a:t> neuronů</a:t>
            </a:r>
          </a:p>
        </p:txBody>
      </p:sp>
    </p:spTree>
    <p:extLst>
      <p:ext uri="{BB962C8B-B14F-4D97-AF65-F5344CB8AC3E}">
        <p14:creationId xmlns:p14="http://schemas.microsoft.com/office/powerpoint/2010/main" val="1999189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5523F7-E6DD-4E8F-977A-C89ACEC16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cs-CZ" dirty="0"/>
              <a:t>Míšní reflex – reflexní oblouk</a:t>
            </a:r>
            <a:endParaRPr lang="cs-CZ" i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133F9F-F0A8-4F75-B6EA-7057408A6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Dle počtu synapsí:</a:t>
            </a:r>
          </a:p>
          <a:p>
            <a:pPr lvl="1">
              <a:buFontTx/>
              <a:buChar char="-"/>
            </a:pPr>
            <a:r>
              <a:rPr lang="cs-CZ" dirty="0" err="1"/>
              <a:t>Monosynaptické</a:t>
            </a:r>
            <a:r>
              <a:rPr lang="cs-CZ" dirty="0"/>
              <a:t> </a:t>
            </a:r>
            <a:r>
              <a:rPr lang="cs-CZ" i="1" dirty="0"/>
              <a:t>(jedno neuronové)</a:t>
            </a:r>
            <a:endParaRPr lang="cs-CZ" dirty="0"/>
          </a:p>
          <a:p>
            <a:pPr lvl="1">
              <a:buFontTx/>
              <a:buChar char="-"/>
            </a:pPr>
            <a:r>
              <a:rPr lang="cs-CZ" dirty="0" err="1"/>
              <a:t>Polysynaptické</a:t>
            </a:r>
            <a:r>
              <a:rPr lang="cs-CZ" dirty="0"/>
              <a:t> </a:t>
            </a:r>
            <a:r>
              <a:rPr lang="cs-CZ" i="1" dirty="0"/>
              <a:t>(na dráze jeden nebo více vmezeřených interneuronů)</a:t>
            </a:r>
          </a:p>
          <a:p>
            <a:pPr lvl="1">
              <a:buFontTx/>
              <a:buChar char="-"/>
            </a:pPr>
            <a:endParaRPr lang="cs-CZ" i="1" dirty="0"/>
          </a:p>
          <a:p>
            <a:pPr marL="0" indent="0">
              <a:buNone/>
            </a:pPr>
            <a:endParaRPr lang="cs-CZ" i="1" dirty="0"/>
          </a:p>
          <a:p>
            <a:pPr>
              <a:buFontTx/>
              <a:buChar char="-"/>
            </a:pPr>
            <a:endParaRPr lang="cs-CZ" dirty="0"/>
          </a:p>
        </p:txBody>
      </p:sp>
      <p:pic>
        <p:nvPicPr>
          <p:cNvPr id="5" name="Obrázek 4" descr="Obsah obrázku text, mapa&#10;&#10;Popis byl vytvořen automaticky">
            <a:extLst>
              <a:ext uri="{FF2B5EF4-FFF2-40B4-BE49-F238E27FC236}">
                <a16:creationId xmlns:a16="http://schemas.microsoft.com/office/drawing/2014/main" id="{25BF8D83-537E-4626-B056-42A8401725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5" b="3"/>
          <a:stretch/>
        </p:blipFill>
        <p:spPr>
          <a:xfrm>
            <a:off x="5775959" y="306538"/>
            <a:ext cx="6114923" cy="624492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81407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377774-D154-47EE-89B2-FC6A95AD1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Mícha, spinální centra</a:t>
            </a:r>
          </a:p>
        </p:txBody>
      </p:sp>
      <p:pic>
        <p:nvPicPr>
          <p:cNvPr id="5" name="Obrázek 4" descr="Obsah obrázku text, mapa&#10;&#10;Popis byl vytvořen automaticky">
            <a:extLst>
              <a:ext uri="{FF2B5EF4-FFF2-40B4-BE49-F238E27FC236}">
                <a16:creationId xmlns:a16="http://schemas.microsoft.com/office/drawing/2014/main" id="{F0E3694F-FB3E-4791-B4D3-D5FD528D7F9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685" y="124172"/>
            <a:ext cx="6193315" cy="5262418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F34A2E-2994-4C19-A974-D34E7D816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70814" cy="4351338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Velké motoneurony </a:t>
            </a:r>
            <a:r>
              <a:rPr lang="cs-CZ" dirty="0"/>
              <a:t>– systém alfa, součást motorických jednotek </a:t>
            </a:r>
            <a:r>
              <a:rPr lang="cs-CZ" i="1" dirty="0"/>
              <a:t>(inervují </a:t>
            </a:r>
            <a:r>
              <a:rPr lang="cs-CZ" i="1" dirty="0" err="1"/>
              <a:t>extrafuzální</a:t>
            </a:r>
            <a:r>
              <a:rPr lang="cs-CZ" i="1" dirty="0"/>
              <a:t> vlákna kosterních svalů)</a:t>
            </a:r>
          </a:p>
          <a:p>
            <a:r>
              <a:rPr lang="cs-CZ" b="1" dirty="0"/>
              <a:t>Malé neurony </a:t>
            </a:r>
            <a:r>
              <a:rPr lang="cs-CZ" dirty="0"/>
              <a:t>– systém gama </a:t>
            </a:r>
            <a:r>
              <a:rPr lang="cs-CZ" i="1" dirty="0"/>
              <a:t>(inervují </a:t>
            </a:r>
            <a:r>
              <a:rPr lang="cs-CZ" i="1" dirty="0" err="1"/>
              <a:t>intrafuzální</a:t>
            </a:r>
            <a:r>
              <a:rPr lang="cs-CZ" i="1" dirty="0"/>
              <a:t> vlákna svalových vřetének)</a:t>
            </a:r>
          </a:p>
          <a:p>
            <a:r>
              <a:rPr lang="cs-CZ" b="1" dirty="0"/>
              <a:t>Interneurony</a:t>
            </a:r>
            <a:r>
              <a:rPr lang="cs-CZ" dirty="0"/>
              <a:t> – vmezeřené do dráhy </a:t>
            </a:r>
            <a:r>
              <a:rPr lang="cs-CZ" i="1" dirty="0"/>
              <a:t>(převážně inhibiční charakter, koordinace spinálních reflexů s korovými vlivy)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1EB08E9-9787-4437-AB5C-D6FC70CCF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44" y="5241164"/>
            <a:ext cx="2529939" cy="149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764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FC8F5B-2B5B-40D4-B90C-EB852EDD3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Motorické dráhy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8B6697-D594-4326-879C-F4A150D08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u="sng" dirty="0"/>
              <a:t>1. KORTIKOSPINÁLNÍ SYSTÉM </a:t>
            </a:r>
            <a:r>
              <a:rPr lang="cs-CZ" dirty="0"/>
              <a:t>– úmyslné, jemné pohyby</a:t>
            </a:r>
          </a:p>
          <a:p>
            <a:pPr lvl="1">
              <a:buFontTx/>
              <a:buChar char="-"/>
            </a:pPr>
            <a:r>
              <a:rPr lang="cs-CZ" dirty="0"/>
              <a:t>Motorický kortex A4</a:t>
            </a:r>
          </a:p>
          <a:p>
            <a:pPr lvl="1">
              <a:buFontTx/>
              <a:buChar char="-"/>
            </a:pPr>
            <a:r>
              <a:rPr lang="cs-CZ" dirty="0"/>
              <a:t>Jedno neuronová dráha (kůra – motoneuron)</a:t>
            </a:r>
          </a:p>
          <a:p>
            <a:pPr lvl="1">
              <a:buFontTx/>
              <a:buChar char="-"/>
            </a:pPr>
            <a:r>
              <a:rPr lang="cs-CZ" b="1" dirty="0"/>
              <a:t>Tr. </a:t>
            </a:r>
            <a:r>
              <a:rPr lang="cs-CZ" b="1" dirty="0" err="1"/>
              <a:t>Corticospinalis</a:t>
            </a:r>
            <a:endParaRPr lang="cs-CZ" b="1" dirty="0"/>
          </a:p>
          <a:p>
            <a:pPr lvl="1">
              <a:buFontTx/>
              <a:buChar char="-"/>
            </a:pPr>
            <a:r>
              <a:rPr lang="cs-CZ" b="1" dirty="0"/>
              <a:t>Tr. </a:t>
            </a:r>
            <a:r>
              <a:rPr lang="cs-CZ" b="1" dirty="0" err="1"/>
              <a:t>corticobulbaris</a:t>
            </a:r>
            <a:endParaRPr lang="cs-CZ" b="1" dirty="0"/>
          </a:p>
          <a:p>
            <a:pPr marL="0" indent="0">
              <a:buNone/>
            </a:pPr>
            <a:r>
              <a:rPr lang="cs-CZ" u="sng" dirty="0"/>
              <a:t>2. EXTRAKORTIKOSPINÁLNÍ SYSTÉM (EXTRAPYRAMIDOVÝ) </a:t>
            </a:r>
            <a:r>
              <a:rPr lang="cs-CZ" dirty="0"/>
              <a:t>– hrubé pohyby, postoj, svalový tonus</a:t>
            </a:r>
          </a:p>
          <a:p>
            <a:pPr lvl="1">
              <a:buFontTx/>
              <a:buChar char="-"/>
            </a:pPr>
            <a:r>
              <a:rPr lang="cs-CZ" dirty="0"/>
              <a:t>Více neuronová </a:t>
            </a:r>
          </a:p>
          <a:p>
            <a:pPr lvl="1">
              <a:buFontTx/>
              <a:buChar char="-"/>
            </a:pPr>
            <a:r>
              <a:rPr lang="cs-CZ" dirty="0"/>
              <a:t>Kontrola motoriky kmenové etáže (A6)</a:t>
            </a:r>
          </a:p>
          <a:p>
            <a:pPr lvl="1">
              <a:buFontTx/>
              <a:buChar char="-"/>
            </a:pPr>
            <a:r>
              <a:rPr lang="cs-CZ" b="1" dirty="0"/>
              <a:t>Tr. </a:t>
            </a:r>
            <a:r>
              <a:rPr lang="cs-CZ" b="1" dirty="0" err="1"/>
              <a:t>Cortico-retucularis</a:t>
            </a:r>
            <a:r>
              <a:rPr lang="cs-CZ" b="1" dirty="0"/>
              <a:t>/</a:t>
            </a:r>
            <a:r>
              <a:rPr lang="cs-CZ" b="1" dirty="0" err="1"/>
              <a:t>reticulo-spinalis</a:t>
            </a:r>
            <a:endParaRPr lang="cs-CZ" b="1" dirty="0"/>
          </a:p>
          <a:p>
            <a:pPr lvl="1">
              <a:buFontTx/>
              <a:buChar char="-"/>
            </a:pPr>
            <a:r>
              <a:rPr lang="cs-CZ" b="1" dirty="0"/>
              <a:t>Tr. </a:t>
            </a:r>
            <a:r>
              <a:rPr lang="cs-CZ" b="1" dirty="0" err="1"/>
              <a:t>Cortico-rubralis</a:t>
            </a:r>
            <a:r>
              <a:rPr lang="cs-CZ" b="1" dirty="0"/>
              <a:t>/</a:t>
            </a:r>
            <a:r>
              <a:rPr lang="cs-CZ" b="1" dirty="0" err="1"/>
              <a:t>rubrospinalis</a:t>
            </a:r>
            <a:endParaRPr lang="cs-CZ" b="1" dirty="0"/>
          </a:p>
          <a:p>
            <a:pPr lvl="1">
              <a:buFontTx/>
              <a:buChar char="-"/>
            </a:pPr>
            <a:r>
              <a:rPr lang="cs-CZ" b="1" dirty="0"/>
              <a:t>Tr. </a:t>
            </a:r>
            <a:r>
              <a:rPr lang="cs-CZ" b="1" dirty="0" err="1"/>
              <a:t>Cortico-tectalis</a:t>
            </a:r>
            <a:r>
              <a:rPr lang="cs-CZ" b="1" dirty="0"/>
              <a:t>/</a:t>
            </a:r>
            <a:r>
              <a:rPr lang="cs-CZ" b="1" dirty="0" err="1"/>
              <a:t>tectospinalis</a:t>
            </a:r>
            <a:endParaRPr lang="cs-CZ" b="1" dirty="0"/>
          </a:p>
          <a:p>
            <a:pPr lvl="1">
              <a:buFontTx/>
              <a:buChar char="-"/>
            </a:pPr>
            <a:r>
              <a:rPr lang="cs-CZ" b="1" dirty="0"/>
              <a:t>Tr. </a:t>
            </a:r>
            <a:r>
              <a:rPr lang="cs-CZ" b="1" dirty="0" err="1"/>
              <a:t>vestibulospinalis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30474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123663-97EB-4AAF-9964-2191F3525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Subkortikální řídící centra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A20D07-1997-418D-B175-F9BB1797E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Bazální ganglia</a:t>
            </a:r>
          </a:p>
          <a:p>
            <a:r>
              <a:rPr lang="cs-CZ" dirty="0"/>
              <a:t>Mozeček</a:t>
            </a:r>
          </a:p>
          <a:p>
            <a:endParaRPr lang="cs-CZ" dirty="0"/>
          </a:p>
          <a:p>
            <a:pPr>
              <a:buFontTx/>
              <a:buChar char="-"/>
            </a:pPr>
            <a:r>
              <a:rPr lang="cs-CZ" dirty="0"/>
              <a:t>Zpětnovazebné paralelní okruhy</a:t>
            </a:r>
          </a:p>
          <a:p>
            <a:pPr>
              <a:buFontTx/>
              <a:buChar char="-"/>
            </a:pPr>
            <a:r>
              <a:rPr lang="cs-CZ" dirty="0"/>
              <a:t>Modulační vliv na motorickou aktivitu</a:t>
            </a:r>
          </a:p>
        </p:txBody>
      </p:sp>
    </p:spTree>
    <p:extLst>
      <p:ext uri="{BB962C8B-B14F-4D97-AF65-F5344CB8AC3E}">
        <p14:creationId xmlns:p14="http://schemas.microsoft.com/office/powerpoint/2010/main" val="852885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305726-04C9-4491-B68A-342E0273E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Bazální ganglia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2578EF-3D70-4AFF-96C9-322E24F38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7" y="1690688"/>
            <a:ext cx="6150429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err="1"/>
              <a:t>Fce</a:t>
            </a:r>
            <a:r>
              <a:rPr lang="cs-CZ" dirty="0"/>
              <a:t>: aktivně propojují korové oblasti s ascendentními i descendentními systémy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Hlavní funkce: </a:t>
            </a:r>
            <a:r>
              <a:rPr lang="cs-CZ" b="1" dirty="0"/>
              <a:t>hybnost</a:t>
            </a:r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Kognitivní funkce</a:t>
            </a:r>
          </a:p>
          <a:p>
            <a:pPr>
              <a:buFontTx/>
              <a:buChar char="-"/>
            </a:pPr>
            <a:r>
              <a:rPr lang="cs-CZ" dirty="0"/>
              <a:t>Afektivní funkce</a:t>
            </a:r>
          </a:p>
          <a:p>
            <a:pPr>
              <a:buFontTx/>
              <a:buChar char="-"/>
            </a:pPr>
            <a:r>
              <a:rPr lang="cs-CZ" dirty="0"/>
              <a:t>Osobnost</a:t>
            </a:r>
          </a:p>
          <a:p>
            <a:pPr>
              <a:buFontTx/>
              <a:buChar char="-"/>
            </a:pPr>
            <a:r>
              <a:rPr lang="cs-CZ" dirty="0"/>
              <a:t>Chování, psychická integrace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26BA9F3-5365-43F5-89ED-29B3B8920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686" y="799645"/>
            <a:ext cx="508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60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C662F3-234C-4129-A9CC-0E7746E23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BG - hybnost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64D355-3921-41A9-8B39-5EEF7003D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Držení těla – základní posturální mechanismy</a:t>
            </a:r>
          </a:p>
          <a:p>
            <a:r>
              <a:rPr lang="cs-CZ" dirty="0"/>
              <a:t>Řízení svalového tonu</a:t>
            </a:r>
          </a:p>
          <a:p>
            <a:r>
              <a:rPr lang="cs-CZ" dirty="0"/>
              <a:t>Koordinace volních a automatických pohybů</a:t>
            </a:r>
          </a:p>
          <a:p>
            <a:r>
              <a:rPr lang="cs-CZ" dirty="0"/>
              <a:t>Torba pohybových programů</a:t>
            </a:r>
          </a:p>
        </p:txBody>
      </p:sp>
    </p:spTree>
    <p:extLst>
      <p:ext uri="{BB962C8B-B14F-4D97-AF65-F5344CB8AC3E}">
        <p14:creationId xmlns:p14="http://schemas.microsoft.com/office/powerpoint/2010/main" val="3091325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4617F9-1FE7-48B4-B950-75D7FFB49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Mozeček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27CB8A-5CFC-4307-A2F3-129C021F1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Podílí se na:</a:t>
            </a:r>
          </a:p>
          <a:p>
            <a:pPr lvl="1">
              <a:buFontTx/>
              <a:buChar char="-"/>
            </a:pPr>
            <a:r>
              <a:rPr lang="cs-CZ" dirty="0"/>
              <a:t>Vzpřímeném držení těla</a:t>
            </a:r>
          </a:p>
          <a:p>
            <a:pPr lvl="1">
              <a:buFontTx/>
              <a:buChar char="-"/>
            </a:pPr>
            <a:r>
              <a:rPr lang="cs-CZ" dirty="0"/>
              <a:t>Rovnováha při stoji a chůzi</a:t>
            </a:r>
          </a:p>
          <a:p>
            <a:pPr lvl="1">
              <a:buFontTx/>
              <a:buChar char="-"/>
            </a:pPr>
            <a:r>
              <a:rPr lang="cs-CZ" dirty="0"/>
              <a:t>Naučené pohybové stereotypy</a:t>
            </a:r>
          </a:p>
          <a:p>
            <a:pPr lvl="1">
              <a:buFontTx/>
              <a:buChar char="-"/>
            </a:pPr>
            <a:r>
              <a:rPr lang="cs-CZ" dirty="0"/>
              <a:t>Cílená činnost končetin</a:t>
            </a:r>
          </a:p>
          <a:p>
            <a:pPr lvl="1">
              <a:buFontTx/>
              <a:buChar char="-"/>
            </a:pPr>
            <a:r>
              <a:rPr lang="cs-CZ" dirty="0"/>
              <a:t>Průběžně vyhodnocuje informace ze všech senzorických částí CNS – moduluje motorický výstup</a:t>
            </a:r>
          </a:p>
        </p:txBody>
      </p:sp>
    </p:spTree>
    <p:extLst>
      <p:ext uri="{BB962C8B-B14F-4D97-AF65-F5344CB8AC3E}">
        <p14:creationId xmlns:p14="http://schemas.microsoft.com/office/powerpoint/2010/main" val="2736093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D6DC97-FCEA-4F95-BAB1-2884C0BE7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Neurofyziologie 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5D10E2-0B94-4DCA-B460-06B28E111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Jak funguje přenos signálů ke svalům?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Jak je řízena motorika člověka?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Potřebuju to vůbec vědět?</a:t>
            </a:r>
          </a:p>
        </p:txBody>
      </p:sp>
    </p:spTree>
    <p:extLst>
      <p:ext uri="{BB962C8B-B14F-4D97-AF65-F5344CB8AC3E}">
        <p14:creationId xmlns:p14="http://schemas.microsoft.com/office/powerpoint/2010/main" val="768098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C94777-5CFC-4C5B-B206-13B94B710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Složení mozečku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F84394-CC1B-4557-97B5-2AEFAE727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Paleocerebellum</a:t>
            </a:r>
            <a:r>
              <a:rPr lang="cs-CZ" dirty="0"/>
              <a:t> – </a:t>
            </a:r>
            <a:r>
              <a:rPr lang="cs-CZ" dirty="0" err="1"/>
              <a:t>polohocit</a:t>
            </a:r>
            <a:r>
              <a:rPr lang="cs-CZ" dirty="0"/>
              <a:t>, </a:t>
            </a:r>
            <a:r>
              <a:rPr lang="cs-CZ" dirty="0" err="1"/>
              <a:t>pohybocit</a:t>
            </a:r>
            <a:r>
              <a:rPr lang="cs-CZ" dirty="0"/>
              <a:t>, rovnováha ve stoji a v pohybu</a:t>
            </a:r>
          </a:p>
          <a:p>
            <a:r>
              <a:rPr lang="cs-CZ" b="1" dirty="0" err="1"/>
              <a:t>Neocerebellum</a:t>
            </a:r>
            <a:r>
              <a:rPr lang="cs-CZ" dirty="0"/>
              <a:t> – koordinace jemných pohybů končetin, volní pohyb</a:t>
            </a:r>
          </a:p>
          <a:p>
            <a:r>
              <a:rPr lang="cs-CZ" b="1" dirty="0" err="1"/>
              <a:t>Archicerebellum</a:t>
            </a:r>
            <a:r>
              <a:rPr lang="cs-CZ" dirty="0"/>
              <a:t> – přijímá informace z vestibulárního aparátu, rovnováha</a:t>
            </a:r>
          </a:p>
        </p:txBody>
      </p:sp>
    </p:spTree>
    <p:extLst>
      <p:ext uri="{BB962C8B-B14F-4D97-AF65-F5344CB8AC3E}">
        <p14:creationId xmlns:p14="http://schemas.microsoft.com/office/powerpoint/2010/main" val="177822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807F5A-69E5-4220-827D-9F77DC424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Limbický systém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BBADE6-CB26-4504-8E50-23670EFBB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Koordinuje somatické funkce</a:t>
            </a:r>
          </a:p>
          <a:p>
            <a:r>
              <a:rPr lang="cs-CZ" dirty="0"/>
              <a:t>Tvorba paměťových stop </a:t>
            </a:r>
          </a:p>
          <a:p>
            <a:r>
              <a:rPr lang="cs-CZ" dirty="0"/>
              <a:t>Organizace chování v prostoru</a:t>
            </a:r>
          </a:p>
          <a:p>
            <a:endParaRPr lang="cs-CZ" dirty="0"/>
          </a:p>
          <a:p>
            <a:r>
              <a:rPr lang="cs-CZ" dirty="0"/>
              <a:t>Integrace funkčních změn při emocích</a:t>
            </a:r>
          </a:p>
          <a:p>
            <a:r>
              <a:rPr lang="cs-CZ" dirty="0"/>
              <a:t>Reakce spojené se zachováním jedince a rodu</a:t>
            </a:r>
          </a:p>
        </p:txBody>
      </p:sp>
    </p:spTree>
    <p:extLst>
      <p:ext uri="{BB962C8B-B14F-4D97-AF65-F5344CB8AC3E}">
        <p14:creationId xmlns:p14="http://schemas.microsoft.com/office/powerpoint/2010/main" val="1689219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5CD13D-593B-42A2-A236-A0BA8F03C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Fyziologická hybnost je…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CADE7C-37FF-46EC-9FCB-524480248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Účelová</a:t>
            </a:r>
          </a:p>
          <a:p>
            <a:r>
              <a:rPr lang="cs-CZ" dirty="0" err="1"/>
              <a:t>Normotonická</a:t>
            </a:r>
            <a:r>
              <a:rPr lang="cs-CZ" dirty="0"/>
              <a:t> (individuální)</a:t>
            </a:r>
          </a:p>
          <a:p>
            <a:r>
              <a:rPr lang="cs-CZ" dirty="0"/>
              <a:t>Schopna stabilizace segmentu (schopnost svalových vláken zajistit určitou minimalizaci oscilací při dynamické stabilizaci jednotlivých segmentů)</a:t>
            </a:r>
          </a:p>
          <a:p>
            <a:r>
              <a:rPr lang="cs-CZ" dirty="0"/>
              <a:t>Schopna centrace klíčových kloubů </a:t>
            </a:r>
            <a:r>
              <a:rPr lang="cs-CZ" dirty="0">
                <a:latin typeface="Century Gothic" panose="020B0502020202020204" pitchFamily="34" charset="0"/>
              </a:rPr>
              <a:t>→ </a:t>
            </a:r>
            <a:r>
              <a:rPr lang="cs-CZ" dirty="0"/>
              <a:t>formativní vliv na </a:t>
            </a:r>
            <a:r>
              <a:rPr lang="cs-CZ" dirty="0" err="1"/>
              <a:t>sgtrukturu</a:t>
            </a:r>
            <a:endParaRPr lang="cs-CZ" dirty="0"/>
          </a:p>
          <a:p>
            <a:r>
              <a:rPr lang="cs-CZ" dirty="0"/>
              <a:t>Neplodí </a:t>
            </a:r>
            <a:r>
              <a:rPr lang="cs-CZ" dirty="0" err="1"/>
              <a:t>nocicepci</a:t>
            </a:r>
            <a:endParaRPr lang="cs-CZ" dirty="0"/>
          </a:p>
          <a:p>
            <a:r>
              <a:rPr lang="cs-CZ" dirty="0"/>
              <a:t>Fyziologická dechová mechanika</a:t>
            </a:r>
          </a:p>
          <a:p>
            <a:r>
              <a:rPr lang="cs-CZ" dirty="0"/>
              <a:t>Ekonomičnost pohybu</a:t>
            </a:r>
          </a:p>
        </p:txBody>
      </p:sp>
    </p:spTree>
    <p:extLst>
      <p:ext uri="{BB962C8B-B14F-4D97-AF65-F5344CB8AC3E}">
        <p14:creationId xmlns:p14="http://schemas.microsoft.com/office/powerpoint/2010/main" val="20363061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C5F46C-5811-470D-9E04-17A44695F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Vnímání – cit - </a:t>
            </a:r>
            <a:r>
              <a:rPr lang="cs-CZ" dirty="0" err="1"/>
              <a:t>propriocepce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C8C9A3-4D98-400C-A6FB-B03F4CA18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Komplex informací z mechanoreceptorů, svalových vřetének a šlachových tělísek</a:t>
            </a:r>
          </a:p>
          <a:p>
            <a:r>
              <a:rPr lang="cs-CZ" dirty="0"/>
              <a:t>Nezbytná pro správné řízení pohybu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Při poruchách </a:t>
            </a:r>
            <a:r>
              <a:rPr lang="cs-CZ" b="1" dirty="0" err="1"/>
              <a:t>propriocepce</a:t>
            </a:r>
            <a:r>
              <a:rPr lang="cs-CZ" b="1" dirty="0"/>
              <a:t> </a:t>
            </a:r>
          </a:p>
          <a:p>
            <a:pPr marL="457200" lvl="1" indent="0">
              <a:buNone/>
            </a:pPr>
            <a:r>
              <a:rPr lang="cs-CZ" dirty="0"/>
              <a:t>– poruchy rovnováhy, řízení pohybu…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err="1"/>
              <a:t>Gnozie</a:t>
            </a:r>
            <a:r>
              <a:rPr lang="cs-CZ" dirty="0"/>
              <a:t> = poznání</a:t>
            </a:r>
          </a:p>
          <a:p>
            <a:pPr marL="0" indent="0">
              <a:buNone/>
            </a:pPr>
            <a:r>
              <a:rPr lang="cs-CZ" dirty="0" err="1"/>
              <a:t>Stereognozie</a:t>
            </a:r>
            <a:r>
              <a:rPr lang="cs-CZ" dirty="0"/>
              <a:t> – poznání tvaru, </a:t>
            </a:r>
            <a:r>
              <a:rPr lang="cs-CZ" dirty="0" err="1"/>
              <a:t>předmetu</a:t>
            </a:r>
            <a:endParaRPr lang="cs-CZ" dirty="0"/>
          </a:p>
          <a:p>
            <a:pPr marL="0" indent="0">
              <a:buNone/>
            </a:pPr>
            <a:r>
              <a:rPr lang="cs-CZ" dirty="0" err="1"/>
              <a:t>Somatognozie</a:t>
            </a:r>
            <a:r>
              <a:rPr lang="cs-CZ" dirty="0"/>
              <a:t> – představa o svém těle </a:t>
            </a:r>
          </a:p>
        </p:txBody>
      </p:sp>
    </p:spTree>
    <p:extLst>
      <p:ext uri="{BB962C8B-B14F-4D97-AF65-F5344CB8AC3E}">
        <p14:creationId xmlns:p14="http://schemas.microsoft.com/office/powerpoint/2010/main" val="528432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123075-9037-4900-A865-7DC9A8655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Receptory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1F9E24-713C-44B6-9DEC-C8375DEAB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b="1" dirty="0"/>
              <a:t>Mechanoreceptory </a:t>
            </a:r>
            <a:r>
              <a:rPr lang="cs-CZ" dirty="0"/>
              <a:t>– tlak, dotyk </a:t>
            </a:r>
            <a:r>
              <a:rPr lang="cs-CZ" i="1" dirty="0"/>
              <a:t>(Meissnerova tělíska, </a:t>
            </a:r>
            <a:r>
              <a:rPr lang="cs-CZ" i="1" dirty="0" err="1"/>
              <a:t>Merkelovy</a:t>
            </a:r>
            <a:r>
              <a:rPr lang="cs-CZ" i="1" dirty="0"/>
              <a:t> terče, Vater-Paciniho tělíska)</a:t>
            </a:r>
            <a:endParaRPr lang="cs-CZ" dirty="0"/>
          </a:p>
          <a:p>
            <a:pPr>
              <a:buFontTx/>
              <a:buChar char="-"/>
            </a:pPr>
            <a:r>
              <a:rPr lang="cs-CZ" b="1" dirty="0"/>
              <a:t>Termoreceptory </a:t>
            </a:r>
            <a:r>
              <a:rPr lang="cs-CZ" dirty="0"/>
              <a:t>– chlad </a:t>
            </a:r>
            <a:r>
              <a:rPr lang="cs-CZ" i="1" dirty="0"/>
              <a:t>(Krauseho tělíska)</a:t>
            </a:r>
            <a:r>
              <a:rPr lang="cs-CZ" dirty="0"/>
              <a:t>, teplo </a:t>
            </a:r>
            <a:r>
              <a:rPr lang="cs-CZ" i="1" dirty="0"/>
              <a:t>(Ruffiniho tělíska)</a:t>
            </a:r>
            <a:endParaRPr lang="cs-CZ" dirty="0"/>
          </a:p>
          <a:p>
            <a:pPr>
              <a:buFontTx/>
              <a:buChar char="-"/>
            </a:pPr>
            <a:r>
              <a:rPr lang="cs-CZ" b="1" dirty="0" err="1"/>
              <a:t>Nociceptory</a:t>
            </a:r>
            <a:r>
              <a:rPr lang="cs-CZ" b="1" dirty="0"/>
              <a:t> </a:t>
            </a:r>
            <a:r>
              <a:rPr lang="cs-CZ" dirty="0"/>
              <a:t>– bolest </a:t>
            </a:r>
            <a:r>
              <a:rPr lang="cs-CZ" i="1" dirty="0"/>
              <a:t>(volná nervová zakončení)</a:t>
            </a:r>
            <a:endParaRPr lang="cs-CZ" dirty="0"/>
          </a:p>
          <a:p>
            <a:pPr>
              <a:buFontTx/>
              <a:buChar char="-"/>
            </a:pPr>
            <a:r>
              <a:rPr lang="cs-CZ" b="1" dirty="0"/>
              <a:t>Chemoreceptory</a:t>
            </a:r>
          </a:p>
          <a:p>
            <a:pPr marL="0" indent="0">
              <a:buNone/>
            </a:pPr>
            <a:r>
              <a:rPr lang="cs-CZ" dirty="0"/>
              <a:t>…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4AF738DF-2762-44D8-89F7-933F223717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2" t="31069" r="3477" b="11290"/>
          <a:stretch/>
        </p:blipFill>
        <p:spPr>
          <a:xfrm>
            <a:off x="4114801" y="3682249"/>
            <a:ext cx="8126186" cy="317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101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AF9C77-F7C0-444C-998F-91E7362BE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Reciproční inhibice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4ABF46-798A-4FAD-8ACD-9A63BD41E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Nezbytná pro plynulý pohyb</a:t>
            </a:r>
          </a:p>
          <a:p>
            <a:r>
              <a:rPr lang="cs-CZ" dirty="0"/>
              <a:t>Využití při relaxačních technikách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53959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Typy svalových vláken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 Typ I – </a:t>
            </a:r>
            <a:r>
              <a:rPr lang="cs-CZ" dirty="0"/>
              <a:t>(slow oxidative) </a:t>
            </a:r>
            <a:r>
              <a:rPr lang="cs-CZ" b="1" dirty="0"/>
              <a:t>SO</a:t>
            </a:r>
            <a:endParaRPr lang="cs-CZ" dirty="0"/>
          </a:p>
          <a:p>
            <a:r>
              <a:rPr lang="cs-CZ" b="1" dirty="0"/>
              <a:t>pomalá oxidační „červená“ vlákna</a:t>
            </a:r>
          </a:p>
          <a:p>
            <a:endParaRPr lang="cs-CZ" b="1" dirty="0"/>
          </a:p>
          <a:p>
            <a:r>
              <a:rPr lang="cs-CZ" dirty="0"/>
              <a:t>vysoký obsah myoglobinu, bohaté prokrvení, </a:t>
            </a:r>
            <a:r>
              <a:rPr lang="cs-CZ" dirty="0" err="1"/>
              <a:t>kapilarizace</a:t>
            </a:r>
            <a:endParaRPr lang="cs-CZ" dirty="0"/>
          </a:p>
          <a:p>
            <a:r>
              <a:rPr lang="cs-CZ" dirty="0"/>
              <a:t>velká oxidační kapacita, převažuje aerobní metabolizmus</a:t>
            </a:r>
          </a:p>
          <a:p>
            <a:r>
              <a:rPr lang="cs-CZ" dirty="0"/>
              <a:t>pomalá unavitelnost</a:t>
            </a:r>
          </a:p>
          <a:p>
            <a:r>
              <a:rPr lang="cs-CZ" dirty="0"/>
              <a:t> uplatňují se především při vytrvalostních zátěžích nižší intenzity</a:t>
            </a:r>
          </a:p>
          <a:p>
            <a:r>
              <a:rPr lang="cs-CZ" dirty="0"/>
              <a:t>Převaha u tonických svalů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074028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Typ II A – (</a:t>
            </a:r>
            <a:r>
              <a:rPr lang="cs-CZ" dirty="0"/>
              <a:t>fast oxidative glycolytic) </a:t>
            </a:r>
            <a:r>
              <a:rPr lang="cs-CZ" b="1" dirty="0"/>
              <a:t>FOG</a:t>
            </a:r>
            <a:r>
              <a:rPr lang="cs-CZ" dirty="0"/>
              <a:t> - </a:t>
            </a:r>
            <a:r>
              <a:rPr lang="cs-CZ" b="1" dirty="0"/>
              <a:t>rychlá oxidační glykolytická vlákna</a:t>
            </a: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Středný typ</a:t>
            </a:r>
          </a:p>
          <a:p>
            <a:r>
              <a:rPr lang="cs-CZ" dirty="0"/>
              <a:t>se střední oxidační kapacitou, </a:t>
            </a:r>
          </a:p>
          <a:p>
            <a:r>
              <a:rPr lang="cs-CZ" dirty="0"/>
              <a:t>vysoká glykolytická kapacita</a:t>
            </a:r>
            <a:endParaRPr lang="sk-SK" dirty="0"/>
          </a:p>
          <a:p>
            <a:r>
              <a:rPr lang="cs-CZ" dirty="0"/>
              <a:t>Rychlá kontrakce a středně rychlá unavitelnost</a:t>
            </a:r>
          </a:p>
          <a:p>
            <a:r>
              <a:rPr lang="cs-CZ" dirty="0"/>
              <a:t>uplatňují se při zátěžích střední až submaximální intenzity, které provází aerobní i anaerobní způsob úhrady energie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59509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Typ II B – </a:t>
            </a:r>
            <a:r>
              <a:rPr lang="cs-CZ" dirty="0"/>
              <a:t> (fast glykolytic) </a:t>
            </a:r>
            <a:r>
              <a:rPr lang="cs-CZ" b="1" dirty="0"/>
              <a:t>FG - rychlá glykolytická vlákna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cs-CZ" dirty="0"/>
              <a:t>s nízkou oxidační kapacitou, méně myoglobinu a mitochondrií, méně prokrvené</a:t>
            </a:r>
          </a:p>
          <a:p>
            <a:r>
              <a:rPr lang="cs-CZ" dirty="0"/>
              <a:t>nejvyšší glykolytická kapacita</a:t>
            </a:r>
          </a:p>
          <a:p>
            <a:r>
              <a:rPr lang="cs-CZ" dirty="0"/>
              <a:t>rychle se kontrahují, ale rychle unavitelná </a:t>
            </a:r>
          </a:p>
          <a:p>
            <a:r>
              <a:rPr lang="cs-CZ" dirty="0"/>
              <a:t>jsou zapojena při silových a rychlostních výkonech maximální intenzity s převahou anaerobního energetického metabolismu </a:t>
            </a:r>
          </a:p>
          <a:p>
            <a:r>
              <a:rPr lang="cs-CZ" dirty="0"/>
              <a:t>Převaha u </a:t>
            </a:r>
            <a:r>
              <a:rPr lang="cs-CZ" dirty="0" err="1"/>
              <a:t>fázických</a:t>
            </a:r>
            <a:r>
              <a:rPr lang="cs-CZ" dirty="0"/>
              <a:t> svalů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205291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Genetika – hraje roli v počtu svalových vláken, tak v poměru </a:t>
            </a:r>
            <a:r>
              <a:rPr lang="cs-CZ" dirty="0" err="1"/>
              <a:t>jednotl</a:t>
            </a:r>
            <a:r>
              <a:rPr lang="cs-CZ" dirty="0"/>
              <a:t>. typů</a:t>
            </a:r>
          </a:p>
          <a:p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KAŽDÝ ANATOMICKÝ SVAL JE MIX RŮZNÝCH TYPŮ SVALOVÝCH VLÁKEN, URČITÝ TYP MŮŽE VE SVALU DOMINOVAT VE SOUVISLOSTI S JEHO FUNKCÍ</a:t>
            </a:r>
          </a:p>
          <a:p>
            <a:endParaRPr lang="cs-CZ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82023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9624C9-BEDB-42F7-AD37-BD58D253B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Pojmy - opakování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090E58-A3AC-4E61-A55E-C3A8D77D1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1410"/>
            <a:ext cx="10515600" cy="487146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sz="3300" b="1" dirty="0"/>
              <a:t>Fyziologický </a:t>
            </a:r>
          </a:p>
          <a:p>
            <a:pPr marL="0" indent="0">
              <a:buNone/>
            </a:pPr>
            <a:r>
              <a:rPr lang="cs-CZ" sz="3300" dirty="0"/>
              <a:t>– normální, přirozený, týkající se zdravého organismu</a:t>
            </a:r>
          </a:p>
          <a:p>
            <a:pPr marL="0" indent="0">
              <a:buNone/>
            </a:pPr>
            <a:endParaRPr lang="cs-CZ" sz="3300" b="1" dirty="0"/>
          </a:p>
          <a:p>
            <a:pPr marL="0" indent="0">
              <a:buNone/>
            </a:pPr>
            <a:r>
              <a:rPr lang="cs-CZ" sz="3300" b="1" dirty="0"/>
              <a:t>Hybnost</a:t>
            </a:r>
            <a:r>
              <a:rPr lang="cs-CZ" sz="3300" dirty="0"/>
              <a:t> </a:t>
            </a:r>
          </a:p>
          <a:p>
            <a:pPr marL="0" indent="0">
              <a:buNone/>
            </a:pPr>
            <a:r>
              <a:rPr lang="cs-CZ" sz="3300" dirty="0"/>
              <a:t>– všechny pohybové funkce vykonávané kosterním a hladkým svalstvem</a:t>
            </a:r>
          </a:p>
          <a:p>
            <a:pPr marL="0" indent="0">
              <a:buNone/>
            </a:pPr>
            <a:endParaRPr lang="cs-CZ" sz="3300" b="1" dirty="0"/>
          </a:p>
          <a:p>
            <a:pPr marL="0" indent="0">
              <a:buNone/>
            </a:pPr>
            <a:r>
              <a:rPr lang="cs-CZ" sz="3300" b="1" dirty="0"/>
              <a:t>Motorika</a:t>
            </a:r>
            <a:r>
              <a:rPr lang="cs-CZ" sz="3300" dirty="0"/>
              <a:t> </a:t>
            </a:r>
          </a:p>
          <a:p>
            <a:pPr marL="0" indent="0">
              <a:buNone/>
            </a:pPr>
            <a:r>
              <a:rPr lang="cs-CZ" sz="3300" dirty="0"/>
              <a:t>– souhrn lidských pohybových předpokladů a projevů</a:t>
            </a:r>
          </a:p>
          <a:p>
            <a:pPr marL="0" indent="0">
              <a:buNone/>
            </a:pPr>
            <a:endParaRPr lang="cs-CZ" sz="3300" b="1" dirty="0"/>
          </a:p>
          <a:p>
            <a:pPr marL="0" indent="0">
              <a:buNone/>
            </a:pPr>
            <a:r>
              <a:rPr lang="cs-CZ" sz="3300" b="1" dirty="0"/>
              <a:t>Svalový tonus </a:t>
            </a:r>
          </a:p>
          <a:p>
            <a:pPr marL="0" indent="0">
              <a:buNone/>
            </a:pPr>
            <a:r>
              <a:rPr lang="cs-CZ" sz="3300" dirty="0"/>
              <a:t>– stupeň odporu při pasivním pohybu v kloubu</a:t>
            </a:r>
          </a:p>
          <a:p>
            <a:pPr marL="0" indent="0">
              <a:buNone/>
            </a:pPr>
            <a:endParaRPr lang="cs-CZ" sz="3300" b="1" dirty="0"/>
          </a:p>
          <a:p>
            <a:pPr marL="0" indent="0">
              <a:buNone/>
            </a:pPr>
            <a:r>
              <a:rPr lang="cs-CZ" sz="3300" b="1" dirty="0"/>
              <a:t>Motorická jednotka </a:t>
            </a:r>
          </a:p>
          <a:p>
            <a:pPr marL="0" indent="0">
              <a:buNone/>
            </a:pPr>
            <a:r>
              <a:rPr lang="cs-CZ" sz="3300" dirty="0"/>
              <a:t>-  soubor svalových vláken inervovaných jedním motoneuronem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340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501" y="1027906"/>
            <a:ext cx="12044998" cy="488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730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1649" y="0"/>
            <a:ext cx="7233785" cy="668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5554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Dělení svalů podle funkce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b="1" u="sng" dirty="0"/>
              <a:t>Tonická</a:t>
            </a:r>
            <a:r>
              <a:rPr lang="sk-SK" u="sng" dirty="0"/>
              <a:t> (obvykle pomalá červená)</a:t>
            </a:r>
          </a:p>
          <a:p>
            <a:r>
              <a:rPr lang="sk-SK" dirty="0"/>
              <a:t>zajišťují stabilitu, fixaci těla při pohybu, držení těla v prostoru</a:t>
            </a:r>
          </a:p>
          <a:p>
            <a:r>
              <a:rPr lang="sk-SK" dirty="0"/>
              <a:t>jsou uložena hlouběji</a:t>
            </a:r>
          </a:p>
          <a:p>
            <a:r>
              <a:rPr lang="sk-SK" dirty="0"/>
              <a:t>jsou přizpůsobeny k posturální funkci</a:t>
            </a:r>
          </a:p>
          <a:p>
            <a:r>
              <a:rPr lang="sk-SK" dirty="0"/>
              <a:t>jsou odolnější proti únavě, snadněji se zotavují po zátěži</a:t>
            </a:r>
          </a:p>
          <a:p>
            <a:r>
              <a:rPr lang="sk-SK" dirty="0"/>
              <a:t>mají tendenci ke zvyšování klidového napětí</a:t>
            </a:r>
          </a:p>
          <a:p>
            <a:r>
              <a:rPr lang="sk-SK" dirty="0"/>
              <a:t>tendenci ke zkracování, zbytnění až ztuhnutí</a:t>
            </a:r>
          </a:p>
          <a:p>
            <a:r>
              <a:rPr lang="sk-SK" dirty="0"/>
              <a:t>snadno, často až nadměrně se zapojují do pohybových stereotypů a nahrazují práci oslabených svalů</a:t>
            </a:r>
          </a:p>
          <a:p>
            <a:r>
              <a:rPr lang="sk-SK" dirty="0"/>
              <a:t>např. m. pectoralis major, m. trapezius (horní část)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88573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b="1" u="sng" dirty="0"/>
              <a:t>Fázická vlákna </a:t>
            </a:r>
            <a:r>
              <a:rPr lang="sk-SK" u="sng" dirty="0"/>
              <a:t>(obvykle rychlá bíla vlákna):</a:t>
            </a:r>
          </a:p>
          <a:p>
            <a:r>
              <a:rPr lang="sk-SK" dirty="0"/>
              <a:t>slouží k provedení pohybu</a:t>
            </a:r>
          </a:p>
          <a:p>
            <a:r>
              <a:rPr lang="sk-SK" dirty="0"/>
              <a:t>jsou uložena blíže povrchu těla</a:t>
            </a:r>
          </a:p>
          <a:p>
            <a:r>
              <a:rPr lang="sk-SK" dirty="0"/>
              <a:t>jsou snadno unavitelné</a:t>
            </a:r>
          </a:p>
          <a:p>
            <a:r>
              <a:rPr lang="sk-SK" dirty="0"/>
              <a:t>mají nižší klidové napětí, které vede k oslabení</a:t>
            </a:r>
          </a:p>
          <a:p>
            <a:r>
              <a:rPr lang="sk-SK" dirty="0"/>
              <a:t>je nutné je posilovat</a:t>
            </a:r>
          </a:p>
          <a:p>
            <a:r>
              <a:rPr lang="sk-SK" dirty="0"/>
              <a:t>nadměrně zvětšují klidovou délku</a:t>
            </a:r>
          </a:p>
          <a:p>
            <a:r>
              <a:rPr lang="sk-SK" dirty="0"/>
              <a:t>obtížněji se zapojují do pohybových vzorců</a:t>
            </a:r>
          </a:p>
          <a:p>
            <a:r>
              <a:rPr lang="sk-SK" dirty="0"/>
              <a:t>např. m. deltoideus, m. trapezius (spodní část), břišní svaly, m. glutaeus maximus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640855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Svalové </a:t>
            </a:r>
            <a:r>
              <a:rPr lang="sk-SK" dirty="0" err="1"/>
              <a:t>smyčky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Tvoří skupina dvou svalů upínajících se na dvě vzdálená pevná místa (punctum fixum), mezi oba svaly je včlenený pohybový segment (punctum mobile) jehož poloha je vyvažována tahem obou svalů (</a:t>
            </a:r>
            <a:r>
              <a:rPr lang="sk-SK" dirty="0"/>
              <a:t>Véle, 2006)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Záznam EMG vybraných svalů zaznamenává koordinovanou práci určených svalů, ostatní jsou buď jako fixátory nebo svaly neutralizační (eliminátory).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554932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5736" y="729944"/>
            <a:ext cx="3755138" cy="597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353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Svalové řetězce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Vzniká vzájemnou fyzikální i funkční vazbou několika svalů nebo smyček propojenými mezi sebou fasciálními, šlachovými i kostními strukturami do řetězce tvořícího samostatní složitý útvar, jehož funkce je řízena z CNS</a:t>
            </a:r>
          </a:p>
          <a:p>
            <a:endParaRPr lang="cs-CZ" dirty="0"/>
          </a:p>
          <a:p>
            <a:r>
              <a:rPr lang="cs-CZ" dirty="0"/>
              <a:t>Těchto řetězců může najednou pracovat hned několik a tím se značne rozširuje adaptabilita a flexibilita pohybové soustavy jako celku</a:t>
            </a:r>
          </a:p>
          <a:p>
            <a:endParaRPr lang="cs-CZ" dirty="0"/>
          </a:p>
          <a:p>
            <a:r>
              <a:rPr lang="cs-CZ" dirty="0"/>
              <a:t>Zřetězené svaly nemusí pracovat synchronne ve všch svých článcích a  CNS umožňuje sekvenční zapojování jednotl. článků podle předem časovaného rozvrhu (tioming), kterým se pohyb svalů koordinuje a tím se dosahuje přesnosti pohybu při úspoře energie (</a:t>
            </a:r>
            <a:r>
              <a:rPr lang="sk-SK" dirty="0"/>
              <a:t>Véle, 2006)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83828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Při činnosti některých svalových řetězců, se jiné tlumí (=reciproční inhibice)</a:t>
            </a:r>
          </a:p>
          <a:p>
            <a:endParaRPr lang="cs-CZ" dirty="0"/>
          </a:p>
          <a:p>
            <a:r>
              <a:rPr lang="cs-CZ" dirty="0"/>
              <a:t>Činnost svalů se v řetězcích potencuje, při zapojení celého řetězce svaly pracují intenzivněji, než při izolované práci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39530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828" y="1571354"/>
            <a:ext cx="7350225" cy="339947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64ADEC4-8643-4A65-9C97-6758A16123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425" y="396875"/>
            <a:ext cx="357187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375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2214B5-5278-4181-9EB8-C3DB4FF77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Izotonická svalová kontrakce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B74075-FF1E-46C0-8254-118932911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/>
              <a:t>Koncentrická </a:t>
            </a:r>
            <a:r>
              <a:rPr lang="sk-SK" b="1" dirty="0" err="1"/>
              <a:t>kontrakce</a:t>
            </a:r>
            <a:endParaRPr lang="sk-SK" b="1" dirty="0"/>
          </a:p>
          <a:p>
            <a:r>
              <a:rPr lang="sk-SK" dirty="0" err="1"/>
              <a:t>mění</a:t>
            </a:r>
            <a:r>
              <a:rPr lang="sk-SK" dirty="0"/>
              <a:t> </a:t>
            </a:r>
            <a:r>
              <a:rPr lang="sk-SK" dirty="0" err="1"/>
              <a:t>se</a:t>
            </a:r>
            <a:r>
              <a:rPr lang="sk-SK" dirty="0"/>
              <a:t> </a:t>
            </a:r>
            <a:r>
              <a:rPr lang="sk-SK" dirty="0" err="1"/>
              <a:t>délka</a:t>
            </a:r>
            <a:r>
              <a:rPr lang="sk-SK" dirty="0"/>
              <a:t> svalu, sval </a:t>
            </a:r>
            <a:r>
              <a:rPr lang="sk-SK" dirty="0" err="1"/>
              <a:t>se</a:t>
            </a:r>
            <a:r>
              <a:rPr lang="sk-SK" dirty="0"/>
              <a:t> skracuje</a:t>
            </a:r>
          </a:p>
          <a:p>
            <a:r>
              <a:rPr lang="sk-SK" dirty="0" err="1"/>
              <a:t>Ne</a:t>
            </a:r>
            <a:r>
              <a:rPr lang="sk-SK" dirty="0"/>
              <a:t> </a:t>
            </a:r>
            <a:r>
              <a:rPr lang="sk-SK" dirty="0" err="1"/>
              <a:t>velký</a:t>
            </a:r>
            <a:r>
              <a:rPr lang="sk-SK" dirty="0"/>
              <a:t> efekt na </a:t>
            </a:r>
            <a:r>
              <a:rPr lang="sk-SK" dirty="0" err="1"/>
              <a:t>krevní</a:t>
            </a:r>
            <a:r>
              <a:rPr lang="sk-SK" dirty="0"/>
              <a:t> tlak</a:t>
            </a:r>
          </a:p>
          <a:p>
            <a:endParaRPr lang="sk-SK" dirty="0"/>
          </a:p>
          <a:p>
            <a:r>
              <a:rPr lang="sk-SK" b="1" dirty="0"/>
              <a:t>Excentrická </a:t>
            </a:r>
            <a:r>
              <a:rPr lang="sk-SK" b="1" dirty="0" err="1"/>
              <a:t>kontrakce</a:t>
            </a:r>
            <a:endParaRPr lang="sk-SK" b="1" dirty="0"/>
          </a:p>
          <a:p>
            <a:r>
              <a:rPr lang="sk-SK" dirty="0" err="1"/>
              <a:t>Mění</a:t>
            </a:r>
            <a:r>
              <a:rPr lang="sk-SK" dirty="0"/>
              <a:t> </a:t>
            </a:r>
            <a:r>
              <a:rPr lang="sk-SK" dirty="0" err="1"/>
              <a:t>se</a:t>
            </a:r>
            <a:r>
              <a:rPr lang="sk-SK" dirty="0"/>
              <a:t> </a:t>
            </a:r>
            <a:r>
              <a:rPr lang="sk-SK" dirty="0" err="1"/>
              <a:t>délka</a:t>
            </a:r>
            <a:r>
              <a:rPr lang="sk-SK" dirty="0"/>
              <a:t> svalu – </a:t>
            </a:r>
            <a:r>
              <a:rPr lang="sk-SK" dirty="0" err="1"/>
              <a:t>zvětšuje</a:t>
            </a:r>
            <a:r>
              <a:rPr lang="sk-SK" dirty="0"/>
              <a:t> </a:t>
            </a:r>
            <a:r>
              <a:rPr lang="sk-SK" dirty="0" err="1"/>
              <a:t>se</a:t>
            </a:r>
            <a:endParaRPr lang="sk-SK" dirty="0"/>
          </a:p>
          <a:p>
            <a:r>
              <a:rPr lang="sk-SK" dirty="0"/>
              <a:t>Vyšší </a:t>
            </a:r>
            <a:r>
              <a:rPr lang="sk-SK" dirty="0" err="1"/>
              <a:t>síla</a:t>
            </a:r>
            <a:r>
              <a:rPr lang="sk-SK" dirty="0"/>
              <a:t> i </a:t>
            </a:r>
            <a:r>
              <a:rPr lang="sk-SK" dirty="0" err="1"/>
              <a:t>vytrvalost</a:t>
            </a:r>
            <a:endParaRPr lang="sk-SK" dirty="0"/>
          </a:p>
          <a:p>
            <a:r>
              <a:rPr lang="sk-SK" dirty="0" err="1"/>
              <a:t>Rychleší</a:t>
            </a:r>
            <a:r>
              <a:rPr lang="sk-SK" dirty="0"/>
              <a:t> </a:t>
            </a:r>
            <a:r>
              <a:rPr lang="sk-SK" dirty="0" err="1"/>
              <a:t>nárust</a:t>
            </a:r>
            <a:r>
              <a:rPr lang="sk-SK" dirty="0"/>
              <a:t> </a:t>
            </a:r>
            <a:r>
              <a:rPr lang="sk-SK" dirty="0" err="1"/>
              <a:t>síly</a:t>
            </a:r>
            <a:endParaRPr lang="sk-SK" dirty="0"/>
          </a:p>
          <a:p>
            <a:endParaRPr lang="cs-CZ" dirty="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5E5C36F5-8E03-457F-8E20-21652EC8A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585" y="1381919"/>
            <a:ext cx="516255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19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2922B5-07FC-4D4B-BE89-8D7F09F36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Motorický systém - řízení pohybu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D0A9EF-B7AE-439F-8232-C88A532F2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34600" cy="4351338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Motorická kůra frontálního laloku </a:t>
            </a:r>
            <a:r>
              <a:rPr lang="cs-CZ" dirty="0"/>
              <a:t>– programování, plánování a iniciace cílených pohybů – volní hybnost</a:t>
            </a:r>
          </a:p>
          <a:p>
            <a:r>
              <a:rPr lang="cs-CZ" b="1" dirty="0"/>
              <a:t>Kmen</a:t>
            </a:r>
            <a:r>
              <a:rPr lang="cs-CZ" dirty="0"/>
              <a:t> – regulace svalového napětí a kontrola pohybu</a:t>
            </a:r>
          </a:p>
          <a:p>
            <a:r>
              <a:rPr lang="cs-CZ" b="1" dirty="0"/>
              <a:t>Mícha</a:t>
            </a:r>
            <a:r>
              <a:rPr lang="cs-CZ" dirty="0"/>
              <a:t> – reflexní oblouk</a:t>
            </a:r>
          </a:p>
          <a:p>
            <a:r>
              <a:rPr lang="cs-CZ" b="1" dirty="0"/>
              <a:t>Motorická jednotka </a:t>
            </a:r>
            <a:r>
              <a:rPr lang="cs-CZ" dirty="0"/>
              <a:t>– soubor svalových vláken inervovaných jedním motoneuronem</a:t>
            </a:r>
          </a:p>
          <a:p>
            <a:r>
              <a:rPr lang="cs-CZ" b="1" dirty="0"/>
              <a:t>Bazální ganglia </a:t>
            </a:r>
            <a:r>
              <a:rPr lang="cs-CZ" dirty="0"/>
              <a:t>– modulace informací z kůry, vypracování pohybových programů</a:t>
            </a:r>
          </a:p>
          <a:p>
            <a:r>
              <a:rPr lang="cs-CZ" b="1" dirty="0"/>
              <a:t>Mozeček</a:t>
            </a:r>
            <a:r>
              <a:rPr lang="cs-CZ" dirty="0"/>
              <a:t> – udržování stoje a polohy, kontrola pohybů</a:t>
            </a:r>
          </a:p>
          <a:p>
            <a:r>
              <a:rPr lang="cs-CZ" dirty="0"/>
              <a:t>Talamus – registrace pohybů, koordinace</a:t>
            </a:r>
          </a:p>
        </p:txBody>
      </p:sp>
    </p:spTree>
    <p:extLst>
      <p:ext uri="{BB962C8B-B14F-4D97-AF65-F5344CB8AC3E}">
        <p14:creationId xmlns:p14="http://schemas.microsoft.com/office/powerpoint/2010/main" val="41909940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21A0E9-7250-44EF-87A9-DCBC25AC2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Izometrická kontrakce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4707A2-72D0-4D5C-85A8-670D853B4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zlepšování tonické aktivity svalu</a:t>
            </a:r>
          </a:p>
          <a:p>
            <a:r>
              <a:rPr lang="cs-CZ" dirty="0"/>
              <a:t>zvyšování schopnosti vyvíjet napětí</a:t>
            </a:r>
            <a:endParaRPr lang="sk-SK" dirty="0"/>
          </a:p>
          <a:p>
            <a:r>
              <a:rPr lang="sk-SK" dirty="0" err="1"/>
              <a:t>udržení</a:t>
            </a:r>
            <a:r>
              <a:rPr lang="sk-SK" dirty="0"/>
              <a:t> </a:t>
            </a:r>
            <a:r>
              <a:rPr lang="sk-SK" dirty="0" err="1"/>
              <a:t>postavění</a:t>
            </a:r>
            <a:r>
              <a:rPr lang="sk-SK" dirty="0"/>
              <a:t> v </a:t>
            </a:r>
            <a:r>
              <a:rPr lang="sk-SK" dirty="0" err="1"/>
              <a:t>kloubu</a:t>
            </a:r>
            <a:endParaRPr lang="sk-SK" dirty="0"/>
          </a:p>
          <a:p>
            <a:r>
              <a:rPr lang="sk-SK" dirty="0" err="1"/>
              <a:t>stabilizace</a:t>
            </a:r>
            <a:r>
              <a:rPr lang="sk-SK" dirty="0"/>
              <a:t> segmentu</a:t>
            </a:r>
          </a:p>
          <a:p>
            <a:r>
              <a:rPr lang="sk-SK" dirty="0" err="1"/>
              <a:t>fixace</a:t>
            </a:r>
            <a:r>
              <a:rPr lang="sk-SK" dirty="0"/>
              <a:t> polohy </a:t>
            </a:r>
            <a:r>
              <a:rPr lang="sk-SK" dirty="0" err="1"/>
              <a:t>těla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r>
              <a:rPr lang="sk-SK" dirty="0"/>
              <a:t>Využití – pooperační stavy, </a:t>
            </a:r>
            <a:r>
              <a:rPr lang="sk-SK" dirty="0" err="1"/>
              <a:t>udržení</a:t>
            </a:r>
            <a:r>
              <a:rPr lang="sk-SK" dirty="0"/>
              <a:t> </a:t>
            </a:r>
            <a:r>
              <a:rPr lang="sk-SK" dirty="0" err="1"/>
              <a:t>kondice</a:t>
            </a:r>
            <a:r>
              <a:rPr lang="sk-SK" dirty="0"/>
              <a:t>, hypertrofie svalu</a:t>
            </a:r>
          </a:p>
          <a:p>
            <a:endParaRPr lang="sk-SK" dirty="0"/>
          </a:p>
          <a:p>
            <a:r>
              <a:rPr lang="sk-SK" dirty="0"/>
              <a:t>Pozor u </a:t>
            </a:r>
            <a:r>
              <a:rPr lang="sk-SK" dirty="0" err="1"/>
              <a:t>pacientů</a:t>
            </a:r>
            <a:r>
              <a:rPr lang="sk-SK" dirty="0"/>
              <a:t> s </a:t>
            </a:r>
            <a:r>
              <a:rPr lang="sk-SK" dirty="0" err="1"/>
              <a:t>hypertenzí</a:t>
            </a:r>
            <a:r>
              <a:rPr lang="sk-SK" dirty="0"/>
              <a:t> – zvyšuje KT, </a:t>
            </a:r>
            <a:r>
              <a:rPr lang="sk-SK" dirty="0" err="1"/>
              <a:t>potřeba</a:t>
            </a:r>
            <a:r>
              <a:rPr lang="sk-SK" dirty="0"/>
              <a:t> </a:t>
            </a:r>
            <a:r>
              <a:rPr lang="sk-SK" dirty="0" err="1"/>
              <a:t>dostatečné</a:t>
            </a:r>
            <a:r>
              <a:rPr lang="sk-SK" dirty="0"/>
              <a:t> </a:t>
            </a:r>
            <a:r>
              <a:rPr lang="sk-SK" dirty="0" err="1"/>
              <a:t>relaxace</a:t>
            </a:r>
            <a:endParaRPr lang="sk-SK" dirty="0"/>
          </a:p>
          <a:p>
            <a:r>
              <a:rPr lang="cs-CZ" dirty="0"/>
              <a:t>již při intenzitě 30% maximální volní kontrakce dochází k částečnému omezení cirkulace ve svalu</a:t>
            </a:r>
            <a:endParaRPr lang="sk-SK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7943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5BD60B-6BC2-4841-9707-B2E07F40E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9086"/>
            <a:ext cx="10515600" cy="5327877"/>
          </a:xfrm>
        </p:spPr>
        <p:txBody>
          <a:bodyPr>
            <a:normAutofit lnSpcReduction="10000"/>
          </a:bodyPr>
          <a:lstStyle/>
          <a:p>
            <a:r>
              <a:rPr lang="sk-SK" b="1" dirty="0" err="1"/>
              <a:t>Agonista</a:t>
            </a:r>
            <a:r>
              <a:rPr lang="sk-SK" dirty="0"/>
              <a:t> (prime </a:t>
            </a:r>
            <a:r>
              <a:rPr lang="sk-SK" dirty="0" err="1"/>
              <a:t>mover</a:t>
            </a:r>
            <a:r>
              <a:rPr lang="sk-SK" dirty="0"/>
              <a:t>) = sval, </a:t>
            </a:r>
            <a:r>
              <a:rPr lang="sk-SK" dirty="0" err="1"/>
              <a:t>který</a:t>
            </a:r>
            <a:r>
              <a:rPr lang="sk-SK" dirty="0"/>
              <a:t> </a:t>
            </a:r>
            <a:r>
              <a:rPr lang="sk-SK" dirty="0" err="1"/>
              <a:t>se</a:t>
            </a:r>
            <a:r>
              <a:rPr lang="sk-SK" dirty="0"/>
              <a:t> v </a:t>
            </a:r>
            <a:r>
              <a:rPr lang="sk-SK" dirty="0" err="1"/>
              <a:t>určitém</a:t>
            </a:r>
            <a:r>
              <a:rPr lang="sk-SK" dirty="0"/>
              <a:t> pohybu uplatňuje </a:t>
            </a:r>
            <a:r>
              <a:rPr lang="sk-SK" dirty="0" err="1"/>
              <a:t>jako</a:t>
            </a:r>
            <a:r>
              <a:rPr lang="sk-SK" dirty="0"/>
              <a:t> „</a:t>
            </a:r>
            <a:r>
              <a:rPr lang="sk-SK" dirty="0" err="1"/>
              <a:t>vedoucí</a:t>
            </a:r>
            <a:r>
              <a:rPr lang="sk-SK" dirty="0"/>
              <a:t>“, hlavní.</a:t>
            </a:r>
          </a:p>
          <a:p>
            <a:endParaRPr lang="sk-SK" dirty="0"/>
          </a:p>
          <a:p>
            <a:r>
              <a:rPr lang="sk-SK" b="1" dirty="0" err="1"/>
              <a:t>Synergisté</a:t>
            </a:r>
            <a:r>
              <a:rPr lang="sk-SK" dirty="0"/>
              <a:t> (</a:t>
            </a:r>
            <a:r>
              <a:rPr lang="sk-SK" dirty="0" err="1"/>
              <a:t>assistant</a:t>
            </a:r>
            <a:r>
              <a:rPr lang="sk-SK" dirty="0"/>
              <a:t> </a:t>
            </a:r>
            <a:r>
              <a:rPr lang="sk-SK" dirty="0" err="1"/>
              <a:t>mover</a:t>
            </a:r>
            <a:r>
              <a:rPr lang="sk-SK" dirty="0"/>
              <a:t>) = svaly, </a:t>
            </a:r>
            <a:r>
              <a:rPr lang="sk-SK" dirty="0" err="1"/>
              <a:t>které</a:t>
            </a:r>
            <a:r>
              <a:rPr lang="sk-SK" dirty="0"/>
              <a:t> </a:t>
            </a:r>
            <a:r>
              <a:rPr lang="sk-SK" dirty="0" err="1"/>
              <a:t>se</a:t>
            </a:r>
            <a:r>
              <a:rPr lang="sk-SK" dirty="0"/>
              <a:t> uplatní </a:t>
            </a:r>
            <a:r>
              <a:rPr lang="sk-SK" dirty="0" err="1"/>
              <a:t>jako</a:t>
            </a:r>
            <a:r>
              <a:rPr lang="sk-SK" dirty="0"/>
              <a:t> pomocné (stabilizační, fixační, neutralizační).</a:t>
            </a:r>
          </a:p>
          <a:p>
            <a:endParaRPr lang="sk-SK" dirty="0"/>
          </a:p>
          <a:p>
            <a:r>
              <a:rPr lang="sk-SK" b="1" dirty="0" err="1"/>
              <a:t>Antagonisté</a:t>
            </a:r>
            <a:r>
              <a:rPr lang="sk-SK" dirty="0"/>
              <a:t> = svaly, </a:t>
            </a:r>
            <a:r>
              <a:rPr lang="sk-SK" dirty="0" err="1"/>
              <a:t>které</a:t>
            </a:r>
            <a:r>
              <a:rPr lang="sk-SK" dirty="0"/>
              <a:t> </a:t>
            </a:r>
            <a:r>
              <a:rPr lang="sk-SK" dirty="0" err="1"/>
              <a:t>svou</a:t>
            </a:r>
            <a:r>
              <a:rPr lang="sk-SK" dirty="0"/>
              <a:t> silou </a:t>
            </a:r>
            <a:r>
              <a:rPr lang="sk-SK" dirty="0" err="1"/>
              <a:t>působí</a:t>
            </a:r>
            <a:r>
              <a:rPr lang="sk-SK" dirty="0"/>
              <a:t> proti </a:t>
            </a:r>
            <a:r>
              <a:rPr lang="sk-SK" dirty="0" err="1"/>
              <a:t>prováděnému</a:t>
            </a:r>
            <a:r>
              <a:rPr lang="sk-SK" dirty="0"/>
              <a:t> pohybu.</a:t>
            </a:r>
          </a:p>
          <a:p>
            <a:r>
              <a:rPr lang="sk-SK" dirty="0"/>
              <a:t>Na </a:t>
            </a:r>
            <a:r>
              <a:rPr lang="sk-SK" dirty="0" err="1"/>
              <a:t>začátku</a:t>
            </a:r>
            <a:r>
              <a:rPr lang="sk-SK" dirty="0"/>
              <a:t> pohybu </a:t>
            </a:r>
            <a:r>
              <a:rPr lang="sk-SK" dirty="0" err="1"/>
              <a:t>se</a:t>
            </a:r>
            <a:r>
              <a:rPr lang="sk-SK" dirty="0"/>
              <a:t> musí antagonista </a:t>
            </a:r>
            <a:r>
              <a:rPr lang="sk-SK" dirty="0" err="1"/>
              <a:t>uvolnit</a:t>
            </a:r>
            <a:r>
              <a:rPr lang="sk-SK" dirty="0"/>
              <a:t>, aby došlo </a:t>
            </a:r>
            <a:r>
              <a:rPr lang="sk-SK" dirty="0" err="1"/>
              <a:t>kontrakcí</a:t>
            </a:r>
            <a:r>
              <a:rPr lang="sk-SK" dirty="0"/>
              <a:t> </a:t>
            </a:r>
            <a:r>
              <a:rPr lang="sk-SK" dirty="0" err="1"/>
              <a:t>agonistů</a:t>
            </a:r>
            <a:r>
              <a:rPr lang="sk-SK" dirty="0"/>
              <a:t> k zahájení pohybu.</a:t>
            </a:r>
          </a:p>
          <a:p>
            <a:r>
              <a:rPr lang="sk-SK" dirty="0" err="1"/>
              <a:t>Při</a:t>
            </a:r>
            <a:r>
              <a:rPr lang="sk-SK" dirty="0"/>
              <a:t> </a:t>
            </a:r>
            <a:r>
              <a:rPr lang="sk-SK" dirty="0" err="1"/>
              <a:t>běžném</a:t>
            </a:r>
            <a:r>
              <a:rPr lang="sk-SK" dirty="0"/>
              <a:t> pohybu </a:t>
            </a:r>
            <a:r>
              <a:rPr lang="sk-SK" dirty="0" err="1"/>
              <a:t>nepracují</a:t>
            </a:r>
            <a:r>
              <a:rPr lang="sk-SK" dirty="0"/>
              <a:t> </a:t>
            </a:r>
            <a:r>
              <a:rPr lang="sk-SK" dirty="0" err="1"/>
              <a:t>agonisté</a:t>
            </a:r>
            <a:r>
              <a:rPr lang="sk-SK" dirty="0"/>
              <a:t> a </a:t>
            </a:r>
            <a:r>
              <a:rPr lang="sk-SK" dirty="0" err="1"/>
              <a:t>antagonisté</a:t>
            </a:r>
            <a:r>
              <a:rPr lang="sk-SK" dirty="0"/>
              <a:t> proti </a:t>
            </a:r>
            <a:r>
              <a:rPr lang="sk-SK" dirty="0" err="1"/>
              <a:t>sobě</a:t>
            </a:r>
            <a:r>
              <a:rPr lang="sk-SK" dirty="0"/>
              <a:t>, ale </a:t>
            </a:r>
            <a:r>
              <a:rPr lang="sk-SK" dirty="0" err="1"/>
              <a:t>rovnoměrně</a:t>
            </a:r>
            <a:r>
              <a:rPr lang="sk-SK" dirty="0"/>
              <a:t> </a:t>
            </a:r>
            <a:r>
              <a:rPr lang="sk-SK" dirty="0" err="1"/>
              <a:t>spolupracují</a:t>
            </a:r>
            <a:r>
              <a:rPr lang="sk-SK" dirty="0"/>
              <a:t> = partnerská dvojice </a:t>
            </a:r>
            <a:r>
              <a:rPr lang="sk-SK" dirty="0" err="1"/>
              <a:t>svalů</a:t>
            </a:r>
            <a:r>
              <a:rPr lang="sk-SK" dirty="0"/>
              <a:t> = </a:t>
            </a:r>
            <a:r>
              <a:rPr lang="sk-SK" dirty="0" err="1"/>
              <a:t>ko-kontrakce</a:t>
            </a:r>
            <a:r>
              <a:rPr lang="sk-SK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30700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F7D01BA-8150-4B76-80D3-2276F0EDD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005093"/>
            <a:ext cx="3278292" cy="190140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10AC1B9-50C7-4EAA-8B02-6547F5D78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493" y="2343371"/>
            <a:ext cx="3743538" cy="2171251"/>
          </a:xfrm>
          <a:prstGeom prst="rect">
            <a:avLst/>
          </a:prstGeom>
        </p:spPr>
      </p:pic>
      <p:pic>
        <p:nvPicPr>
          <p:cNvPr id="3" name="Obrázek 2" descr="Obsah obrázku zvíře, perokresba&#10;&#10;Popis byl vytvořen automaticky">
            <a:extLst>
              <a:ext uri="{FF2B5EF4-FFF2-40B4-BE49-F238E27FC236}">
                <a16:creationId xmlns:a16="http://schemas.microsoft.com/office/drawing/2014/main" id="{D38C770C-BE2C-475E-93FD-BA1F74E0AF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764" y="1016264"/>
            <a:ext cx="3239769" cy="187906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B7148DF-3C76-45E0-9EB9-8BC44C89840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3951491"/>
            <a:ext cx="3278292" cy="1901408"/>
          </a:xfrm>
          <a:prstGeom prst="rect">
            <a:avLst/>
          </a:prstGeom>
        </p:spPr>
      </p:pic>
      <p:pic>
        <p:nvPicPr>
          <p:cNvPr id="11" name="Obrázek 10" descr="Obsah obrázku mapa, perokresba&#10;&#10;Popis byl vytvořen automaticky">
            <a:extLst>
              <a:ext uri="{FF2B5EF4-FFF2-40B4-BE49-F238E27FC236}">
                <a16:creationId xmlns:a16="http://schemas.microsoft.com/office/drawing/2014/main" id="{31F2CD8E-1A1C-49E7-B6FF-5C6281E3CC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763" y="3972326"/>
            <a:ext cx="3239769" cy="187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6004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9673C3-1B4C-40E3-BFDE-67F2D3C5EC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</a:t>
            </a:r>
            <a:r>
              <a:rPr lang="cs-CZ"/>
              <a:t>za pozornost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00663F2-BCE6-45AC-B7CE-C87FA8E22D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685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snímek obrazovky, text&#10;&#10;Popis byl vytvořen automaticky">
            <a:extLst>
              <a:ext uri="{FF2B5EF4-FFF2-40B4-BE49-F238E27FC236}">
                <a16:creationId xmlns:a16="http://schemas.microsoft.com/office/drawing/2014/main" id="{2B99526B-B481-4013-93A8-16E4BE68A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286" y="216301"/>
            <a:ext cx="8571428" cy="642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66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D56AF5-ADF4-4419-8DED-FCFDC6794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Řízení hybnosti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1331F2-334E-4181-B8BA-CB183BA14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Dva základní typy pohybů:</a:t>
            </a:r>
          </a:p>
          <a:p>
            <a:pPr marL="971550" lvl="1" indent="-514350">
              <a:buAutoNum type="arabicPeriod"/>
            </a:pPr>
            <a:r>
              <a:rPr lang="cs-CZ" dirty="0"/>
              <a:t>Reflexní mimovolní aktivita</a:t>
            </a:r>
          </a:p>
          <a:p>
            <a:pPr marL="971550" lvl="1" indent="-514350">
              <a:buAutoNum type="arabicPeriod"/>
            </a:pPr>
            <a:r>
              <a:rPr lang="cs-CZ" dirty="0"/>
              <a:t>Cílená volní motorika</a:t>
            </a:r>
          </a:p>
          <a:p>
            <a:pPr marL="971550" lvl="1" indent="-514350">
              <a:buAutoNum type="arabicPeriod"/>
            </a:pPr>
            <a:endParaRPr lang="cs-CZ" dirty="0"/>
          </a:p>
          <a:p>
            <a:r>
              <a:rPr lang="cs-CZ" dirty="0"/>
              <a:t>Nezbytná koordinace agonistů, antagonistů, synergistů</a:t>
            </a:r>
          </a:p>
          <a:p>
            <a:r>
              <a:rPr lang="cs-CZ" dirty="0"/>
              <a:t>Nezbytný princip zpětné kontroly</a:t>
            </a:r>
          </a:p>
          <a:p>
            <a:pPr lvl="1">
              <a:buFontTx/>
              <a:buChar char="-"/>
            </a:pPr>
            <a:r>
              <a:rPr lang="cs-CZ" dirty="0"/>
              <a:t>Informace ze senzorického systému</a:t>
            </a:r>
          </a:p>
          <a:p>
            <a:pPr lvl="1">
              <a:buFontTx/>
              <a:buChar char="-"/>
            </a:pPr>
            <a:r>
              <a:rPr lang="cs-CZ" dirty="0" err="1"/>
              <a:t>Propriocepce</a:t>
            </a:r>
            <a:endParaRPr lang="cs-CZ" dirty="0"/>
          </a:p>
          <a:p>
            <a:r>
              <a:rPr lang="cs-CZ" dirty="0"/>
              <a:t>Nutný určitý svalový tonus </a:t>
            </a:r>
            <a:r>
              <a:rPr lang="cs-CZ" sz="2400" dirty="0"/>
              <a:t>(mícha, RF, vestibulární systém, mozeček, BG)</a:t>
            </a:r>
          </a:p>
        </p:txBody>
      </p:sp>
    </p:spTree>
    <p:extLst>
      <p:ext uri="{BB962C8B-B14F-4D97-AF65-F5344CB8AC3E}">
        <p14:creationId xmlns:p14="http://schemas.microsoft.com/office/powerpoint/2010/main" val="2432246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AEB496-F73D-4613-BF56-BEDC2C7A1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A1CDA0A-2A35-4366-A9FD-0674C432C5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80449"/>
            <a:ext cx="5897100" cy="5897100"/>
          </a:xfrm>
        </p:spPr>
      </p:pic>
      <p:pic>
        <p:nvPicPr>
          <p:cNvPr id="9" name="Obrázek 8" descr="Obsah obrázku text, mapa&#10;&#10;Popis byl vytvořen automaticky">
            <a:extLst>
              <a:ext uri="{FF2B5EF4-FFF2-40B4-BE49-F238E27FC236}">
                <a16:creationId xmlns:a16="http://schemas.microsoft.com/office/drawing/2014/main" id="{2AD1C32D-91FF-4987-AF51-629CFF6DDC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248" y="422786"/>
            <a:ext cx="4892924" cy="601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24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328AB5-7891-423E-9311-C85DE2708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Řízení volního pohybu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C6ED66-7A7B-4FCB-A209-56B1F1E08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4770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Cílená motorika – 3 stupně:</a:t>
            </a:r>
          </a:p>
          <a:p>
            <a:pPr marL="514350" indent="-514350">
              <a:buAutoNum type="arabicPeriod"/>
            </a:pPr>
            <a:r>
              <a:rPr lang="cs-CZ" u="sng" dirty="0"/>
              <a:t>Plánování</a:t>
            </a:r>
            <a:r>
              <a:rPr lang="cs-CZ" dirty="0"/>
              <a:t> – </a:t>
            </a:r>
            <a:r>
              <a:rPr lang="cs-CZ" i="1" dirty="0"/>
              <a:t>asociační korové oblasti </a:t>
            </a:r>
            <a:r>
              <a:rPr lang="cs-CZ" dirty="0"/>
              <a:t>(podnět, myšlenka)</a:t>
            </a:r>
          </a:p>
          <a:p>
            <a:pPr marL="514350" indent="-514350">
              <a:buAutoNum type="arabicPeriod"/>
            </a:pPr>
            <a:r>
              <a:rPr lang="cs-CZ" u="sng" dirty="0"/>
              <a:t>Iniciace</a:t>
            </a:r>
            <a:r>
              <a:rPr lang="cs-CZ" dirty="0"/>
              <a:t> – </a:t>
            </a:r>
            <a:r>
              <a:rPr lang="cs-CZ" i="1" dirty="0"/>
              <a:t>motorický kortex </a:t>
            </a:r>
            <a:r>
              <a:rPr lang="cs-CZ" dirty="0"/>
              <a:t>(samotný pohyb)</a:t>
            </a:r>
          </a:p>
          <a:p>
            <a:pPr marL="514350" indent="-514350">
              <a:buAutoNum type="arabicPeriod"/>
            </a:pPr>
            <a:r>
              <a:rPr lang="cs-CZ" u="sng" dirty="0"/>
              <a:t>Provedení</a:t>
            </a:r>
            <a:r>
              <a:rPr lang="cs-CZ" dirty="0"/>
              <a:t> – </a:t>
            </a:r>
            <a:r>
              <a:rPr lang="cs-CZ" i="1" dirty="0"/>
              <a:t>kmen, mícha – míšní dráhy – motorické nervové dráhy</a:t>
            </a:r>
          </a:p>
          <a:p>
            <a:pPr marL="514350" indent="-514350">
              <a:buAutoNum type="arabicPeriod"/>
            </a:pPr>
            <a:endParaRPr lang="cs-CZ" dirty="0"/>
          </a:p>
          <a:p>
            <a:pPr marL="0" indent="0">
              <a:buNone/>
            </a:pPr>
            <a:r>
              <a:rPr lang="cs-CZ" dirty="0"/>
              <a:t>Kontrola, modulace – bazální ganglia, mozeček</a:t>
            </a: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10C1C3FD-7EBC-44CE-A783-BE7ACF0B9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243" y="1327395"/>
            <a:ext cx="5023757" cy="420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59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90D729-AF50-4C2F-8539-DCC89FC87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Korové oblasti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69D053-A49A-434C-9D47-8D0E41747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371" y="1690688"/>
            <a:ext cx="6255327" cy="4351338"/>
          </a:xfrm>
        </p:spPr>
        <p:txBody>
          <a:bodyPr/>
          <a:lstStyle/>
          <a:p>
            <a:r>
              <a:rPr lang="cs-CZ" dirty="0"/>
              <a:t>Plánování a iniciace pohybu:</a:t>
            </a:r>
          </a:p>
          <a:p>
            <a:pPr lvl="1">
              <a:buFontTx/>
              <a:buChar char="-"/>
            </a:pPr>
            <a:r>
              <a:rPr lang="cs-CZ" dirty="0" err="1"/>
              <a:t>Prefrontální</a:t>
            </a:r>
            <a:r>
              <a:rPr lang="cs-CZ" dirty="0"/>
              <a:t> asociační oblast, premotorická kůra, primární motorická kůra</a:t>
            </a:r>
          </a:p>
          <a:p>
            <a:r>
              <a:rPr lang="cs-CZ" dirty="0"/>
              <a:t>Provedení pohybu:</a:t>
            </a:r>
          </a:p>
          <a:p>
            <a:pPr lvl="1">
              <a:buFontTx/>
              <a:buChar char="-"/>
            </a:pPr>
            <a:r>
              <a:rPr lang="cs-CZ" dirty="0"/>
              <a:t>Primární motorická kůra M1 – </a:t>
            </a:r>
            <a:r>
              <a:rPr lang="cs-CZ" dirty="0" err="1"/>
              <a:t>gyrus</a:t>
            </a:r>
            <a:r>
              <a:rPr lang="cs-CZ" dirty="0"/>
              <a:t> </a:t>
            </a:r>
            <a:r>
              <a:rPr lang="cs-CZ" dirty="0" err="1"/>
              <a:t>precentralis</a:t>
            </a:r>
            <a:r>
              <a:rPr lang="cs-CZ" dirty="0"/>
              <a:t> (area 4) </a:t>
            </a:r>
            <a:r>
              <a:rPr lang="cs-CZ" i="1" dirty="0" err="1"/>
              <a:t>homunculus</a:t>
            </a:r>
            <a:endParaRPr lang="cs-CZ" dirty="0"/>
          </a:p>
          <a:p>
            <a:r>
              <a:rPr lang="cs-CZ" dirty="0"/>
              <a:t>Kontrola posturální stability, složitější pohyby, vzory</a:t>
            </a:r>
          </a:p>
          <a:p>
            <a:pPr lvl="1">
              <a:buFontTx/>
              <a:buChar char="-"/>
            </a:pPr>
            <a:r>
              <a:rPr lang="cs-CZ" dirty="0"/>
              <a:t>Premotorická area (area 6), suplementární motorická area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 descr="Obsah obrázku jídlo&#10;&#10;Popis byl vytvořen automaticky">
            <a:extLst>
              <a:ext uri="{FF2B5EF4-FFF2-40B4-BE49-F238E27FC236}">
                <a16:creationId xmlns:a16="http://schemas.microsoft.com/office/drawing/2014/main" id="{1F58725B-D128-4AAF-90C2-EA16C045E92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0" y="1565502"/>
            <a:ext cx="5448300" cy="408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270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1502</Words>
  <Application>Microsoft Macintosh PowerPoint</Application>
  <PresentationFormat>Širokoúhlá obrazovka</PresentationFormat>
  <Paragraphs>244</Paragraphs>
  <Slides>43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Century Gothic</vt:lpstr>
      <vt:lpstr>Motiv Office</vt:lpstr>
      <vt:lpstr>Fyziologická hybnost</vt:lpstr>
      <vt:lpstr>Neurofyziologie ?</vt:lpstr>
      <vt:lpstr>Pojmy - opakování</vt:lpstr>
      <vt:lpstr>Motorický systém - řízení pohybu</vt:lpstr>
      <vt:lpstr>Prezentace aplikace PowerPoint</vt:lpstr>
      <vt:lpstr>Řízení hybnosti</vt:lpstr>
      <vt:lpstr>Prezentace aplikace PowerPoint</vt:lpstr>
      <vt:lpstr>Řízení volního pohybu</vt:lpstr>
      <vt:lpstr>Korové oblasti</vt:lpstr>
      <vt:lpstr>Homunkulus</vt:lpstr>
      <vt:lpstr>Mozkový kmen</vt:lpstr>
      <vt:lpstr>Mícha, spinální centra</vt:lpstr>
      <vt:lpstr>Míšní reflex – reflexní oblouk</vt:lpstr>
      <vt:lpstr>Mícha, spinální centra</vt:lpstr>
      <vt:lpstr>Motorické dráhy</vt:lpstr>
      <vt:lpstr>Subkortikální řídící centra</vt:lpstr>
      <vt:lpstr>Bazální ganglia </vt:lpstr>
      <vt:lpstr>BG - hybnost</vt:lpstr>
      <vt:lpstr>Mozeček</vt:lpstr>
      <vt:lpstr>Složení mozečku</vt:lpstr>
      <vt:lpstr>Limbický systém</vt:lpstr>
      <vt:lpstr>Fyziologická hybnost je…</vt:lpstr>
      <vt:lpstr>Vnímání – cit - propriocepce</vt:lpstr>
      <vt:lpstr>Receptory</vt:lpstr>
      <vt:lpstr>Reciproční inhibice</vt:lpstr>
      <vt:lpstr>Typy svalových vláken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Dělení svalů podle funkce</vt:lpstr>
      <vt:lpstr>Prezentace aplikace PowerPoint</vt:lpstr>
      <vt:lpstr>Svalové smyčky</vt:lpstr>
      <vt:lpstr>Prezentace aplikace PowerPoint</vt:lpstr>
      <vt:lpstr>Svalové řetězce</vt:lpstr>
      <vt:lpstr>Prezentace aplikace PowerPoint</vt:lpstr>
      <vt:lpstr>Prezentace aplikace PowerPoint</vt:lpstr>
      <vt:lpstr>Izotonická svalová kontrakce</vt:lpstr>
      <vt:lpstr>Izometrická kontrakce</vt:lpstr>
      <vt:lpstr>Prezentace aplikace PowerPoint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Fyziologická hybnost</dc:title>
  <cp:lastModifiedBy>Klára Vomáčková</cp:lastModifiedBy>
  <cp:revision>1</cp:revision>
  <dcterms:modified xsi:type="dcterms:W3CDTF">2021-11-28T19:00:52Z</dcterms:modified>
</cp:coreProperties>
</file>