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65" r:id="rId7"/>
    <p:sldId id="264" r:id="rId8"/>
    <p:sldId id="283" r:id="rId9"/>
    <p:sldId id="263" r:id="rId10"/>
    <p:sldId id="262" r:id="rId11"/>
    <p:sldId id="261" r:id="rId12"/>
    <p:sldId id="258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59" r:id="rId22"/>
    <p:sldId id="260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5AC8AF"/>
    <a:srgbClr val="91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 snapToObjects="1">
      <p:cViewPr varScale="1">
        <p:scale>
          <a:sx n="90" d="100"/>
          <a:sy n="90" d="100"/>
        </p:scale>
        <p:origin x="232" y="5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2BFCB-6204-459F-BC05-F44DB16B7B4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A629484-456B-4DB8-BA72-E56AF6D321CB}">
      <dgm:prSet/>
      <dgm:spPr/>
      <dgm:t>
        <a:bodyPr/>
        <a:lstStyle/>
        <a:p>
          <a:r>
            <a:rPr lang="cs-CZ" dirty="0"/>
            <a:t>podle </a:t>
          </a:r>
          <a:r>
            <a:rPr lang="cs-CZ" i="1" dirty="0"/>
            <a:t>vztahu k osobnosti žáka</a:t>
          </a:r>
          <a:r>
            <a:rPr lang="cs-CZ" dirty="0"/>
            <a:t> (individuální, individualizovaná, skupinová, hromadná)</a:t>
          </a:r>
          <a:endParaRPr lang="en-US" dirty="0"/>
        </a:p>
      </dgm:t>
    </dgm:pt>
    <dgm:pt modelId="{0963BED0-2CAF-4722-83D5-D5C959DB7CA5}" type="parTrans" cxnId="{B544DFB3-9A1E-4442-A3AE-16EA77382CE6}">
      <dgm:prSet/>
      <dgm:spPr/>
      <dgm:t>
        <a:bodyPr/>
        <a:lstStyle/>
        <a:p>
          <a:endParaRPr lang="en-US"/>
        </a:p>
      </dgm:t>
    </dgm:pt>
    <dgm:pt modelId="{8613A484-1507-41A2-8739-448C54C15662}" type="sibTrans" cxnId="{B544DFB3-9A1E-4442-A3AE-16EA77382CE6}">
      <dgm:prSet/>
      <dgm:spPr/>
      <dgm:t>
        <a:bodyPr/>
        <a:lstStyle/>
        <a:p>
          <a:endParaRPr lang="en-US"/>
        </a:p>
      </dgm:t>
    </dgm:pt>
    <dgm:pt modelId="{2DFF8D71-8C55-46FF-9FCE-438F9EE98A99}">
      <dgm:prSet/>
      <dgm:spPr/>
      <dgm:t>
        <a:bodyPr/>
        <a:lstStyle/>
        <a:p>
          <a:r>
            <a:rPr lang="cs-CZ"/>
            <a:t>podle </a:t>
          </a:r>
          <a:r>
            <a:rPr lang="cs-CZ" i="1"/>
            <a:t>charakteru výukového prostředí</a:t>
          </a:r>
          <a:r>
            <a:rPr lang="cs-CZ"/>
            <a:t> (ve třídě, v odborných učebnách a laboratořích, v dílně, na školním pozemku, v muzeu, vycházka a exkurze, domácí úlohy)</a:t>
          </a:r>
          <a:endParaRPr lang="en-US"/>
        </a:p>
      </dgm:t>
    </dgm:pt>
    <dgm:pt modelId="{5C2F538E-94DD-472A-ADBF-6634A3511386}" type="parTrans" cxnId="{BD4B3995-D598-4F0B-98E5-8DBFBE8A7E7F}">
      <dgm:prSet/>
      <dgm:spPr/>
      <dgm:t>
        <a:bodyPr/>
        <a:lstStyle/>
        <a:p>
          <a:endParaRPr lang="en-US"/>
        </a:p>
      </dgm:t>
    </dgm:pt>
    <dgm:pt modelId="{85FA7094-DD28-4E73-ADEB-79170DFF6712}" type="sibTrans" cxnId="{BD4B3995-D598-4F0B-98E5-8DBFBE8A7E7F}">
      <dgm:prSet/>
      <dgm:spPr/>
      <dgm:t>
        <a:bodyPr/>
        <a:lstStyle/>
        <a:p>
          <a:endParaRPr lang="en-US"/>
        </a:p>
      </dgm:t>
    </dgm:pt>
    <dgm:pt modelId="{A9BBA3A6-DD61-4F16-8FF7-64F3B85FB352}">
      <dgm:prSet/>
      <dgm:spPr/>
      <dgm:t>
        <a:bodyPr/>
        <a:lstStyle/>
        <a:p>
          <a:r>
            <a:rPr lang="cs-CZ"/>
            <a:t>podle </a:t>
          </a:r>
          <a:r>
            <a:rPr lang="cs-CZ" i="1"/>
            <a:t>délky trvání</a:t>
          </a:r>
          <a:r>
            <a:rPr lang="cs-CZ"/>
            <a:t> (vyučovací hodina, dvouhodinová výuková jednotka, vysokoškolská lekce, seminář, speciální kurzy …)</a:t>
          </a:r>
          <a:endParaRPr lang="en-US"/>
        </a:p>
      </dgm:t>
    </dgm:pt>
    <dgm:pt modelId="{D19E5DD7-AAE5-4663-8BF9-0E1D9BE81D19}" type="parTrans" cxnId="{E51285CF-DE96-487D-9AAA-5AE6FEB606B1}">
      <dgm:prSet/>
      <dgm:spPr/>
      <dgm:t>
        <a:bodyPr/>
        <a:lstStyle/>
        <a:p>
          <a:endParaRPr lang="en-US"/>
        </a:p>
      </dgm:t>
    </dgm:pt>
    <dgm:pt modelId="{DBF887B7-4401-4C8A-AAE5-D2DBD68A5A0D}" type="sibTrans" cxnId="{E51285CF-DE96-487D-9AAA-5AE6FEB606B1}">
      <dgm:prSet/>
      <dgm:spPr/>
      <dgm:t>
        <a:bodyPr/>
        <a:lstStyle/>
        <a:p>
          <a:endParaRPr lang="en-US"/>
        </a:p>
      </dgm:t>
    </dgm:pt>
    <dgm:pt modelId="{145ABDF0-DC0A-6F40-BF6D-B0CB4E533C1E}" type="pres">
      <dgm:prSet presAssocID="{E9F2BFCB-6204-459F-BC05-F44DB16B7B41}" presName="vert0" presStyleCnt="0">
        <dgm:presLayoutVars>
          <dgm:dir/>
          <dgm:animOne val="branch"/>
          <dgm:animLvl val="lvl"/>
        </dgm:presLayoutVars>
      </dgm:prSet>
      <dgm:spPr/>
    </dgm:pt>
    <dgm:pt modelId="{49BC2F79-A1FF-5442-8C0C-01E605AC6405}" type="pres">
      <dgm:prSet presAssocID="{8A629484-456B-4DB8-BA72-E56AF6D321CB}" presName="thickLine" presStyleLbl="alignNode1" presStyleIdx="0" presStyleCnt="3"/>
      <dgm:spPr/>
    </dgm:pt>
    <dgm:pt modelId="{5F41845D-18F8-9F4C-8D9E-810E0FCC0A6F}" type="pres">
      <dgm:prSet presAssocID="{8A629484-456B-4DB8-BA72-E56AF6D321CB}" presName="horz1" presStyleCnt="0"/>
      <dgm:spPr/>
    </dgm:pt>
    <dgm:pt modelId="{19B021C0-C669-8343-91F2-ADEA97BA12AC}" type="pres">
      <dgm:prSet presAssocID="{8A629484-456B-4DB8-BA72-E56AF6D321CB}" presName="tx1" presStyleLbl="revTx" presStyleIdx="0" presStyleCnt="3"/>
      <dgm:spPr/>
    </dgm:pt>
    <dgm:pt modelId="{20660FB4-F27F-0C4E-866A-33F87166C13E}" type="pres">
      <dgm:prSet presAssocID="{8A629484-456B-4DB8-BA72-E56AF6D321CB}" presName="vert1" presStyleCnt="0"/>
      <dgm:spPr/>
    </dgm:pt>
    <dgm:pt modelId="{71B70D61-CD1D-B74F-9A4E-DD40B820D0FE}" type="pres">
      <dgm:prSet presAssocID="{2DFF8D71-8C55-46FF-9FCE-438F9EE98A99}" presName="thickLine" presStyleLbl="alignNode1" presStyleIdx="1" presStyleCnt="3"/>
      <dgm:spPr/>
    </dgm:pt>
    <dgm:pt modelId="{8B37EFE6-D35E-1249-9942-963499557E08}" type="pres">
      <dgm:prSet presAssocID="{2DFF8D71-8C55-46FF-9FCE-438F9EE98A99}" presName="horz1" presStyleCnt="0"/>
      <dgm:spPr/>
    </dgm:pt>
    <dgm:pt modelId="{B38F5E52-25D7-C143-BD48-62FEEF6461ED}" type="pres">
      <dgm:prSet presAssocID="{2DFF8D71-8C55-46FF-9FCE-438F9EE98A99}" presName="tx1" presStyleLbl="revTx" presStyleIdx="1" presStyleCnt="3"/>
      <dgm:spPr/>
    </dgm:pt>
    <dgm:pt modelId="{205A0698-C0B8-E841-9F56-67A632CE6FEC}" type="pres">
      <dgm:prSet presAssocID="{2DFF8D71-8C55-46FF-9FCE-438F9EE98A99}" presName="vert1" presStyleCnt="0"/>
      <dgm:spPr/>
    </dgm:pt>
    <dgm:pt modelId="{2060BDDA-767B-084A-BD3E-37CE4B6CD788}" type="pres">
      <dgm:prSet presAssocID="{A9BBA3A6-DD61-4F16-8FF7-64F3B85FB352}" presName="thickLine" presStyleLbl="alignNode1" presStyleIdx="2" presStyleCnt="3"/>
      <dgm:spPr/>
    </dgm:pt>
    <dgm:pt modelId="{52B7C5DD-E118-744B-9D8F-74A835F5714F}" type="pres">
      <dgm:prSet presAssocID="{A9BBA3A6-DD61-4F16-8FF7-64F3B85FB352}" presName="horz1" presStyleCnt="0"/>
      <dgm:spPr/>
    </dgm:pt>
    <dgm:pt modelId="{E2DF2321-3444-C947-81CD-7A93E3D8BCA3}" type="pres">
      <dgm:prSet presAssocID="{A9BBA3A6-DD61-4F16-8FF7-64F3B85FB352}" presName="tx1" presStyleLbl="revTx" presStyleIdx="2" presStyleCnt="3"/>
      <dgm:spPr/>
    </dgm:pt>
    <dgm:pt modelId="{99423792-FC59-9742-9664-5E074BE91E69}" type="pres">
      <dgm:prSet presAssocID="{A9BBA3A6-DD61-4F16-8FF7-64F3B85FB352}" presName="vert1" presStyleCnt="0"/>
      <dgm:spPr/>
    </dgm:pt>
  </dgm:ptLst>
  <dgm:cxnLst>
    <dgm:cxn modelId="{E8778907-EAC4-5247-BD90-F9F14034767E}" type="presOf" srcId="{2DFF8D71-8C55-46FF-9FCE-438F9EE98A99}" destId="{B38F5E52-25D7-C143-BD48-62FEEF6461ED}" srcOrd="0" destOrd="0" presId="urn:microsoft.com/office/officeart/2008/layout/LinedList"/>
    <dgm:cxn modelId="{EE2E1614-2872-3742-939D-48091ADA9F23}" type="presOf" srcId="{A9BBA3A6-DD61-4F16-8FF7-64F3B85FB352}" destId="{E2DF2321-3444-C947-81CD-7A93E3D8BCA3}" srcOrd="0" destOrd="0" presId="urn:microsoft.com/office/officeart/2008/layout/LinedList"/>
    <dgm:cxn modelId="{7C93486C-6B8A-AC43-ACCF-DD7E922337E9}" type="presOf" srcId="{8A629484-456B-4DB8-BA72-E56AF6D321CB}" destId="{19B021C0-C669-8343-91F2-ADEA97BA12AC}" srcOrd="0" destOrd="0" presId="urn:microsoft.com/office/officeart/2008/layout/LinedList"/>
    <dgm:cxn modelId="{BD4B3995-D598-4F0B-98E5-8DBFBE8A7E7F}" srcId="{E9F2BFCB-6204-459F-BC05-F44DB16B7B41}" destId="{2DFF8D71-8C55-46FF-9FCE-438F9EE98A99}" srcOrd="1" destOrd="0" parTransId="{5C2F538E-94DD-472A-ADBF-6634A3511386}" sibTransId="{85FA7094-DD28-4E73-ADEB-79170DFF6712}"/>
    <dgm:cxn modelId="{B544DFB3-9A1E-4442-A3AE-16EA77382CE6}" srcId="{E9F2BFCB-6204-459F-BC05-F44DB16B7B41}" destId="{8A629484-456B-4DB8-BA72-E56AF6D321CB}" srcOrd="0" destOrd="0" parTransId="{0963BED0-2CAF-4722-83D5-D5C959DB7CA5}" sibTransId="{8613A484-1507-41A2-8739-448C54C15662}"/>
    <dgm:cxn modelId="{E51285CF-DE96-487D-9AAA-5AE6FEB606B1}" srcId="{E9F2BFCB-6204-459F-BC05-F44DB16B7B41}" destId="{A9BBA3A6-DD61-4F16-8FF7-64F3B85FB352}" srcOrd="2" destOrd="0" parTransId="{D19E5DD7-AAE5-4663-8BF9-0E1D9BE81D19}" sibTransId="{DBF887B7-4401-4C8A-AAE5-D2DBD68A5A0D}"/>
    <dgm:cxn modelId="{876AECE9-2935-EA49-B1CA-437A3F79C316}" type="presOf" srcId="{E9F2BFCB-6204-459F-BC05-F44DB16B7B41}" destId="{145ABDF0-DC0A-6F40-BF6D-B0CB4E533C1E}" srcOrd="0" destOrd="0" presId="urn:microsoft.com/office/officeart/2008/layout/LinedList"/>
    <dgm:cxn modelId="{91FEBD19-0A32-2D44-8538-1C20470EA1C2}" type="presParOf" srcId="{145ABDF0-DC0A-6F40-BF6D-B0CB4E533C1E}" destId="{49BC2F79-A1FF-5442-8C0C-01E605AC6405}" srcOrd="0" destOrd="0" presId="urn:microsoft.com/office/officeart/2008/layout/LinedList"/>
    <dgm:cxn modelId="{AB95B285-9A95-A34D-8D8E-DF45EBA0D4A1}" type="presParOf" srcId="{145ABDF0-DC0A-6F40-BF6D-B0CB4E533C1E}" destId="{5F41845D-18F8-9F4C-8D9E-810E0FCC0A6F}" srcOrd="1" destOrd="0" presId="urn:microsoft.com/office/officeart/2008/layout/LinedList"/>
    <dgm:cxn modelId="{499411D4-6979-2C48-A62F-B5E849218AD2}" type="presParOf" srcId="{5F41845D-18F8-9F4C-8D9E-810E0FCC0A6F}" destId="{19B021C0-C669-8343-91F2-ADEA97BA12AC}" srcOrd="0" destOrd="0" presId="urn:microsoft.com/office/officeart/2008/layout/LinedList"/>
    <dgm:cxn modelId="{EB01CED8-E1B0-7343-8B5A-B5C8789EB1F2}" type="presParOf" srcId="{5F41845D-18F8-9F4C-8D9E-810E0FCC0A6F}" destId="{20660FB4-F27F-0C4E-866A-33F87166C13E}" srcOrd="1" destOrd="0" presId="urn:microsoft.com/office/officeart/2008/layout/LinedList"/>
    <dgm:cxn modelId="{3B81A018-1E60-C44A-8208-9F5EFB4F7355}" type="presParOf" srcId="{145ABDF0-DC0A-6F40-BF6D-B0CB4E533C1E}" destId="{71B70D61-CD1D-B74F-9A4E-DD40B820D0FE}" srcOrd="2" destOrd="0" presId="urn:microsoft.com/office/officeart/2008/layout/LinedList"/>
    <dgm:cxn modelId="{34BDAA28-47F3-F24D-9DE6-376B110C8909}" type="presParOf" srcId="{145ABDF0-DC0A-6F40-BF6D-B0CB4E533C1E}" destId="{8B37EFE6-D35E-1249-9942-963499557E08}" srcOrd="3" destOrd="0" presId="urn:microsoft.com/office/officeart/2008/layout/LinedList"/>
    <dgm:cxn modelId="{7B2DA871-BB93-B245-B1FF-896015AA938F}" type="presParOf" srcId="{8B37EFE6-D35E-1249-9942-963499557E08}" destId="{B38F5E52-25D7-C143-BD48-62FEEF6461ED}" srcOrd="0" destOrd="0" presId="urn:microsoft.com/office/officeart/2008/layout/LinedList"/>
    <dgm:cxn modelId="{425FF1A3-18CD-EE4C-80AB-A1A34F1180E3}" type="presParOf" srcId="{8B37EFE6-D35E-1249-9942-963499557E08}" destId="{205A0698-C0B8-E841-9F56-67A632CE6FEC}" srcOrd="1" destOrd="0" presId="urn:microsoft.com/office/officeart/2008/layout/LinedList"/>
    <dgm:cxn modelId="{4B159C2F-B1E6-D044-932E-74AECF924305}" type="presParOf" srcId="{145ABDF0-DC0A-6F40-BF6D-B0CB4E533C1E}" destId="{2060BDDA-767B-084A-BD3E-37CE4B6CD788}" srcOrd="4" destOrd="0" presId="urn:microsoft.com/office/officeart/2008/layout/LinedList"/>
    <dgm:cxn modelId="{2A5E8509-DBBC-1548-88D3-9269DCAFFD66}" type="presParOf" srcId="{145ABDF0-DC0A-6F40-BF6D-B0CB4E533C1E}" destId="{52B7C5DD-E118-744B-9D8F-74A835F5714F}" srcOrd="5" destOrd="0" presId="urn:microsoft.com/office/officeart/2008/layout/LinedList"/>
    <dgm:cxn modelId="{8EF1D062-B154-7E47-BD48-05FFECE71D38}" type="presParOf" srcId="{52B7C5DD-E118-744B-9D8F-74A835F5714F}" destId="{E2DF2321-3444-C947-81CD-7A93E3D8BCA3}" srcOrd="0" destOrd="0" presId="urn:microsoft.com/office/officeart/2008/layout/LinedList"/>
    <dgm:cxn modelId="{58922F80-5FA1-594E-A31D-5B97D46C417E}" type="presParOf" srcId="{52B7C5DD-E118-744B-9D8F-74A835F5714F}" destId="{99423792-FC59-9742-9664-5E074BE91E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A67F5D-D52F-48AA-A76D-4BBAE21005C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453794-3FC4-4040-AF97-9A69FC275B45}">
      <dgm:prSet/>
      <dgm:spPr/>
      <dgm:t>
        <a:bodyPr/>
        <a:lstStyle/>
        <a:p>
          <a:r>
            <a:rPr lang="cs-CZ" b="1" i="1" dirty="0"/>
            <a:t>motivace</a:t>
          </a:r>
          <a:r>
            <a:rPr lang="cs-CZ" dirty="0"/>
            <a:t> = souhrn činitelů, které podněcují, orientují a udržují chování člověka; prostředkem zvyšování efektivity učební činnosti žáků</a:t>
          </a:r>
          <a:endParaRPr lang="en-US" dirty="0"/>
        </a:p>
      </dgm:t>
    </dgm:pt>
    <dgm:pt modelId="{AC106560-7DE3-443E-B913-4564D9E547E6}" type="parTrans" cxnId="{16C19181-52F2-4717-A6BD-D2784CB5D0DE}">
      <dgm:prSet/>
      <dgm:spPr/>
      <dgm:t>
        <a:bodyPr/>
        <a:lstStyle/>
        <a:p>
          <a:endParaRPr lang="en-US"/>
        </a:p>
      </dgm:t>
    </dgm:pt>
    <dgm:pt modelId="{AF51C939-5CDE-4DE7-BBDF-BC144E601E97}" type="sibTrans" cxnId="{16C19181-52F2-4717-A6BD-D2784CB5D0DE}">
      <dgm:prSet/>
      <dgm:spPr/>
      <dgm:t>
        <a:bodyPr/>
        <a:lstStyle/>
        <a:p>
          <a:endParaRPr lang="en-US"/>
        </a:p>
      </dgm:t>
    </dgm:pt>
    <dgm:pt modelId="{E737B2BF-1C57-4C87-91B5-73953D333E25}">
      <dgm:prSet/>
      <dgm:spPr/>
      <dgm:t>
        <a:bodyPr/>
        <a:lstStyle/>
        <a:p>
          <a:r>
            <a:rPr lang="cs-CZ" b="1" i="1"/>
            <a:t>expozice</a:t>
          </a:r>
          <a:r>
            <a:rPr lang="cs-CZ"/>
            <a:t> = zprostředkovává žákům nové poznatky; zahrnuje všechny způsoby a postupy, jimiž si žáci pod vedením učitele osvojují učivo</a:t>
          </a:r>
          <a:endParaRPr lang="en-US"/>
        </a:p>
      </dgm:t>
    </dgm:pt>
    <dgm:pt modelId="{D462C46D-2CAD-4C16-B79E-59C50799BB57}" type="parTrans" cxnId="{B8EE2BFF-2410-4D32-A455-C6B89E1EE44B}">
      <dgm:prSet/>
      <dgm:spPr/>
      <dgm:t>
        <a:bodyPr/>
        <a:lstStyle/>
        <a:p>
          <a:endParaRPr lang="en-US"/>
        </a:p>
      </dgm:t>
    </dgm:pt>
    <dgm:pt modelId="{18E13FC0-2307-4A4E-B688-26B10DF2C32A}" type="sibTrans" cxnId="{B8EE2BFF-2410-4D32-A455-C6B89E1EE44B}">
      <dgm:prSet/>
      <dgm:spPr/>
      <dgm:t>
        <a:bodyPr/>
        <a:lstStyle/>
        <a:p>
          <a:endParaRPr lang="en-US"/>
        </a:p>
      </dgm:t>
    </dgm:pt>
    <dgm:pt modelId="{FA154484-1434-45CE-93E1-1A8509C9EC0C}">
      <dgm:prSet/>
      <dgm:spPr/>
      <dgm:t>
        <a:bodyPr/>
        <a:lstStyle/>
        <a:p>
          <a:r>
            <a:rPr lang="cs-CZ" b="1" i="1"/>
            <a:t>fixace</a:t>
          </a:r>
          <a:r>
            <a:rPr lang="cs-CZ"/>
            <a:t> = upevňování osvojených vědomostí a dovedností</a:t>
          </a:r>
          <a:endParaRPr lang="en-US"/>
        </a:p>
      </dgm:t>
    </dgm:pt>
    <dgm:pt modelId="{EF57BAC7-16DD-4B49-AA71-6989CFB43AEC}" type="parTrans" cxnId="{6C4E7FFE-2B7B-44C0-9F41-1B38FEBA585A}">
      <dgm:prSet/>
      <dgm:spPr/>
      <dgm:t>
        <a:bodyPr/>
        <a:lstStyle/>
        <a:p>
          <a:endParaRPr lang="en-US"/>
        </a:p>
      </dgm:t>
    </dgm:pt>
    <dgm:pt modelId="{11C8355F-9D5B-4FAC-B66F-1AD6DF0BB348}" type="sibTrans" cxnId="{6C4E7FFE-2B7B-44C0-9F41-1B38FEBA585A}">
      <dgm:prSet/>
      <dgm:spPr/>
      <dgm:t>
        <a:bodyPr/>
        <a:lstStyle/>
        <a:p>
          <a:endParaRPr lang="en-US"/>
        </a:p>
      </dgm:t>
    </dgm:pt>
    <dgm:pt modelId="{36946A8A-6480-40E0-A8D1-E6DD8B4666B6}">
      <dgm:prSet/>
      <dgm:spPr/>
      <dgm:t>
        <a:bodyPr/>
        <a:lstStyle/>
        <a:p>
          <a:r>
            <a:rPr lang="cs-CZ" b="1" i="1"/>
            <a:t>diagnóza</a:t>
          </a:r>
          <a:r>
            <a:rPr lang="cs-CZ"/>
            <a:t> = zpětná vazba o žákově, ale i o učitelově práci, aby bylo možné zjednat včas nápravu v případě nedostatků nebo neúspěchů</a:t>
          </a:r>
          <a:endParaRPr lang="en-US"/>
        </a:p>
      </dgm:t>
    </dgm:pt>
    <dgm:pt modelId="{0C565353-AF4C-4B3B-93B7-A14B8F0709F3}" type="parTrans" cxnId="{6E03AC79-E50E-4F2E-AFB2-535B9641376E}">
      <dgm:prSet/>
      <dgm:spPr/>
      <dgm:t>
        <a:bodyPr/>
        <a:lstStyle/>
        <a:p>
          <a:endParaRPr lang="en-US"/>
        </a:p>
      </dgm:t>
    </dgm:pt>
    <dgm:pt modelId="{27E8F20C-0DB4-4CCB-828A-F09F7636573A}" type="sibTrans" cxnId="{6E03AC79-E50E-4F2E-AFB2-535B9641376E}">
      <dgm:prSet/>
      <dgm:spPr/>
      <dgm:t>
        <a:bodyPr/>
        <a:lstStyle/>
        <a:p>
          <a:endParaRPr lang="en-US"/>
        </a:p>
      </dgm:t>
    </dgm:pt>
    <dgm:pt modelId="{37F15F02-A8A6-41FF-A8C9-A445D2E85B89}">
      <dgm:prSet/>
      <dgm:spPr/>
      <dgm:t>
        <a:bodyPr/>
        <a:lstStyle/>
        <a:p>
          <a:r>
            <a:rPr lang="cs-CZ" b="1" i="1"/>
            <a:t>aplikace</a:t>
          </a:r>
          <a:r>
            <a:rPr lang="cs-CZ"/>
            <a:t> = používání získaných vědomostí a dovedností v praktické činnosti</a:t>
          </a:r>
          <a:endParaRPr lang="en-US"/>
        </a:p>
      </dgm:t>
    </dgm:pt>
    <dgm:pt modelId="{24ECA7BB-2FC9-47C9-9E2A-8F77267D8762}" type="parTrans" cxnId="{5EEB7724-E636-4D8A-A5AA-8BB8FB303964}">
      <dgm:prSet/>
      <dgm:spPr/>
      <dgm:t>
        <a:bodyPr/>
        <a:lstStyle/>
        <a:p>
          <a:endParaRPr lang="en-US"/>
        </a:p>
      </dgm:t>
    </dgm:pt>
    <dgm:pt modelId="{DC0A5599-E593-4FCA-9ED7-30C14EB87DFA}" type="sibTrans" cxnId="{5EEB7724-E636-4D8A-A5AA-8BB8FB303964}">
      <dgm:prSet/>
      <dgm:spPr/>
      <dgm:t>
        <a:bodyPr/>
        <a:lstStyle/>
        <a:p>
          <a:endParaRPr lang="en-US"/>
        </a:p>
      </dgm:t>
    </dgm:pt>
    <dgm:pt modelId="{706BAE1F-AD3D-B34B-9EDD-03FEB516CAD9}" type="pres">
      <dgm:prSet presAssocID="{57A67F5D-D52F-48AA-A76D-4BBAE21005CB}" presName="linear" presStyleCnt="0">
        <dgm:presLayoutVars>
          <dgm:animLvl val="lvl"/>
          <dgm:resizeHandles val="exact"/>
        </dgm:presLayoutVars>
      </dgm:prSet>
      <dgm:spPr/>
    </dgm:pt>
    <dgm:pt modelId="{98114732-E93C-7D4F-8896-B33A741E2604}" type="pres">
      <dgm:prSet presAssocID="{DC453794-3FC4-4040-AF97-9A69FC275B4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9A2CBC9-7D57-F14B-8939-8823406B4DD0}" type="pres">
      <dgm:prSet presAssocID="{AF51C939-5CDE-4DE7-BBDF-BC144E601E97}" presName="spacer" presStyleCnt="0"/>
      <dgm:spPr/>
    </dgm:pt>
    <dgm:pt modelId="{C0154C8E-9BE0-1F41-BA98-D9BCE54DC371}" type="pres">
      <dgm:prSet presAssocID="{E737B2BF-1C57-4C87-91B5-73953D333E2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5855734-25AB-C94C-854C-CFCE4035F0D5}" type="pres">
      <dgm:prSet presAssocID="{18E13FC0-2307-4A4E-B688-26B10DF2C32A}" presName="spacer" presStyleCnt="0"/>
      <dgm:spPr/>
    </dgm:pt>
    <dgm:pt modelId="{4DAFEAA9-1D52-3D47-A3AF-E573E23F0E84}" type="pres">
      <dgm:prSet presAssocID="{FA154484-1434-45CE-93E1-1A8509C9EC0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DC6773A-4768-EC46-80E8-C0E92E069867}" type="pres">
      <dgm:prSet presAssocID="{11C8355F-9D5B-4FAC-B66F-1AD6DF0BB348}" presName="spacer" presStyleCnt="0"/>
      <dgm:spPr/>
    </dgm:pt>
    <dgm:pt modelId="{A694F138-CBB9-4248-804D-090A02E95985}" type="pres">
      <dgm:prSet presAssocID="{36946A8A-6480-40E0-A8D1-E6DD8B4666B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03A1BD0-50A9-B64A-AED2-BD107D48340A}" type="pres">
      <dgm:prSet presAssocID="{27E8F20C-0DB4-4CCB-828A-F09F7636573A}" presName="spacer" presStyleCnt="0"/>
      <dgm:spPr/>
    </dgm:pt>
    <dgm:pt modelId="{EAA7113A-8BB4-804F-AB4D-B7CC81E85083}" type="pres">
      <dgm:prSet presAssocID="{37F15F02-A8A6-41FF-A8C9-A445D2E85B8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EEB7724-E636-4D8A-A5AA-8BB8FB303964}" srcId="{57A67F5D-D52F-48AA-A76D-4BBAE21005CB}" destId="{37F15F02-A8A6-41FF-A8C9-A445D2E85B89}" srcOrd="4" destOrd="0" parTransId="{24ECA7BB-2FC9-47C9-9E2A-8F77267D8762}" sibTransId="{DC0A5599-E593-4FCA-9ED7-30C14EB87DFA}"/>
    <dgm:cxn modelId="{4306FF2D-BCBC-4743-A01A-9D677E0C90D5}" type="presOf" srcId="{FA154484-1434-45CE-93E1-1A8509C9EC0C}" destId="{4DAFEAA9-1D52-3D47-A3AF-E573E23F0E84}" srcOrd="0" destOrd="0" presId="urn:microsoft.com/office/officeart/2005/8/layout/vList2"/>
    <dgm:cxn modelId="{6E03AC79-E50E-4F2E-AFB2-535B9641376E}" srcId="{57A67F5D-D52F-48AA-A76D-4BBAE21005CB}" destId="{36946A8A-6480-40E0-A8D1-E6DD8B4666B6}" srcOrd="3" destOrd="0" parTransId="{0C565353-AF4C-4B3B-93B7-A14B8F0709F3}" sibTransId="{27E8F20C-0DB4-4CCB-828A-F09F7636573A}"/>
    <dgm:cxn modelId="{16C19181-52F2-4717-A6BD-D2784CB5D0DE}" srcId="{57A67F5D-D52F-48AA-A76D-4BBAE21005CB}" destId="{DC453794-3FC4-4040-AF97-9A69FC275B45}" srcOrd="0" destOrd="0" parTransId="{AC106560-7DE3-443E-B913-4564D9E547E6}" sibTransId="{AF51C939-5CDE-4DE7-BBDF-BC144E601E97}"/>
    <dgm:cxn modelId="{3CAFE0AA-4E3C-7646-ABC0-643F97DE9402}" type="presOf" srcId="{E737B2BF-1C57-4C87-91B5-73953D333E25}" destId="{C0154C8E-9BE0-1F41-BA98-D9BCE54DC371}" srcOrd="0" destOrd="0" presId="urn:microsoft.com/office/officeart/2005/8/layout/vList2"/>
    <dgm:cxn modelId="{A87253CA-55F3-9E42-86DB-5A36564E1078}" type="presOf" srcId="{DC453794-3FC4-4040-AF97-9A69FC275B45}" destId="{98114732-E93C-7D4F-8896-B33A741E2604}" srcOrd="0" destOrd="0" presId="urn:microsoft.com/office/officeart/2005/8/layout/vList2"/>
    <dgm:cxn modelId="{46D43CED-BCAE-8946-A457-711C075AA974}" type="presOf" srcId="{37F15F02-A8A6-41FF-A8C9-A445D2E85B89}" destId="{EAA7113A-8BB4-804F-AB4D-B7CC81E85083}" srcOrd="0" destOrd="0" presId="urn:microsoft.com/office/officeart/2005/8/layout/vList2"/>
    <dgm:cxn modelId="{2BC72FF9-224F-B946-8375-605AAC58BC20}" type="presOf" srcId="{57A67F5D-D52F-48AA-A76D-4BBAE21005CB}" destId="{706BAE1F-AD3D-B34B-9EDD-03FEB516CAD9}" srcOrd="0" destOrd="0" presId="urn:microsoft.com/office/officeart/2005/8/layout/vList2"/>
    <dgm:cxn modelId="{F0F737FE-7B00-E749-9F8D-20E89A8252FD}" type="presOf" srcId="{36946A8A-6480-40E0-A8D1-E6DD8B4666B6}" destId="{A694F138-CBB9-4248-804D-090A02E95985}" srcOrd="0" destOrd="0" presId="urn:microsoft.com/office/officeart/2005/8/layout/vList2"/>
    <dgm:cxn modelId="{6C4E7FFE-2B7B-44C0-9F41-1B38FEBA585A}" srcId="{57A67F5D-D52F-48AA-A76D-4BBAE21005CB}" destId="{FA154484-1434-45CE-93E1-1A8509C9EC0C}" srcOrd="2" destOrd="0" parTransId="{EF57BAC7-16DD-4B49-AA71-6989CFB43AEC}" sibTransId="{11C8355F-9D5B-4FAC-B66F-1AD6DF0BB348}"/>
    <dgm:cxn modelId="{B8EE2BFF-2410-4D32-A455-C6B89E1EE44B}" srcId="{57A67F5D-D52F-48AA-A76D-4BBAE21005CB}" destId="{E737B2BF-1C57-4C87-91B5-73953D333E25}" srcOrd="1" destOrd="0" parTransId="{D462C46D-2CAD-4C16-B79E-59C50799BB57}" sibTransId="{18E13FC0-2307-4A4E-B688-26B10DF2C32A}"/>
    <dgm:cxn modelId="{D496F583-95EC-3B42-9A3A-1FDE6285CFC8}" type="presParOf" srcId="{706BAE1F-AD3D-B34B-9EDD-03FEB516CAD9}" destId="{98114732-E93C-7D4F-8896-B33A741E2604}" srcOrd="0" destOrd="0" presId="urn:microsoft.com/office/officeart/2005/8/layout/vList2"/>
    <dgm:cxn modelId="{E75FE487-BB62-F54F-885B-5916346EF26E}" type="presParOf" srcId="{706BAE1F-AD3D-B34B-9EDD-03FEB516CAD9}" destId="{99A2CBC9-7D57-F14B-8939-8823406B4DD0}" srcOrd="1" destOrd="0" presId="urn:microsoft.com/office/officeart/2005/8/layout/vList2"/>
    <dgm:cxn modelId="{8336D581-EB1C-7B49-B6A3-D915A05F4948}" type="presParOf" srcId="{706BAE1F-AD3D-B34B-9EDD-03FEB516CAD9}" destId="{C0154C8E-9BE0-1F41-BA98-D9BCE54DC371}" srcOrd="2" destOrd="0" presId="urn:microsoft.com/office/officeart/2005/8/layout/vList2"/>
    <dgm:cxn modelId="{4C58FAF7-E88A-D042-B462-C4D8AE2584CA}" type="presParOf" srcId="{706BAE1F-AD3D-B34B-9EDD-03FEB516CAD9}" destId="{55855734-25AB-C94C-854C-CFCE4035F0D5}" srcOrd="3" destOrd="0" presId="urn:microsoft.com/office/officeart/2005/8/layout/vList2"/>
    <dgm:cxn modelId="{C7AE937C-C4B9-9A4B-9E68-0B696096D378}" type="presParOf" srcId="{706BAE1F-AD3D-B34B-9EDD-03FEB516CAD9}" destId="{4DAFEAA9-1D52-3D47-A3AF-E573E23F0E84}" srcOrd="4" destOrd="0" presId="urn:microsoft.com/office/officeart/2005/8/layout/vList2"/>
    <dgm:cxn modelId="{35380E57-800F-FC4E-AB18-2736337E5AA6}" type="presParOf" srcId="{706BAE1F-AD3D-B34B-9EDD-03FEB516CAD9}" destId="{DDC6773A-4768-EC46-80E8-C0E92E069867}" srcOrd="5" destOrd="0" presId="urn:microsoft.com/office/officeart/2005/8/layout/vList2"/>
    <dgm:cxn modelId="{BC1B1F6B-B295-8D49-BDF1-D8F6A7929DC0}" type="presParOf" srcId="{706BAE1F-AD3D-B34B-9EDD-03FEB516CAD9}" destId="{A694F138-CBB9-4248-804D-090A02E95985}" srcOrd="6" destOrd="0" presId="urn:microsoft.com/office/officeart/2005/8/layout/vList2"/>
    <dgm:cxn modelId="{BCDA29CA-AADE-7D42-9A9E-F445C2BA323C}" type="presParOf" srcId="{706BAE1F-AD3D-B34B-9EDD-03FEB516CAD9}" destId="{903A1BD0-50A9-B64A-AED2-BD107D48340A}" srcOrd="7" destOrd="0" presId="urn:microsoft.com/office/officeart/2005/8/layout/vList2"/>
    <dgm:cxn modelId="{9BB9E4E5-C7AC-2240-8F4E-3D302C8E66D9}" type="presParOf" srcId="{706BAE1F-AD3D-B34B-9EDD-03FEB516CAD9}" destId="{EAA7113A-8BB4-804F-AB4D-B7CC81E8508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C2F79-A1FF-5442-8C0C-01E605AC6405}">
      <dsp:nvSpPr>
        <dsp:cNvPr id="0" name=""/>
        <dsp:cNvSpPr/>
      </dsp:nvSpPr>
      <dsp:spPr>
        <a:xfrm>
          <a:off x="0" y="2021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21C0-C669-8343-91F2-ADEA97BA12AC}">
      <dsp:nvSpPr>
        <dsp:cNvPr id="0" name=""/>
        <dsp:cNvSpPr/>
      </dsp:nvSpPr>
      <dsp:spPr>
        <a:xfrm>
          <a:off x="0" y="2021"/>
          <a:ext cx="10753200" cy="1378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podle </a:t>
          </a:r>
          <a:r>
            <a:rPr lang="cs-CZ" sz="2900" i="1" kern="1200" dirty="0"/>
            <a:t>vztahu k osobnosti žáka</a:t>
          </a:r>
          <a:r>
            <a:rPr lang="cs-CZ" sz="2900" kern="1200" dirty="0"/>
            <a:t> (individuální, individualizovaná, skupinová, hromadná)</a:t>
          </a:r>
          <a:endParaRPr lang="en-US" sz="2900" kern="1200" dirty="0"/>
        </a:p>
      </dsp:txBody>
      <dsp:txXfrm>
        <a:off x="0" y="2021"/>
        <a:ext cx="10753200" cy="1378651"/>
      </dsp:txXfrm>
    </dsp:sp>
    <dsp:sp modelId="{71B70D61-CD1D-B74F-9A4E-DD40B820D0FE}">
      <dsp:nvSpPr>
        <dsp:cNvPr id="0" name=""/>
        <dsp:cNvSpPr/>
      </dsp:nvSpPr>
      <dsp:spPr>
        <a:xfrm>
          <a:off x="0" y="1380673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F5E52-25D7-C143-BD48-62FEEF6461ED}">
      <dsp:nvSpPr>
        <dsp:cNvPr id="0" name=""/>
        <dsp:cNvSpPr/>
      </dsp:nvSpPr>
      <dsp:spPr>
        <a:xfrm>
          <a:off x="0" y="1380673"/>
          <a:ext cx="10753200" cy="1378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podle </a:t>
          </a:r>
          <a:r>
            <a:rPr lang="cs-CZ" sz="2900" i="1" kern="1200"/>
            <a:t>charakteru výukového prostředí</a:t>
          </a:r>
          <a:r>
            <a:rPr lang="cs-CZ" sz="2900" kern="1200"/>
            <a:t> (ve třídě, v odborných učebnách a laboratořích, v dílně, na školním pozemku, v muzeu, vycházka a exkurze, domácí úlohy)</a:t>
          </a:r>
          <a:endParaRPr lang="en-US" sz="2900" kern="1200"/>
        </a:p>
      </dsp:txBody>
      <dsp:txXfrm>
        <a:off x="0" y="1380673"/>
        <a:ext cx="10753200" cy="1378651"/>
      </dsp:txXfrm>
    </dsp:sp>
    <dsp:sp modelId="{2060BDDA-767B-084A-BD3E-37CE4B6CD788}">
      <dsp:nvSpPr>
        <dsp:cNvPr id="0" name=""/>
        <dsp:cNvSpPr/>
      </dsp:nvSpPr>
      <dsp:spPr>
        <a:xfrm>
          <a:off x="0" y="2759324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F2321-3444-C947-81CD-7A93E3D8BCA3}">
      <dsp:nvSpPr>
        <dsp:cNvPr id="0" name=""/>
        <dsp:cNvSpPr/>
      </dsp:nvSpPr>
      <dsp:spPr>
        <a:xfrm>
          <a:off x="0" y="2759324"/>
          <a:ext cx="10753200" cy="1378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podle </a:t>
          </a:r>
          <a:r>
            <a:rPr lang="cs-CZ" sz="2900" i="1" kern="1200"/>
            <a:t>délky trvání</a:t>
          </a:r>
          <a:r>
            <a:rPr lang="cs-CZ" sz="2900" kern="1200"/>
            <a:t> (vyučovací hodina, dvouhodinová výuková jednotka, vysokoškolská lekce, seminář, speciální kurzy …)</a:t>
          </a:r>
          <a:endParaRPr lang="en-US" sz="2900" kern="1200"/>
        </a:p>
      </dsp:txBody>
      <dsp:txXfrm>
        <a:off x="0" y="2759324"/>
        <a:ext cx="10753200" cy="1378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14732-E93C-7D4F-8896-B33A741E2604}">
      <dsp:nvSpPr>
        <dsp:cNvPr id="0" name=""/>
        <dsp:cNvSpPr/>
      </dsp:nvSpPr>
      <dsp:spPr>
        <a:xfrm>
          <a:off x="0" y="37448"/>
          <a:ext cx="11244600" cy="810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i="1" kern="1200" dirty="0"/>
            <a:t>motivace</a:t>
          </a:r>
          <a:r>
            <a:rPr lang="cs-CZ" sz="2100" kern="1200" dirty="0"/>
            <a:t> = souhrn činitelů, které podněcují, orientují a udržují chování člověka; prostředkem zvyšování efektivity učební činnosti žáků</a:t>
          </a:r>
          <a:endParaRPr lang="en-US" sz="2100" kern="1200" dirty="0"/>
        </a:p>
      </dsp:txBody>
      <dsp:txXfrm>
        <a:off x="39580" y="77028"/>
        <a:ext cx="11165440" cy="731649"/>
      </dsp:txXfrm>
    </dsp:sp>
    <dsp:sp modelId="{C0154C8E-9BE0-1F41-BA98-D9BCE54DC371}">
      <dsp:nvSpPr>
        <dsp:cNvPr id="0" name=""/>
        <dsp:cNvSpPr/>
      </dsp:nvSpPr>
      <dsp:spPr>
        <a:xfrm>
          <a:off x="0" y="908738"/>
          <a:ext cx="11244600" cy="810809"/>
        </a:xfrm>
        <a:prstGeom prst="roundRect">
          <a:avLst/>
        </a:prstGeom>
        <a:solidFill>
          <a:schemeClr val="accent2">
            <a:hueOff val="-3213186"/>
            <a:satOff val="3061"/>
            <a:lumOff val="-4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i="1" kern="1200"/>
            <a:t>expozice</a:t>
          </a:r>
          <a:r>
            <a:rPr lang="cs-CZ" sz="2100" kern="1200"/>
            <a:t> = zprostředkovává žákům nové poznatky; zahrnuje všechny způsoby a postupy, jimiž si žáci pod vedením učitele osvojují učivo</a:t>
          </a:r>
          <a:endParaRPr lang="en-US" sz="2100" kern="1200"/>
        </a:p>
      </dsp:txBody>
      <dsp:txXfrm>
        <a:off x="39580" y="948318"/>
        <a:ext cx="11165440" cy="731649"/>
      </dsp:txXfrm>
    </dsp:sp>
    <dsp:sp modelId="{4DAFEAA9-1D52-3D47-A3AF-E573E23F0E84}">
      <dsp:nvSpPr>
        <dsp:cNvPr id="0" name=""/>
        <dsp:cNvSpPr/>
      </dsp:nvSpPr>
      <dsp:spPr>
        <a:xfrm>
          <a:off x="0" y="1780028"/>
          <a:ext cx="11244600" cy="810809"/>
        </a:xfrm>
        <a:prstGeom prst="roundRect">
          <a:avLst/>
        </a:prstGeom>
        <a:solidFill>
          <a:schemeClr val="accent2">
            <a:hueOff val="-6426371"/>
            <a:satOff val="6122"/>
            <a:lumOff val="-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i="1" kern="1200"/>
            <a:t>fixace</a:t>
          </a:r>
          <a:r>
            <a:rPr lang="cs-CZ" sz="2100" kern="1200"/>
            <a:t> = upevňování osvojených vědomostí a dovedností</a:t>
          </a:r>
          <a:endParaRPr lang="en-US" sz="2100" kern="1200"/>
        </a:p>
      </dsp:txBody>
      <dsp:txXfrm>
        <a:off x="39580" y="1819608"/>
        <a:ext cx="11165440" cy="731649"/>
      </dsp:txXfrm>
    </dsp:sp>
    <dsp:sp modelId="{A694F138-CBB9-4248-804D-090A02E95985}">
      <dsp:nvSpPr>
        <dsp:cNvPr id="0" name=""/>
        <dsp:cNvSpPr/>
      </dsp:nvSpPr>
      <dsp:spPr>
        <a:xfrm>
          <a:off x="0" y="2651318"/>
          <a:ext cx="11244600" cy="810809"/>
        </a:xfrm>
        <a:prstGeom prst="roundRect">
          <a:avLst/>
        </a:prstGeom>
        <a:solidFill>
          <a:schemeClr val="accent2">
            <a:hueOff val="-9639556"/>
            <a:satOff val="9184"/>
            <a:lumOff val="-132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i="1" kern="1200"/>
            <a:t>diagnóza</a:t>
          </a:r>
          <a:r>
            <a:rPr lang="cs-CZ" sz="2100" kern="1200"/>
            <a:t> = zpětná vazba o žákově, ale i o učitelově práci, aby bylo možné zjednat včas nápravu v případě nedostatků nebo neúspěchů</a:t>
          </a:r>
          <a:endParaRPr lang="en-US" sz="2100" kern="1200"/>
        </a:p>
      </dsp:txBody>
      <dsp:txXfrm>
        <a:off x="39580" y="2690898"/>
        <a:ext cx="11165440" cy="731649"/>
      </dsp:txXfrm>
    </dsp:sp>
    <dsp:sp modelId="{EAA7113A-8BB4-804F-AB4D-B7CC81E85083}">
      <dsp:nvSpPr>
        <dsp:cNvPr id="0" name=""/>
        <dsp:cNvSpPr/>
      </dsp:nvSpPr>
      <dsp:spPr>
        <a:xfrm>
          <a:off x="0" y="3522608"/>
          <a:ext cx="11244600" cy="810809"/>
        </a:xfrm>
        <a:prstGeom prst="roundRect">
          <a:avLst/>
        </a:prstGeom>
        <a:solidFill>
          <a:schemeClr val="accent2">
            <a:hueOff val="-12852742"/>
            <a:satOff val="12245"/>
            <a:lumOff val="-1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i="1" kern="1200"/>
            <a:t>aplikace</a:t>
          </a:r>
          <a:r>
            <a:rPr lang="cs-CZ" sz="2100" kern="1200"/>
            <a:t> = používání získaných vědomostí a dovedností v praktické činnosti</a:t>
          </a:r>
          <a:endParaRPr lang="en-US" sz="2100" kern="1200"/>
        </a:p>
      </dsp:txBody>
      <dsp:txXfrm>
        <a:off x="39580" y="3562188"/>
        <a:ext cx="11165440" cy="73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96E56-5C3F-4C5E-8FA2-4C7BE646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047414-72BB-43A4-81A8-67CF011FF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AB3853-9BCC-4A9C-BAC3-BA97D145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269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84304" y="5457322"/>
            <a:ext cx="5994865" cy="1361355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39213" y="5530103"/>
            <a:ext cx="5611974" cy="1327897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Plat%C3%B3n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28324418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ntessori_education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yonelkaufmann.ch/histoire/2016/10/24/journal-de-classe-ah-m-freinet-si-vous-saviez/" TargetMode="Externa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_syste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.wikipedia.org/wiki/AOL_Instant_Messenger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gentle-parenting-explainer-no-rewards-no-punishments-no-misbehaving-kids-31678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ta.wikimedia.org/wiki/Whose_Knowledge%3F/Reports/2017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Inspire_Campaign_Knowledge_Networks_Logo.png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ichier:Forever2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Liftarn_Adult_and_child.svg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ingbetterlife.blogspot.com/2012/05/thank-god-for-emotions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ubc.ca/evaluation/category/teacher-evaluation/" TargetMode="Externa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cs typeface="Arial"/>
              </a:rPr>
              <a:t>4. </a:t>
            </a:r>
            <a:r>
              <a:rPr lang="cs-CZ"/>
              <a:t>Výuka v teorii a praxi: plánování, realizace a evaluace výuky.</a:t>
            </a:r>
            <a:endParaRPr lang="cs-CZ" dirty="0">
              <a:cs typeface="Arial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9A272A-EABB-DC46-BD4A-CE33E9752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28EE1D-D13F-6646-993B-AC3792E61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DFFB75-9FC8-3E45-9D26-C784EF82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pohled do historie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A382BB7-8C59-8844-9F8B-ECEA8E0E3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5270492" cy="3765320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sz="2400" dirty="0"/>
              <a:t>Platón, Aristoteles, </a:t>
            </a:r>
            <a:r>
              <a:rPr lang="cs-CZ" altLang="cs-CZ" sz="2400" dirty="0" err="1"/>
              <a:t>Quintilianus</a:t>
            </a:r>
            <a:r>
              <a:rPr lang="cs-CZ" altLang="cs-CZ" sz="2400" dirty="0"/>
              <a:t> – soustavnost výchovné práce, aktivnost vychovávaného jedince při vyučování, přiměřenost</a:t>
            </a:r>
          </a:p>
          <a:p>
            <a:r>
              <a:rPr lang="cs-CZ" altLang="cs-CZ" sz="2400" dirty="0" err="1"/>
              <a:t>Vittorino</a:t>
            </a:r>
            <a:r>
              <a:rPr lang="cs-CZ" altLang="cs-CZ" sz="2400" dirty="0"/>
              <a:t> da </a:t>
            </a:r>
            <a:r>
              <a:rPr lang="cs-CZ" altLang="cs-CZ" sz="2400" dirty="0" err="1"/>
              <a:t>Feltre</a:t>
            </a:r>
            <a:r>
              <a:rPr lang="cs-CZ" altLang="cs-CZ" sz="2400" dirty="0"/>
              <a:t>, Michel de Montaigne, Francis Bacon – od mechanického memorování k samostatnému poznávání, k posuzování, tvůrčí činnosti </a:t>
            </a:r>
          </a:p>
        </p:txBody>
      </p:sp>
      <p:pic>
        <p:nvPicPr>
          <p:cNvPr id="7" name="Obrázek 6" descr="Obsah obrázku staré, vsedě, budova, muž&#10;&#10;Popis byl vytvořen automaticky">
            <a:extLst>
              <a:ext uri="{FF2B5EF4-FFF2-40B4-BE49-F238E27FC236}">
                <a16:creationId xmlns:a16="http://schemas.microsoft.com/office/drawing/2014/main" id="{B58B2781-C71D-344D-886C-065C5FBB1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38" r="90" b="3"/>
          <a:stretch/>
        </p:blipFill>
        <p:spPr>
          <a:xfrm>
            <a:off x="8105442" y="621432"/>
            <a:ext cx="3101529" cy="48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5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2F96B2-F9A1-C24A-B4F3-A67095CD3D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97BD7C-CECE-1A40-9822-0EA24F889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76B4F0-A6A8-0142-814D-DF07F1B5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1996"/>
            <a:ext cx="10753200" cy="451576"/>
          </a:xfrm>
        </p:spPr>
        <p:txBody>
          <a:bodyPr/>
          <a:lstStyle/>
          <a:p>
            <a:r>
              <a:rPr lang="cs-CZ" dirty="0"/>
              <a:t>Krátký pohled do historie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F331AB-A69C-254C-A24F-C09F48224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0552"/>
            <a:ext cx="5994865" cy="369438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000" dirty="0"/>
              <a:t>J. A. Komenský – princip názornosti, soustavnosti, uvědomělosti, přiměřenosti, všestrannosti výchovné činnosti, od jednoduchého ke složitému, od konkrétního k abstraktnímu atd. 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J. J. Rousseaue – přirozenost a svoboda výchovy, osobní zkušenost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K. D. </a:t>
            </a:r>
            <a:r>
              <a:rPr lang="cs-CZ" altLang="cs-CZ" sz="2000" dirty="0" err="1"/>
              <a:t>Ušinskij</a:t>
            </a:r>
            <a:r>
              <a:rPr lang="cs-CZ" altLang="cs-CZ" sz="2000" dirty="0"/>
              <a:t> – přiměřenost, soustavnost, názornost, aktivnost, samostatnost, trvalost, řídicí úloha učitele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L. N. Tolstoj – aktivita, tvořivost jedince </a:t>
            </a:r>
          </a:p>
          <a:p>
            <a:endParaRPr lang="cs-CZ" dirty="0"/>
          </a:p>
        </p:txBody>
      </p:sp>
      <p:pic>
        <p:nvPicPr>
          <p:cNvPr id="6" name="Obrázek 5" descr="Obsah obrázku stojící, hnědá, stůl, dřevěné&#10;&#10;Popis byl vytvořen automaticky">
            <a:extLst>
              <a:ext uri="{FF2B5EF4-FFF2-40B4-BE49-F238E27FC236}">
                <a16:creationId xmlns:a16="http://schemas.microsoft.com/office/drawing/2014/main" id="{08864547-183C-364F-BAAA-675926268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424" r="14751"/>
          <a:stretch/>
        </p:blipFill>
        <p:spPr>
          <a:xfrm>
            <a:off x="6805684" y="435527"/>
            <a:ext cx="5386316" cy="490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1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94B854-E512-1644-A9A4-B0CA3052CF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80824B-7282-6649-A445-730980D33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4B7742-47F6-AA4D-AB6C-579D17B15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Krátký pohled do historie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23B4F8-A8DE-3C4C-9A5E-B0F99B090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752238" cy="3580086"/>
          </a:xfrm>
        </p:spPr>
        <p:txBody>
          <a:bodyPr/>
          <a:lstStyle/>
          <a:p>
            <a:r>
              <a:rPr lang="cs-CZ" altLang="cs-CZ" dirty="0"/>
              <a:t>20. století – pedagogický reformismus – přiměřenost, individualizace výchovné práce, aktivnost, emocionálnost</a:t>
            </a:r>
          </a:p>
          <a:p>
            <a:endParaRPr lang="cs-CZ" dirty="0"/>
          </a:p>
        </p:txBody>
      </p:sp>
      <p:pic>
        <p:nvPicPr>
          <p:cNvPr id="6" name="Obrázek 5" descr="Obsah obrázku interiér, osoba, knihovna, dítě&#10;&#10;Popis byl vytvořen automaticky">
            <a:extLst>
              <a:ext uri="{FF2B5EF4-FFF2-40B4-BE49-F238E27FC236}">
                <a16:creationId xmlns:a16="http://schemas.microsoft.com/office/drawing/2014/main" id="{A74A2613-2510-9146-803D-2E73B6BCD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42" r="7490" b="-2"/>
          <a:stretch/>
        </p:blipFill>
        <p:spPr>
          <a:xfrm>
            <a:off x="8486775" y="1"/>
            <a:ext cx="3705225" cy="2709718"/>
          </a:xfrm>
          <a:prstGeom prst="rect">
            <a:avLst/>
          </a:prstGeom>
        </p:spPr>
      </p:pic>
      <p:pic>
        <p:nvPicPr>
          <p:cNvPr id="8" name="Obrázek 7" descr="Obsah obrázku osoba, přenosný počítač, počítač, fotka&#10;&#10;Popis byl vytvořen automaticky">
            <a:extLst>
              <a:ext uri="{FF2B5EF4-FFF2-40B4-BE49-F238E27FC236}">
                <a16:creationId xmlns:a16="http://schemas.microsoft.com/office/drawing/2014/main" id="{C640A638-8B93-3140-9AD1-60FFEDF646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35" r="10160" b="-4"/>
          <a:stretch/>
        </p:blipFill>
        <p:spPr>
          <a:xfrm>
            <a:off x="8486774" y="2719305"/>
            <a:ext cx="3705225" cy="27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5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4D5438-E916-EA4E-82D5-9E2CF874F8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1A507-FF95-9C4A-A871-874BB75A7D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53528F-29CA-D64A-B1E7-59EB6575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pedagogické principy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D256BF-C1A2-2A4F-9FDE-12A8EBAFA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86127"/>
            <a:ext cx="6339225" cy="4285746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C000"/>
                </a:solidFill>
              </a:rPr>
              <a:t>cílevědomosti</a:t>
            </a:r>
            <a:r>
              <a:rPr lang="cs-CZ" altLang="cs-CZ" sz="2400" dirty="0">
                <a:solidFill>
                  <a:schemeClr val="tx2"/>
                </a:solidFill>
              </a:rPr>
              <a:t> </a:t>
            </a:r>
            <a:r>
              <a:rPr lang="cs-CZ" altLang="cs-CZ" sz="2400" dirty="0"/>
              <a:t>– jasně stanovit konečné i dílčí cíle, tyto cíle dostatečně zdůvodnit a přiměřeně je objasnit vychovávanému jedinci/skupině</a:t>
            </a:r>
          </a:p>
          <a:p>
            <a:r>
              <a:rPr lang="cs-CZ" altLang="cs-CZ" sz="2400" b="1" dirty="0">
                <a:solidFill>
                  <a:srgbClr val="92D050"/>
                </a:solidFill>
              </a:rPr>
              <a:t>soustavnosti</a:t>
            </a:r>
            <a:r>
              <a:rPr lang="cs-CZ" altLang="cs-CZ" sz="2400" b="1" dirty="0">
                <a:solidFill>
                  <a:schemeClr val="tx2"/>
                </a:solidFill>
              </a:rPr>
              <a:t> </a:t>
            </a:r>
            <a:r>
              <a:rPr lang="cs-CZ" altLang="cs-CZ" sz="2400" dirty="0"/>
              <a:t>(systematičnosti) – veškeré výchovné podněty mají být uspořádány do zdůvodněného systému, který umožní jejich osvojování v logickém pořádku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2A369ED-0E86-EC40-9146-5911FC75B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10430" y="39323"/>
            <a:ext cx="1840771" cy="272706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C80E38D-F28D-774C-9531-2449DA722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67287" y="2844804"/>
            <a:ext cx="3191276" cy="24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7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B7E072-B8F7-DB45-B718-3B5E43D7C9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535E4C-0DA0-CA4C-A2EF-F70B0EA89C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F99E63-D982-754A-A3E1-FE799D3A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pedagogické principy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5D11E0-21EF-2947-8712-E28C51963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1171575"/>
            <a:ext cx="6629737" cy="44005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b="1" dirty="0"/>
              <a:t>aktivnosti </a:t>
            </a:r>
            <a:r>
              <a:rPr lang="cs-CZ" altLang="cs-CZ" sz="2400" dirty="0"/>
              <a:t>– samostatná činnost jedince, aktivizovat jeho poznávací, citové procesy, opírat se o jeho zájem a stimulovat jej vhodnou motivací, soustavně ho vést k aplikaci a k praktickému využívání získaných vědomostí a dovedností</a:t>
            </a:r>
          </a:p>
          <a:p>
            <a:pPr>
              <a:lnSpc>
                <a:spcPct val="100000"/>
              </a:lnSpc>
            </a:pPr>
            <a:r>
              <a:rPr lang="cs-CZ" altLang="cs-CZ" sz="2400" b="1" dirty="0"/>
              <a:t>názornosti</a:t>
            </a:r>
            <a:r>
              <a:rPr lang="cs-CZ" altLang="cs-CZ" sz="2400" dirty="0"/>
              <a:t> – vycházet ze smyslového nazírání předmětů a jevů skutečnosti a z jejich obrazů (přímý názor), opírat se o dosavadní představy a zkušenosti vychovávaného jedince (nepřímý názor), systematicky rozvíjet jeho nazírací a představovací schopnosti </a:t>
            </a:r>
          </a:p>
          <a:p>
            <a:endParaRPr lang="cs-CZ" dirty="0"/>
          </a:p>
        </p:txBody>
      </p:sp>
      <p:pic>
        <p:nvPicPr>
          <p:cNvPr id="6" name="Obrázek 5" descr="Obsah obrázku exteriér, kolo, voda, pláž&#10;&#10;Popis byl vytvořen automaticky">
            <a:extLst>
              <a:ext uri="{FF2B5EF4-FFF2-40B4-BE49-F238E27FC236}">
                <a16:creationId xmlns:a16="http://schemas.microsoft.com/office/drawing/2014/main" id="{C2080C8D-4555-7646-9D87-609318047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54" r="30784" b="-1"/>
          <a:stretch/>
        </p:blipFill>
        <p:spPr>
          <a:xfrm>
            <a:off x="8658225" y="10"/>
            <a:ext cx="3533775" cy="51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1ED37A-29DD-7444-BD20-DCCFAE59AD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62406D-04BD-7947-B46F-EFC2375F3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406E15-3097-1A44-BEE9-BEDF0675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pedagogické principy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1A5EAF7-E836-DB40-81AC-9CADDD1FC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1" y="1431788"/>
            <a:ext cx="4491788" cy="40255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uvědomělosti</a:t>
            </a:r>
            <a:r>
              <a:rPr lang="cs-CZ" altLang="cs-CZ" sz="2400" dirty="0"/>
              <a:t> – osvojované učivo se má odrážet ve formě jasných představ a přesných pojmů, soudů a úsudků, jedinec má zkoumané jevy promýšlet, získané vědomosti má správně vyjadřovat i jazykově, má pochopit úlohu získaných vědomostí a dovedností a správně a tvořivě jich v praxi používat</a:t>
            </a:r>
          </a:p>
          <a:p>
            <a:endParaRPr lang="cs-CZ" dirty="0"/>
          </a:p>
        </p:txBody>
      </p:sp>
      <p:pic>
        <p:nvPicPr>
          <p:cNvPr id="6" name="Obrázek 5" descr="Obsah obrázku šipka&#10;&#10;Popis byl vytvořen automaticky">
            <a:extLst>
              <a:ext uri="{FF2B5EF4-FFF2-40B4-BE49-F238E27FC236}">
                <a16:creationId xmlns:a16="http://schemas.microsoft.com/office/drawing/2014/main" id="{58285F68-98D5-E84A-8995-B8D66FC89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83769" y="2178469"/>
            <a:ext cx="2962776" cy="222208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0E28D69-7097-4F49-8E78-C7FF13A0C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19527" y="59235"/>
            <a:ext cx="3572473" cy="55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81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36B485-ADF8-8A45-B71D-DA3C83914E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BB0F68-E53C-1E48-8E28-442F3280C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5E21D8-5A9B-B642-81F0-2D482A5B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pedagogické principy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58965A7-1A0D-F048-A95F-CE9E6E47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45812"/>
            <a:ext cx="5720513" cy="411151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EC46A7"/>
                </a:solidFill>
              </a:rPr>
              <a:t>trvalosti</a:t>
            </a:r>
            <a:r>
              <a:rPr lang="cs-CZ" altLang="cs-CZ" sz="2400" dirty="0">
                <a:solidFill>
                  <a:srgbClr val="EC46A7"/>
                </a:solidFill>
              </a:rPr>
              <a:t> </a:t>
            </a:r>
            <a:r>
              <a:rPr lang="cs-CZ" altLang="cs-CZ" sz="2400" dirty="0"/>
              <a:t>– vyžaduje, aby jednou osvojené vědomosti, dovednosti i zájmy a postoje se staly trvalým majetkem vychovávaného jedince </a:t>
            </a:r>
            <a:r>
              <a:rPr lang="cs-CZ" altLang="cs-CZ" sz="2400" dirty="0">
                <a:cs typeface="Times New Roman" panose="02020603050405020304" pitchFamily="18" charset="0"/>
              </a:rPr>
              <a:t>→ opakování, procvičování</a:t>
            </a:r>
          </a:p>
          <a:p>
            <a:r>
              <a:rPr lang="cs-CZ" altLang="cs-CZ" sz="2400" b="1" dirty="0">
                <a:solidFill>
                  <a:srgbClr val="00F4B4"/>
                </a:solidFill>
                <a:cs typeface="Times New Roman" panose="02020603050405020304" pitchFamily="18" charset="0"/>
              </a:rPr>
              <a:t>přiměřenosti</a:t>
            </a:r>
            <a:r>
              <a:rPr lang="cs-CZ" altLang="cs-CZ" sz="2400" dirty="0">
                <a:solidFill>
                  <a:srgbClr val="00F4B4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cs typeface="Times New Roman" panose="02020603050405020304" pitchFamily="18" charset="0"/>
              </a:rPr>
              <a:t>– obsah, formy a metody výchovy mají být v souladu s věkovou vyspělostí a s dosavadní úrovní (znalosti, schopnosti)</a:t>
            </a:r>
          </a:p>
          <a:p>
            <a:endParaRPr lang="cs-CZ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67828DC6-6DA6-4A41-A6A7-808744B82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26820" y="2531051"/>
            <a:ext cx="3192707" cy="17958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D3ECCCB-4A55-A543-818F-4301C90F2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19527" y="720000"/>
            <a:ext cx="3572473" cy="35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55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82E779-5CEA-1245-989C-B8C900ADB6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D5CEE4-2569-F645-B2DD-D00E02FDE0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B7A43D-A8A8-8348-9B2D-6F0E34B2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pedagogické principy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4DA5FC-2B53-DC43-AD8C-F16AE1955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788"/>
            <a:ext cx="5780813" cy="4025533"/>
          </a:xfrm>
        </p:spPr>
        <p:txBody>
          <a:bodyPr/>
          <a:lstStyle/>
          <a:p>
            <a:r>
              <a:rPr lang="cs-CZ" altLang="cs-CZ" b="1" dirty="0">
                <a:solidFill>
                  <a:srgbClr val="FA8100"/>
                </a:solidFill>
              </a:rPr>
              <a:t>emocionálnosti</a:t>
            </a:r>
            <a:r>
              <a:rPr lang="cs-CZ" altLang="cs-CZ" dirty="0"/>
              <a:t> – probouzet ve VV procesu citové prožitky vychovávaného jedince, opírat se o ně, udržovat trvale radostnou tvůrčí atmosféru</a:t>
            </a:r>
          </a:p>
          <a:p>
            <a:r>
              <a:rPr lang="cs-CZ" altLang="cs-CZ" b="1" dirty="0">
                <a:solidFill>
                  <a:srgbClr val="00A2FB"/>
                </a:solidFill>
              </a:rPr>
              <a:t>jednotnosti výchovného působení </a:t>
            </a:r>
            <a:r>
              <a:rPr lang="cs-CZ" altLang="cs-CZ" dirty="0"/>
              <a:t>– jednota v požadavcích i v přístupech všech učitelů a vychovatelů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6F0E8B-BD41-ED46-BB49-EA35201F5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3" b="2165"/>
          <a:stretch/>
        </p:blipFill>
        <p:spPr>
          <a:xfrm>
            <a:off x="9179169" y="0"/>
            <a:ext cx="2405370" cy="2373686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68D6E4E-34F9-DE4B-9E60-E68303C83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63998" y="2373686"/>
            <a:ext cx="4528002" cy="29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51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C89652-4B28-1946-9764-2A3C9412A0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AB536E-EFDD-CD4F-BA97-4B6601205C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6FA3DA-2F30-9B4B-83D6-5CD56F0D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Didaktické prostředky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36B725A-1389-C14E-BD29-9857C0D84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315145" cy="3765320"/>
          </a:xfrm>
        </p:spPr>
        <p:txBody>
          <a:bodyPr/>
          <a:lstStyle/>
          <a:p>
            <a:r>
              <a:rPr lang="cs-CZ" dirty="0"/>
              <a:t>Obecně: vše, co vede k dosažení výchovných a vzdělávacích cílů.</a:t>
            </a:r>
          </a:p>
          <a:p>
            <a:r>
              <a:rPr lang="cs-CZ" dirty="0"/>
              <a:t>Smyslem je zajistit, podmínit a zefektivnit průběh vyučovacího procesu.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>
                <a:solidFill>
                  <a:srgbClr val="0000DC"/>
                </a:solidFill>
              </a:rPr>
              <a:t>Materiální</a:t>
            </a:r>
            <a:r>
              <a:rPr lang="cs-CZ" dirty="0"/>
              <a:t> (učebny, vybavení, vyučovací pomůcky)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>
                <a:solidFill>
                  <a:srgbClr val="0000DC"/>
                </a:solidFill>
              </a:rPr>
              <a:t>Nemateriální </a:t>
            </a:r>
            <a:r>
              <a:rPr lang="cs-CZ" dirty="0"/>
              <a:t>(výukové metody, organizační formy, didaktické principy)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6D83D51-BCE8-0645-ADB1-AD7A7DE20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145" y="2545986"/>
            <a:ext cx="2806700" cy="30607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3ABC880-B08C-1641-9BE4-CB25F5645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145" y="39323"/>
            <a:ext cx="2967978" cy="25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F979FB-F31C-9E42-BF3C-1D4A3E2C5F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073CD4-16D0-744D-8C01-A7720B756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B4600F-533B-6B4C-8887-FC7F9A9A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 výuky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ADDF8D-624B-434C-BAAF-5938DE73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419724" cy="708298"/>
          </a:xfrm>
        </p:spPr>
        <p:txBody>
          <a:bodyPr/>
          <a:lstStyle/>
          <a:p>
            <a:r>
              <a:rPr lang="cs-CZ" dirty="0"/>
              <a:t>Vytváření příležitostí k učení.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3A89DC7-4E22-9145-95CC-698E180F0AB7}"/>
              </a:ext>
            </a:extLst>
          </p:cNvPr>
          <p:cNvSpPr txBox="1"/>
          <p:nvPr/>
        </p:nvSpPr>
        <p:spPr>
          <a:xfrm>
            <a:off x="542925" y="4212001"/>
            <a:ext cx="6557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Zdroj: Janík, T. et al. (2013). Kvalita (ve) vzdělávání: obsahově zaměřený přístup ke zkoumání a zlepšování výuky. Brno: MU.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C472B49-DC2F-1B4E-9FE5-3ED13DB40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06" y="120900"/>
            <a:ext cx="5419725" cy="50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1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8C137E-2FE3-4BED-A41B-24114230E7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430D29-FCE1-4BEA-9AA9-47175D4A38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3407D1-BBC7-42C8-B552-9854FACC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C4CDCA4-E628-4B98-96B5-3333E91F2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Výuka v teorii a praxi: plánování, realizace a evaluace výuky.</a:t>
            </a:r>
          </a:p>
          <a:p>
            <a:r>
              <a:rPr lang="cs-CZ" dirty="0"/>
              <a:t>Stanovování cílů výuky (kognitivní, afektivní, psychomotorické).</a:t>
            </a:r>
          </a:p>
          <a:p>
            <a:r>
              <a:rPr lang="cs-CZ" dirty="0" err="1"/>
              <a:t>Bloomova</a:t>
            </a:r>
            <a:r>
              <a:rPr lang="cs-CZ" dirty="0"/>
              <a:t> taxonomie. </a:t>
            </a:r>
          </a:p>
          <a:p>
            <a:r>
              <a:rPr lang="cs-CZ" dirty="0"/>
              <a:t>Organizační formy výuky. </a:t>
            </a:r>
          </a:p>
          <a:p>
            <a:r>
              <a:rPr lang="cs-CZ" dirty="0"/>
              <a:t>Fáze výuky. </a:t>
            </a:r>
          </a:p>
          <a:p>
            <a:r>
              <a:rPr lang="cs-CZ" dirty="0"/>
              <a:t>Didaktické principy. </a:t>
            </a:r>
          </a:p>
          <a:p>
            <a:r>
              <a:rPr lang="cs-CZ" dirty="0"/>
              <a:t>Didaktické prostředky. </a:t>
            </a:r>
          </a:p>
          <a:p>
            <a:r>
              <a:rPr lang="cs-CZ" dirty="0"/>
              <a:t>Kvalita výuky. </a:t>
            </a:r>
          </a:p>
        </p:txBody>
      </p:sp>
    </p:spTree>
    <p:extLst>
      <p:ext uri="{BB962C8B-B14F-4D97-AF65-F5344CB8AC3E}">
        <p14:creationId xmlns:p14="http://schemas.microsoft.com/office/powerpoint/2010/main" val="208327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BCA16B-DEA3-7942-8524-DC95F532E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1CEEE1-075D-CD42-BDB2-CA9F1FD04E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66A8EC-EEC1-9949-A6A6-06F9C8D3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Výuka v teorii a praxi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502EC9-43B9-FA4D-B992-F740A270B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Plánování – od bleskové přípravy k didaktické analýze učiva, příprava na konkrétní vyučovací jednotku (Jaké jsou cíle? Co se mají žáci naučit? Jak je to naučím?)</a:t>
            </a:r>
          </a:p>
          <a:p>
            <a:r>
              <a:rPr lang="cs-CZ" dirty="0"/>
              <a:t>Realizace – pedagogická interakce a komunikace učitele a žáků nad učivem s cílem rozvoje žáků</a:t>
            </a:r>
          </a:p>
          <a:p>
            <a:r>
              <a:rPr lang="cs-CZ" dirty="0"/>
              <a:t>Evaluace/reflexe – zhodnocení hodiny </a:t>
            </a:r>
          </a:p>
        </p:txBody>
      </p:sp>
    </p:spTree>
    <p:extLst>
      <p:ext uri="{BB962C8B-B14F-4D97-AF65-F5344CB8AC3E}">
        <p14:creationId xmlns:p14="http://schemas.microsoft.com/office/powerpoint/2010/main" val="146373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E56416-22FA-8046-BF21-8193C6390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16E6A5-7A6E-8348-A76B-806F9EAB67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99C76F-9D69-2F4F-9DF3-61F3D0DB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719999"/>
            <a:ext cx="11744325" cy="480151"/>
          </a:xfrm>
        </p:spPr>
        <p:txBody>
          <a:bodyPr/>
          <a:lstStyle/>
          <a:p>
            <a:r>
              <a:rPr lang="cs-CZ" sz="3600" dirty="0"/>
              <a:t>Stanovování cílů výuky dle obsahového zaměření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753729-CFCE-5C4E-B822-B67B3CA47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Taxonomie výukových cílů = důležité zejména pro plánování výuky.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Kognitivní (poznatky, znalosti, kognitivní dovednosti)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Afektivní (postoje, návyky, hodnotová orientace, sociální dovednosti)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Psychomotorické (motorické dovednosti)</a:t>
            </a:r>
          </a:p>
        </p:txBody>
      </p:sp>
    </p:spTree>
    <p:extLst>
      <p:ext uri="{BB962C8B-B14F-4D97-AF65-F5344CB8AC3E}">
        <p14:creationId xmlns:p14="http://schemas.microsoft.com/office/powerpoint/2010/main" val="80018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F1218B-9A05-554A-8B57-D5A6B637A8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B0E001-B25F-B94E-A042-714E3BCBA3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9BAB69-7F6C-1045-9195-DD2AFAFC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formulovat výukové cíle?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364DF4-4231-7F4C-86B3-3481E3D9E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Konzistentnost </a:t>
            </a:r>
            <a:r>
              <a:rPr lang="cs-CZ" dirty="0"/>
              <a:t>– podřízenost nižších cílů vyšším (návaznost).</a:t>
            </a:r>
          </a:p>
          <a:p>
            <a:r>
              <a:rPr lang="cs-CZ" b="1" dirty="0"/>
              <a:t>Komplexnost </a:t>
            </a:r>
            <a:r>
              <a:rPr lang="cs-CZ" dirty="0"/>
              <a:t>– zohlednění všestranného rozvoje osobnosti žáky v oblasti kognitivní, afektivní a psychomotorické. </a:t>
            </a:r>
          </a:p>
          <a:p>
            <a:r>
              <a:rPr lang="cs-CZ" b="1" dirty="0"/>
              <a:t>Přiměřenost </a:t>
            </a:r>
            <a:r>
              <a:rPr lang="cs-CZ" dirty="0"/>
              <a:t>– soulad požadavků cílů s možnostmi žáků a učitelů, s podmínkami školy (ani ne lehké, ani ne příliš náročné cíle).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09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5A382D-56DF-8D47-9F10-16F1C343B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84E3EA-62DA-704B-9BF5-0ABEFA85ED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9D668C-E764-F848-9908-47106C20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Bloomova</a:t>
            </a:r>
            <a:r>
              <a:rPr lang="cs-CZ" dirty="0"/>
              <a:t> taxonomie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83FB914-498D-864F-91F2-874B50CBD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7154" y="0"/>
            <a:ext cx="2854846" cy="555783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647D620-FF51-524B-8725-ECC5690DBA95}"/>
              </a:ext>
            </a:extLst>
          </p:cNvPr>
          <p:cNvSpPr txBox="1"/>
          <p:nvPr/>
        </p:nvSpPr>
        <p:spPr>
          <a:xfrm>
            <a:off x="720000" y="1728788"/>
            <a:ext cx="6609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Hierarchicky řadí kognitivní cíle.</a:t>
            </a:r>
          </a:p>
          <a:p>
            <a:pPr algn="l"/>
            <a:r>
              <a:rPr lang="cs-CZ" sz="2800" dirty="0">
                <a:latin typeface="+mn-lt"/>
              </a:rPr>
              <a:t>Začíná od nejméně kognitivně náročných po nejsložitější na myšlenkové operace. </a:t>
            </a:r>
          </a:p>
          <a:p>
            <a:pPr algn="l"/>
            <a:endParaRPr lang="cs-CZ" sz="2800" dirty="0">
              <a:latin typeface="+mn-lt"/>
            </a:endParaRPr>
          </a:p>
          <a:p>
            <a:pPr algn="l"/>
            <a:r>
              <a:rPr lang="cs-CZ" sz="2800" dirty="0">
                <a:latin typeface="+mn-lt"/>
              </a:rPr>
              <a:t>Původní verze (viz obrázek), revidovaná verze </a:t>
            </a:r>
            <a:r>
              <a:rPr lang="cs-CZ" sz="2800" u="sng" dirty="0">
                <a:solidFill>
                  <a:srgbClr val="0000DC"/>
                </a:solidFill>
                <a:latin typeface="+mn-lt"/>
              </a:rPr>
              <a:t>ZDE</a:t>
            </a:r>
            <a:endParaRPr lang="cs-CZ" sz="28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460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A9A722-1FF8-A443-98F9-C321657AC7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84304" y="5457322"/>
            <a:ext cx="5994865" cy="136135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5A31B2-4A2A-CC45-9383-6FBF3BCEF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5C56BC9-88D2-AC42-A050-C6FFED59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Organizační formy výuky</a:t>
            </a:r>
          </a:p>
        </p:txBody>
      </p:sp>
      <p:graphicFrame>
        <p:nvGraphicFramePr>
          <p:cNvPr id="9" name="Zástupný obsah 4">
            <a:extLst>
              <a:ext uri="{FF2B5EF4-FFF2-40B4-BE49-F238E27FC236}">
                <a16:creationId xmlns:a16="http://schemas.microsoft.com/office/drawing/2014/main" id="{1CFBE314-8D91-40D7-B414-2A5E802E5A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00623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03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0015D5-F990-2F43-99AB-A8BD0FFBB2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8A4755-9E98-9048-B143-CAB62634B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B90836-F6A8-054D-BB6C-5F570BF7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04212"/>
            <a:ext cx="10753200" cy="451576"/>
          </a:xfrm>
        </p:spPr>
        <p:txBody>
          <a:bodyPr/>
          <a:lstStyle/>
          <a:p>
            <a:r>
              <a:rPr lang="cs-CZ" dirty="0"/>
              <a:t>Fáze výuky</a:t>
            </a:r>
          </a:p>
        </p:txBody>
      </p:sp>
      <p:graphicFrame>
        <p:nvGraphicFramePr>
          <p:cNvPr id="6" name="Rectangle 3">
            <a:extLst>
              <a:ext uri="{FF2B5EF4-FFF2-40B4-BE49-F238E27FC236}">
                <a16:creationId xmlns:a16="http://schemas.microsoft.com/office/drawing/2014/main" id="{2791C8BE-E197-DA44-9E25-7BE00817AB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054677"/>
              </p:ext>
            </p:extLst>
          </p:nvPr>
        </p:nvGraphicFramePr>
        <p:xfrm>
          <a:off x="414000" y="1086454"/>
          <a:ext cx="11244600" cy="4370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09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8820E6-852E-E349-9108-9FC12618CD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F72EC0-4E64-9F41-9BCC-875D46571A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E376D7-9CF2-5748-9C37-07A0AD42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Didaktické principy (zásady)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9D92B4-D2E2-5748-9E34-822423A69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= pravidla, která by zajistila efektivnost výchovně-vzdělávacího působení</a:t>
            </a:r>
          </a:p>
          <a:p>
            <a:r>
              <a:rPr lang="cs-CZ" altLang="cs-CZ" sz="2400" dirty="0"/>
              <a:t>Odkud se vzaly didaktické principy?:</a:t>
            </a:r>
          </a:p>
          <a:p>
            <a:pPr lvl="1"/>
            <a:r>
              <a:rPr lang="cs-CZ" altLang="cs-CZ" dirty="0"/>
              <a:t>nejprve se získávaly empiricky – na základě rozboru a zobecnění těch postupů, které v praxi vedly k úspěšným výsledkům. </a:t>
            </a:r>
          </a:p>
          <a:p>
            <a:r>
              <a:rPr lang="cs-CZ" altLang="cs-CZ" sz="2400" dirty="0"/>
              <a:t>Pro koho platí?</a:t>
            </a:r>
          </a:p>
          <a:p>
            <a:pPr lvl="1"/>
            <a:r>
              <a:rPr lang="cs-CZ" altLang="cs-CZ" dirty="0"/>
              <a:t>mají obecnou platnost (na mládež i dospělé – modifikují se dle situací atd.)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80368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870CA23C9C40429B6BBFF3EF45D4EB" ma:contentTypeVersion="12" ma:contentTypeDescription="Vytvoří nový dokument" ma:contentTypeScope="" ma:versionID="5f632a482ba1ad9fac1786f6368e2bb4">
  <xsd:schema xmlns:xsd="http://www.w3.org/2001/XMLSchema" xmlns:xs="http://www.w3.org/2001/XMLSchema" xmlns:p="http://schemas.microsoft.com/office/2006/metadata/properties" xmlns:ns2="4e556105-c29a-463f-954a-f69b50614a4f" xmlns:ns3="65e27c90-cfd7-4300-b56f-431f0c449b80" targetNamespace="http://schemas.microsoft.com/office/2006/metadata/properties" ma:root="true" ma:fieldsID="a160693adf70ea963939af5e7196c1b2" ns2:_="" ns3:_="">
    <xsd:import namespace="4e556105-c29a-463f-954a-f69b50614a4f"/>
    <xsd:import namespace="65e27c90-cfd7-4300-b56f-431f0c449b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56105-c29a-463f-954a-f69b50614a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27c90-cfd7-4300-b56f-431f0c449b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FE8E86-896E-4A98-A183-86701033C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0702C7-064F-4C19-AE15-29CD39589AAF}">
  <ds:schemaRefs>
    <ds:schemaRef ds:uri="4e556105-c29a-463f-954a-f69b50614a4f"/>
    <ds:schemaRef ds:uri="65e27c90-cfd7-4300-b56f-431f0c449b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AFD318B-DED0-489E-BFE1-7EE03CC60AB3}">
  <ds:schemaRefs>
    <ds:schemaRef ds:uri="4e556105-c29a-463f-954a-f69b50614a4f"/>
    <ds:schemaRef ds:uri="65e27c90-cfd7-4300-b56f-431f0c449b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74</TotalTime>
  <Words>992</Words>
  <Application>Microsoft Macintosh PowerPoint</Application>
  <PresentationFormat>Širokoúhlá obrazovka</PresentationFormat>
  <Paragraphs>112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Prezentace_MU_CZ</vt:lpstr>
      <vt:lpstr>4. Výuka v teorii a praxi: plánování, realizace a evaluace výuky.</vt:lpstr>
      <vt:lpstr>Obsah</vt:lpstr>
      <vt:lpstr>Výuka v teorii a praxi</vt:lpstr>
      <vt:lpstr>Stanovování cílů výuky dle obsahového zaměření</vt:lpstr>
      <vt:lpstr>Jak formulovat výukové cíle?</vt:lpstr>
      <vt:lpstr>Bloomova taxonomie </vt:lpstr>
      <vt:lpstr>Organizační formy výuky</vt:lpstr>
      <vt:lpstr>Fáze výuky</vt:lpstr>
      <vt:lpstr>Didaktické principy (zásady)</vt:lpstr>
      <vt:lpstr>Krátký pohled do historie</vt:lpstr>
      <vt:lpstr>Krátký pohled do historie</vt:lpstr>
      <vt:lpstr>Krátký pohled do historie</vt:lpstr>
      <vt:lpstr>Základní pedagogické principy</vt:lpstr>
      <vt:lpstr>Základní pedagogické principy</vt:lpstr>
      <vt:lpstr>Základní pedagogické principy</vt:lpstr>
      <vt:lpstr>Základní pedagogické principy</vt:lpstr>
      <vt:lpstr>Základní pedagogické principy</vt:lpstr>
      <vt:lpstr>Didaktické prostředky </vt:lpstr>
      <vt:lpstr>Kvalita výuky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Katarína Peterková</dc:creator>
  <cp:lastModifiedBy>Marcela Janíková</cp:lastModifiedBy>
  <cp:revision>21</cp:revision>
  <cp:lastPrinted>1601-01-01T00:00:00Z</cp:lastPrinted>
  <dcterms:created xsi:type="dcterms:W3CDTF">2021-02-15T13:46:28Z</dcterms:created>
  <dcterms:modified xsi:type="dcterms:W3CDTF">2021-04-21T20:25:00Z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0x010100E6870CA23C9C40429B6BBFF3EF45D4EB</vt:lpwstr>
  </property>
</Properties>
</file>