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58" r:id="rId7"/>
    <p:sldId id="272" r:id="rId8"/>
    <p:sldId id="273" r:id="rId9"/>
    <p:sldId id="288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6" r:id="rId19"/>
    <p:sldId id="285" r:id="rId20"/>
    <p:sldId id="283" r:id="rId21"/>
    <p:sldId id="284" r:id="rId22"/>
    <p:sldId id="282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91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176DFA-FA8C-2398-418E-FC8505387C39}" v="6" dt="2021-04-21T18:10:30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 snapToObjects="1">
      <p:cViewPr varScale="1">
        <p:scale>
          <a:sx n="90" d="100"/>
          <a:sy n="90" d="100"/>
        </p:scale>
        <p:origin x="232" y="5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a Janíková" userId="S::22233@muni.cz::0d4612af-7d49-4354-80c1-ad58d7a9b990" providerId="AD" clId="Web-{33176DFA-FA8C-2398-418E-FC8505387C39}"/>
    <pc:docChg chg="modSld">
      <pc:chgData name="Marcela Janíková" userId="S::22233@muni.cz::0d4612af-7d49-4354-80c1-ad58d7a9b990" providerId="AD" clId="Web-{33176DFA-FA8C-2398-418E-FC8505387C39}" dt="2021-04-21T18:10:30.522" v="5" actId="1076"/>
      <pc:docMkLst>
        <pc:docMk/>
      </pc:docMkLst>
      <pc:sldChg chg="addSp modSp">
        <pc:chgData name="Marcela Janíková" userId="S::22233@muni.cz::0d4612af-7d49-4354-80c1-ad58d7a9b990" providerId="AD" clId="Web-{33176DFA-FA8C-2398-418E-FC8505387C39}" dt="2021-04-21T18:10:30.522" v="5" actId="1076"/>
        <pc:sldMkLst>
          <pc:docMk/>
          <pc:sldMk cId="3228764836" sldId="286"/>
        </pc:sldMkLst>
        <pc:spChg chg="mod">
          <ac:chgData name="Marcela Janíková" userId="S::22233@muni.cz::0d4612af-7d49-4354-80c1-ad58d7a9b990" providerId="AD" clId="Web-{33176DFA-FA8C-2398-418E-FC8505387C39}" dt="2021-04-21T18:10:21.115" v="1" actId="14100"/>
          <ac:spMkLst>
            <pc:docMk/>
            <pc:sldMk cId="3228764836" sldId="286"/>
            <ac:spMk id="5" creationId="{2C861CB7-D4FB-764D-B026-42E053601BA8}"/>
          </ac:spMkLst>
        </pc:spChg>
        <pc:picChg chg="add mod">
          <ac:chgData name="Marcela Janíková" userId="S::22233@muni.cz::0d4612af-7d49-4354-80c1-ad58d7a9b990" providerId="AD" clId="Web-{33176DFA-FA8C-2398-418E-FC8505387C39}" dt="2021-04-21T18:10:30.522" v="5" actId="1076"/>
          <ac:picMkLst>
            <pc:docMk/>
            <pc:sldMk cId="3228764836" sldId="286"/>
            <ac:picMk id="6" creationId="{4AA477BE-00C9-432A-8425-52984A0C6A2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 (alternativní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96E56-5C3F-4C5E-8FA2-4C7BE646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047414-72BB-43A4-81A8-67CF011FFE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AB3853-9BCC-4A9C-BAC3-BA97D1453A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269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184304" y="5457322"/>
            <a:ext cx="5994865" cy="1361355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39213" y="5530103"/>
            <a:ext cx="5611974" cy="1327897"/>
          </a:xfrm>
          <a:prstGeom prst="rect">
            <a:avLst/>
          </a:prstGeom>
          <a:blipFill>
            <a:blip r:embed="rId20"/>
            <a:stretch>
              <a:fillRect/>
            </a:stretch>
          </a:blip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HS1X0OrRM4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ted.com/talks/rita_pierson_every_kid_needs_a_champ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cs/otazn%C3%ADk-ot%C3%A1zka-reakce-1020165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i884tHz1k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cs/otazn%C3%ADk-ot%C3%A1zka-reakce-1020165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7. </a:t>
            </a:r>
            <a:r>
              <a:rPr lang="cs-CZ">
                <a:cs typeface="Arial"/>
              </a:rPr>
              <a:t>Žák</a:t>
            </a:r>
            <a:endParaRPr lang="cs-CZ" dirty="0">
              <a:cs typeface="Arial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DF333E-9441-6D40-9349-870C5BF87F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6C1613-E46E-9F44-A6DF-0B3025192D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46F326-1C90-6848-A977-6A37F516D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1" y="522512"/>
            <a:ext cx="10807200" cy="503488"/>
          </a:xfrm>
        </p:spPr>
        <p:txBody>
          <a:bodyPr/>
          <a:lstStyle/>
          <a:p>
            <a:r>
              <a:rPr lang="cs-CZ" dirty="0"/>
              <a:t>Typologie žáků podle smyslového vnímání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B83B62-2480-4C43-959A-2921498C0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cs-CZ" altLang="cs-CZ" b="1" dirty="0"/>
              <a:t>Vizuál</a:t>
            </a:r>
            <a:r>
              <a:rPr lang="cs-CZ" altLang="cs-CZ" dirty="0"/>
              <a:t> – vnímá očima, má rád schémata, barevné podtrhávání, často mluví o tom, co „vidí“, jak si něco „představuje“ …</a:t>
            </a:r>
            <a:endParaRPr lang="cs-CZ" altLang="cs-CZ" b="1" dirty="0"/>
          </a:p>
          <a:p>
            <a:pPr marL="609600" indent="-609600"/>
            <a:r>
              <a:rPr lang="cs-CZ" altLang="cs-CZ" b="1" dirty="0" err="1"/>
              <a:t>Auditiv</a:t>
            </a:r>
            <a:r>
              <a:rPr lang="cs-CZ" altLang="cs-CZ" dirty="0"/>
              <a:t> – vnímá sluchem, většinu toho, co učitel řekne, si zapamatuje, aniž by si musel psát učitelův výklad slovo od slova, vnímá barvu, dynamiku, rychlost řeči, často mluví o tom, co „slyšel“, jak něco „zní“ …</a:t>
            </a:r>
            <a:endParaRPr lang="cs-CZ" altLang="cs-CZ" b="1" dirty="0"/>
          </a:p>
          <a:p>
            <a:pPr marL="609600" indent="-609600"/>
            <a:r>
              <a:rPr lang="cs-CZ" altLang="cs-CZ" b="1" dirty="0" err="1"/>
              <a:t>Kinestet</a:t>
            </a:r>
            <a:r>
              <a:rPr lang="cs-CZ" altLang="cs-CZ" dirty="0"/>
              <a:t> – vnímá zážitky, prožitky, pocity, emoce, často mluví o tom, že to byl „super zážitek“, „to se musí zažít“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66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3A8FB2-6777-1340-8DF2-3A70601AB8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4BE039-4BA1-D44D-882D-324A0795C4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311551-99F5-4545-9290-3FA61F146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Styly učení</a:t>
            </a:r>
          </a:p>
        </p:txBody>
      </p:sp>
      <p:pic>
        <p:nvPicPr>
          <p:cNvPr id="6" name="Picture 8196">
            <a:extLst>
              <a:ext uri="{FF2B5EF4-FFF2-40B4-BE49-F238E27FC236}">
                <a16:creationId xmlns:a16="http://schemas.microsoft.com/office/drawing/2014/main" id="{94397A9C-91FD-BD41-A7A1-3C816A456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4293" r="224"/>
          <a:stretch/>
        </p:blipFill>
        <p:spPr>
          <a:xfrm>
            <a:off x="666000" y="1358900"/>
            <a:ext cx="3733710" cy="4140200"/>
          </a:xfrm>
          <a:custGeom>
            <a:avLst/>
            <a:gdLst/>
            <a:ahLst/>
            <a:cxnLst/>
            <a:rect l="l" t="t" r="r" b="b"/>
            <a:pathLst>
              <a:path w="6187012" h="6857998">
                <a:moveTo>
                  <a:pt x="5434855" y="6118149"/>
                </a:moveTo>
                <a:cubicBezTo>
                  <a:pt x="5441404" y="6124102"/>
                  <a:pt x="5449025" y="6129341"/>
                  <a:pt x="5456075" y="6133723"/>
                </a:cubicBezTo>
                <a:cubicBezTo>
                  <a:pt x="5463218" y="6138152"/>
                  <a:pt x="5468564" y="6143474"/>
                  <a:pt x="5472234" y="6149380"/>
                </a:cubicBezTo>
                <a:lnTo>
                  <a:pt x="5477710" y="6166562"/>
                </a:lnTo>
                <a:lnTo>
                  <a:pt x="5472234" y="6149379"/>
                </a:lnTo>
                <a:cubicBezTo>
                  <a:pt x="5468564" y="6143474"/>
                  <a:pt x="5463218" y="6138152"/>
                  <a:pt x="5456075" y="6133722"/>
                </a:cubicBezTo>
                <a:cubicBezTo>
                  <a:pt x="5449025" y="6129341"/>
                  <a:pt x="5441404" y="6124102"/>
                  <a:pt x="5434855" y="6118149"/>
                </a:cubicBezTo>
                <a:close/>
                <a:moveTo>
                  <a:pt x="5343013" y="4941372"/>
                </a:moveTo>
                <a:lnTo>
                  <a:pt x="5346342" y="4950869"/>
                </a:lnTo>
                <a:lnTo>
                  <a:pt x="5356027" y="4991382"/>
                </a:lnTo>
                <a:lnTo>
                  <a:pt x="5346342" y="4950868"/>
                </a:lnTo>
                <a:close/>
                <a:moveTo>
                  <a:pt x="5346951" y="4749807"/>
                </a:moveTo>
                <a:cubicBezTo>
                  <a:pt x="5334815" y="4762826"/>
                  <a:pt x="5333958" y="4781365"/>
                  <a:pt x="5332244" y="4799797"/>
                </a:cubicBezTo>
                <a:cubicBezTo>
                  <a:pt x="5333958" y="4781365"/>
                  <a:pt x="5334815" y="4762827"/>
                  <a:pt x="5346951" y="4749807"/>
                </a:cubicBezTo>
                <a:close/>
                <a:moveTo>
                  <a:pt x="5364750" y="4543185"/>
                </a:moveTo>
                <a:cubicBezTo>
                  <a:pt x="5365727" y="4548281"/>
                  <a:pt x="5367775" y="4553662"/>
                  <a:pt x="5370156" y="4557092"/>
                </a:cubicBezTo>
                <a:cubicBezTo>
                  <a:pt x="5381776" y="4573618"/>
                  <a:pt x="5390563" y="4588275"/>
                  <a:pt x="5396519" y="4602021"/>
                </a:cubicBezTo>
                <a:cubicBezTo>
                  <a:pt x="5390563" y="4588275"/>
                  <a:pt x="5381776" y="4573618"/>
                  <a:pt x="5370156" y="4557091"/>
                </a:cubicBezTo>
                <a:close/>
                <a:moveTo>
                  <a:pt x="5830968" y="2819253"/>
                </a:moveTo>
                <a:lnTo>
                  <a:pt x="5842611" y="2827484"/>
                </a:lnTo>
                <a:lnTo>
                  <a:pt x="5842613" y="2827486"/>
                </a:lnTo>
                <a:lnTo>
                  <a:pt x="5871116" y="2861156"/>
                </a:lnTo>
                <a:lnTo>
                  <a:pt x="5861462" y="2842392"/>
                </a:lnTo>
                <a:lnTo>
                  <a:pt x="5842613" y="2827486"/>
                </a:lnTo>
                <a:lnTo>
                  <a:pt x="5842611" y="2827483"/>
                </a:lnTo>
                <a:close/>
                <a:moveTo>
                  <a:pt x="5761313" y="1974015"/>
                </a:moveTo>
                <a:lnTo>
                  <a:pt x="5754799" y="1999763"/>
                </a:lnTo>
                <a:cubicBezTo>
                  <a:pt x="5750990" y="2008056"/>
                  <a:pt x="5745310" y="2016020"/>
                  <a:pt x="5737071" y="2023547"/>
                </a:cubicBezTo>
                <a:cubicBezTo>
                  <a:pt x="5753550" y="2008497"/>
                  <a:pt x="5759789" y="1991685"/>
                  <a:pt x="5761313" y="1974015"/>
                </a:cubicBezTo>
                <a:close/>
                <a:moveTo>
                  <a:pt x="5744119" y="1768838"/>
                </a:moveTo>
                <a:cubicBezTo>
                  <a:pt x="5739738" y="1774411"/>
                  <a:pt x="5736975" y="1779948"/>
                  <a:pt x="5735518" y="1785412"/>
                </a:cubicBezTo>
                <a:lnTo>
                  <a:pt x="5734738" y="1801558"/>
                </a:lnTo>
                <a:cubicBezTo>
                  <a:pt x="5733070" y="1790986"/>
                  <a:pt x="5735356" y="1779981"/>
                  <a:pt x="5744119" y="1768838"/>
                </a:cubicBezTo>
                <a:close/>
                <a:moveTo>
                  <a:pt x="5853708" y="520953"/>
                </a:moveTo>
                <a:lnTo>
                  <a:pt x="5846981" y="549926"/>
                </a:lnTo>
                <a:lnTo>
                  <a:pt x="5840726" y="566616"/>
                </a:lnTo>
                <a:lnTo>
                  <a:pt x="5834776" y="581804"/>
                </a:lnTo>
                <a:lnTo>
                  <a:pt x="5834358" y="583595"/>
                </a:lnTo>
                <a:lnTo>
                  <a:pt x="5832183" y="589388"/>
                </a:lnTo>
                <a:cubicBezTo>
                  <a:pt x="5829783" y="597005"/>
                  <a:pt x="5828025" y="604728"/>
                  <a:pt x="5827560" y="612658"/>
                </a:cubicBezTo>
                <a:lnTo>
                  <a:pt x="5834358" y="583595"/>
                </a:lnTo>
                <a:lnTo>
                  <a:pt x="5840674" y="566754"/>
                </a:lnTo>
                <a:lnTo>
                  <a:pt x="5840726" y="566616"/>
                </a:lnTo>
                <a:lnTo>
                  <a:pt x="5846564" y="551717"/>
                </a:lnTo>
                <a:lnTo>
                  <a:pt x="5846981" y="549926"/>
                </a:lnTo>
                <a:lnTo>
                  <a:pt x="5849145" y="544146"/>
                </a:lnTo>
                <a:cubicBezTo>
                  <a:pt x="5851532" y="536547"/>
                  <a:pt x="5853271" y="528850"/>
                  <a:pt x="5853708" y="520953"/>
                </a:cubicBezTo>
                <a:close/>
                <a:moveTo>
                  <a:pt x="5802605" y="268794"/>
                </a:moveTo>
                <a:cubicBezTo>
                  <a:pt x="5800080" y="279176"/>
                  <a:pt x="5798377" y="289296"/>
                  <a:pt x="5797729" y="299164"/>
                </a:cubicBezTo>
                <a:cubicBezTo>
                  <a:pt x="5797080" y="309031"/>
                  <a:pt x="5797485" y="318646"/>
                  <a:pt x="5799176" y="328017"/>
                </a:cubicBezTo>
                <a:close/>
                <a:moveTo>
                  <a:pt x="0" y="0"/>
                </a:moveTo>
                <a:lnTo>
                  <a:pt x="6120021" y="0"/>
                </a:lnTo>
                <a:lnTo>
                  <a:pt x="6115806" y="24480"/>
                </a:lnTo>
                <a:cubicBezTo>
                  <a:pt x="6113321" y="32636"/>
                  <a:pt x="6109559" y="40471"/>
                  <a:pt x="6103795" y="47806"/>
                </a:cubicBezTo>
                <a:cubicBezTo>
                  <a:pt x="6088935" y="66857"/>
                  <a:pt x="6092364" y="85336"/>
                  <a:pt x="6094651" y="105718"/>
                </a:cubicBezTo>
                <a:cubicBezTo>
                  <a:pt x="6096365" y="121150"/>
                  <a:pt x="6095794" y="136963"/>
                  <a:pt x="6095986" y="152584"/>
                </a:cubicBezTo>
                <a:cubicBezTo>
                  <a:pt x="6096555" y="180017"/>
                  <a:pt x="6096746" y="207450"/>
                  <a:pt x="6097699" y="234883"/>
                </a:cubicBezTo>
                <a:cubicBezTo>
                  <a:pt x="6098079" y="243648"/>
                  <a:pt x="6102844" y="252600"/>
                  <a:pt x="6102082" y="261173"/>
                </a:cubicBezTo>
                <a:cubicBezTo>
                  <a:pt x="6098461" y="300800"/>
                  <a:pt x="6092746" y="340425"/>
                  <a:pt x="6089507" y="380050"/>
                </a:cubicBezTo>
                <a:cubicBezTo>
                  <a:pt x="6087603" y="402529"/>
                  <a:pt x="6091220" y="425581"/>
                  <a:pt x="6088555" y="447870"/>
                </a:cubicBezTo>
                <a:cubicBezTo>
                  <a:pt x="6085507" y="473587"/>
                  <a:pt x="6077697" y="498733"/>
                  <a:pt x="6072932" y="524262"/>
                </a:cubicBezTo>
                <a:cubicBezTo>
                  <a:pt x="6071600" y="531310"/>
                  <a:pt x="6073315" y="539121"/>
                  <a:pt x="6073694" y="546552"/>
                </a:cubicBezTo>
                <a:cubicBezTo>
                  <a:pt x="6074076" y="554933"/>
                  <a:pt x="6074838" y="563125"/>
                  <a:pt x="6075029" y="571508"/>
                </a:cubicBezTo>
                <a:cubicBezTo>
                  <a:pt x="6075411" y="597037"/>
                  <a:pt x="6074838" y="622564"/>
                  <a:pt x="6076173" y="648092"/>
                </a:cubicBezTo>
                <a:cubicBezTo>
                  <a:pt x="6076934" y="663713"/>
                  <a:pt x="6084744" y="680096"/>
                  <a:pt x="6081886" y="694576"/>
                </a:cubicBezTo>
                <a:cubicBezTo>
                  <a:pt x="6076363" y="724104"/>
                  <a:pt x="6088745" y="753633"/>
                  <a:pt x="6078459" y="783158"/>
                </a:cubicBezTo>
                <a:cubicBezTo>
                  <a:pt x="6075411" y="792306"/>
                  <a:pt x="6083031" y="804877"/>
                  <a:pt x="6083411" y="815929"/>
                </a:cubicBezTo>
                <a:cubicBezTo>
                  <a:pt x="6084363" y="843552"/>
                  <a:pt x="6084173" y="871173"/>
                  <a:pt x="6083983" y="898797"/>
                </a:cubicBezTo>
                <a:cubicBezTo>
                  <a:pt x="6083793" y="923562"/>
                  <a:pt x="6086459" y="949281"/>
                  <a:pt x="6081125" y="973095"/>
                </a:cubicBezTo>
                <a:cubicBezTo>
                  <a:pt x="6075411" y="998052"/>
                  <a:pt x="6076173" y="1020529"/>
                  <a:pt x="6082649" y="1044725"/>
                </a:cubicBezTo>
                <a:cubicBezTo>
                  <a:pt x="6087031" y="1061298"/>
                  <a:pt x="6087603" y="1078826"/>
                  <a:pt x="6088935" y="1095972"/>
                </a:cubicBezTo>
                <a:cubicBezTo>
                  <a:pt x="6090459" y="1114449"/>
                  <a:pt x="6086459" y="1134834"/>
                  <a:pt x="6092746" y="1151600"/>
                </a:cubicBezTo>
                <a:cubicBezTo>
                  <a:pt x="6111415" y="1201512"/>
                  <a:pt x="6115415" y="1252757"/>
                  <a:pt x="6115415" y="1304955"/>
                </a:cubicBezTo>
                <a:cubicBezTo>
                  <a:pt x="6115415" y="1314483"/>
                  <a:pt x="6112750" y="1324198"/>
                  <a:pt x="6109892" y="1333341"/>
                </a:cubicBezTo>
                <a:cubicBezTo>
                  <a:pt x="6092746" y="1386684"/>
                  <a:pt x="6094269" y="1440216"/>
                  <a:pt x="6104748" y="1494509"/>
                </a:cubicBezTo>
                <a:cubicBezTo>
                  <a:pt x="6107034" y="1505751"/>
                  <a:pt x="6107415" y="1518324"/>
                  <a:pt x="6105130" y="1529563"/>
                </a:cubicBezTo>
                <a:cubicBezTo>
                  <a:pt x="6098461" y="1561189"/>
                  <a:pt x="6087411" y="1591859"/>
                  <a:pt x="6082649" y="1623675"/>
                </a:cubicBezTo>
                <a:cubicBezTo>
                  <a:pt x="6074838" y="1676253"/>
                  <a:pt x="6101126" y="1721785"/>
                  <a:pt x="6118274" y="1768838"/>
                </a:cubicBezTo>
                <a:cubicBezTo>
                  <a:pt x="6134467" y="1813610"/>
                  <a:pt x="6171044" y="1851709"/>
                  <a:pt x="6162851" y="1904673"/>
                </a:cubicBezTo>
                <a:cubicBezTo>
                  <a:pt x="6162090" y="1910004"/>
                  <a:pt x="6167233" y="1915912"/>
                  <a:pt x="6168567" y="1921817"/>
                </a:cubicBezTo>
                <a:cubicBezTo>
                  <a:pt x="6172188" y="1938009"/>
                  <a:pt x="6176566" y="1954202"/>
                  <a:pt x="6178283" y="1970586"/>
                </a:cubicBezTo>
                <a:cubicBezTo>
                  <a:pt x="6180570" y="1990589"/>
                  <a:pt x="6179809" y="2010974"/>
                  <a:pt x="6181713" y="2030977"/>
                </a:cubicBezTo>
                <a:cubicBezTo>
                  <a:pt x="6182856" y="2043835"/>
                  <a:pt x="6184951" y="2056600"/>
                  <a:pt x="6186761" y="2069340"/>
                </a:cubicBezTo>
                <a:lnTo>
                  <a:pt x="6187012" y="2072225"/>
                </a:lnTo>
                <a:lnTo>
                  <a:pt x="6187012" y="2131532"/>
                </a:lnTo>
                <a:lnTo>
                  <a:pt x="6186141" y="2138304"/>
                </a:lnTo>
                <a:cubicBezTo>
                  <a:pt x="6183950" y="2148519"/>
                  <a:pt x="6181332" y="2158712"/>
                  <a:pt x="6179617" y="2168903"/>
                </a:cubicBezTo>
                <a:cubicBezTo>
                  <a:pt x="6174854" y="2197670"/>
                  <a:pt x="6176188" y="2229296"/>
                  <a:pt x="6163995" y="2254633"/>
                </a:cubicBezTo>
                <a:cubicBezTo>
                  <a:pt x="6151041" y="2281683"/>
                  <a:pt x="6145135" y="2307402"/>
                  <a:pt x="6149135" y="2335405"/>
                </a:cubicBezTo>
                <a:cubicBezTo>
                  <a:pt x="6150469" y="2344741"/>
                  <a:pt x="6158471" y="2356744"/>
                  <a:pt x="6166661" y="2360933"/>
                </a:cubicBezTo>
                <a:cubicBezTo>
                  <a:pt x="6184950" y="2370270"/>
                  <a:pt x="6188190" y="2383032"/>
                  <a:pt x="6181902" y="2400369"/>
                </a:cubicBezTo>
                <a:cubicBezTo>
                  <a:pt x="6176566" y="2415420"/>
                  <a:pt x="6173901" y="2433897"/>
                  <a:pt x="6163613" y="2444184"/>
                </a:cubicBezTo>
                <a:cubicBezTo>
                  <a:pt x="6134467" y="2473333"/>
                  <a:pt x="6133515" y="2510483"/>
                  <a:pt x="6125705" y="2546678"/>
                </a:cubicBezTo>
                <a:cubicBezTo>
                  <a:pt x="6120940" y="2568774"/>
                  <a:pt x="6120750" y="2589352"/>
                  <a:pt x="6123988" y="2611450"/>
                </a:cubicBezTo>
                <a:cubicBezTo>
                  <a:pt x="6131227" y="2659455"/>
                  <a:pt x="6120940" y="2706131"/>
                  <a:pt x="6107796" y="2752235"/>
                </a:cubicBezTo>
                <a:cubicBezTo>
                  <a:pt x="6099034" y="2782716"/>
                  <a:pt x="6093699" y="2813958"/>
                  <a:pt x="6084744" y="2844248"/>
                </a:cubicBezTo>
                <a:cubicBezTo>
                  <a:pt x="6077886" y="2866918"/>
                  <a:pt x="6069694" y="2889587"/>
                  <a:pt x="6058646" y="2910353"/>
                </a:cubicBezTo>
                <a:cubicBezTo>
                  <a:pt x="6042452" y="2940455"/>
                  <a:pt x="6018067" y="2966742"/>
                  <a:pt x="6024544" y="3005035"/>
                </a:cubicBezTo>
                <a:cubicBezTo>
                  <a:pt x="6030260" y="3038756"/>
                  <a:pt x="6018259" y="3069235"/>
                  <a:pt x="6006828" y="3100099"/>
                </a:cubicBezTo>
                <a:cubicBezTo>
                  <a:pt x="5998446" y="3122770"/>
                  <a:pt x="5989871" y="3145436"/>
                  <a:pt x="5984537" y="3168870"/>
                </a:cubicBezTo>
                <a:cubicBezTo>
                  <a:pt x="5978251" y="3196686"/>
                  <a:pt x="5980920" y="3228119"/>
                  <a:pt x="5969297" y="3252885"/>
                </a:cubicBezTo>
                <a:cubicBezTo>
                  <a:pt x="5957105" y="3278795"/>
                  <a:pt x="5965297" y="3300319"/>
                  <a:pt x="5968726" y="3323372"/>
                </a:cubicBezTo>
                <a:cubicBezTo>
                  <a:pt x="5974061" y="3360139"/>
                  <a:pt x="5983967" y="3396719"/>
                  <a:pt x="5971395" y="3433866"/>
                </a:cubicBezTo>
                <a:cubicBezTo>
                  <a:pt x="5956153" y="3479015"/>
                  <a:pt x="5939769" y="3523785"/>
                  <a:pt x="5925292" y="3569124"/>
                </a:cubicBezTo>
                <a:cubicBezTo>
                  <a:pt x="5919765" y="3586653"/>
                  <a:pt x="5917479" y="3605509"/>
                  <a:pt x="5915003" y="3623799"/>
                </a:cubicBezTo>
                <a:cubicBezTo>
                  <a:pt x="5912906" y="3641134"/>
                  <a:pt x="5918242" y="3661899"/>
                  <a:pt x="5910241" y="3675238"/>
                </a:cubicBezTo>
                <a:cubicBezTo>
                  <a:pt x="5889667" y="3709529"/>
                  <a:pt x="5879569" y="3744770"/>
                  <a:pt x="5879569" y="3784397"/>
                </a:cubicBezTo>
                <a:cubicBezTo>
                  <a:pt x="5879569" y="3799258"/>
                  <a:pt x="5870996" y="3813737"/>
                  <a:pt x="5869471" y="3828785"/>
                </a:cubicBezTo>
                <a:cubicBezTo>
                  <a:pt x="5867567" y="3849362"/>
                  <a:pt x="5862423" y="3872985"/>
                  <a:pt x="5869664" y="3890891"/>
                </a:cubicBezTo>
                <a:cubicBezTo>
                  <a:pt x="5886809" y="3932993"/>
                  <a:pt x="5872519" y="3967091"/>
                  <a:pt x="5855566" y="4003861"/>
                </a:cubicBezTo>
                <a:cubicBezTo>
                  <a:pt x="5838801" y="4040058"/>
                  <a:pt x="5825466" y="4078159"/>
                  <a:pt x="5814416" y="4116641"/>
                </a:cubicBezTo>
                <a:cubicBezTo>
                  <a:pt x="5810415" y="4131119"/>
                  <a:pt x="5817085" y="4148453"/>
                  <a:pt x="5818417" y="4164458"/>
                </a:cubicBezTo>
                <a:cubicBezTo>
                  <a:pt x="5818798" y="4170174"/>
                  <a:pt x="5819370" y="4176461"/>
                  <a:pt x="5817466" y="4181603"/>
                </a:cubicBezTo>
                <a:cubicBezTo>
                  <a:pt x="5799176" y="4231324"/>
                  <a:pt x="5785269" y="4281810"/>
                  <a:pt x="5794794" y="4335722"/>
                </a:cubicBezTo>
                <a:cubicBezTo>
                  <a:pt x="5795747" y="4340674"/>
                  <a:pt x="5793650" y="4346201"/>
                  <a:pt x="5792317" y="4351154"/>
                </a:cubicBezTo>
                <a:cubicBezTo>
                  <a:pt x="5785461" y="4375349"/>
                  <a:pt x="5774601" y="4398972"/>
                  <a:pt x="5772124" y="4423545"/>
                </a:cubicBezTo>
                <a:cubicBezTo>
                  <a:pt x="5766028" y="4484127"/>
                  <a:pt x="5763550" y="4545086"/>
                  <a:pt x="5759550" y="4606053"/>
                </a:cubicBezTo>
                <a:cubicBezTo>
                  <a:pt x="5759361" y="4609863"/>
                  <a:pt x="5759361" y="4613864"/>
                  <a:pt x="5758027" y="4617291"/>
                </a:cubicBezTo>
                <a:cubicBezTo>
                  <a:pt x="5749834" y="4639772"/>
                  <a:pt x="5752502" y="4659393"/>
                  <a:pt x="5768123" y="4678445"/>
                </a:cubicBezTo>
                <a:cubicBezTo>
                  <a:pt x="5774982" y="4686828"/>
                  <a:pt x="5778601" y="4698258"/>
                  <a:pt x="5782412" y="4708734"/>
                </a:cubicBezTo>
                <a:cubicBezTo>
                  <a:pt x="5788127" y="4724167"/>
                  <a:pt x="5793650" y="4739978"/>
                  <a:pt x="5797271" y="4755980"/>
                </a:cubicBezTo>
                <a:cubicBezTo>
                  <a:pt x="5800700" y="4771793"/>
                  <a:pt x="5805462" y="4788747"/>
                  <a:pt x="5802796" y="4803988"/>
                </a:cubicBezTo>
                <a:cubicBezTo>
                  <a:pt x="5798035" y="4831420"/>
                  <a:pt x="5787366" y="4857522"/>
                  <a:pt x="5780315" y="4884572"/>
                </a:cubicBezTo>
                <a:cubicBezTo>
                  <a:pt x="5777837" y="4893907"/>
                  <a:pt x="5778221" y="4904195"/>
                  <a:pt x="5778030" y="4913909"/>
                </a:cubicBezTo>
                <a:cubicBezTo>
                  <a:pt x="5777459" y="4936201"/>
                  <a:pt x="5782984" y="4959061"/>
                  <a:pt x="5767171" y="4979253"/>
                </a:cubicBezTo>
                <a:cubicBezTo>
                  <a:pt x="5752311" y="4997922"/>
                  <a:pt x="5756692" y="5016785"/>
                  <a:pt x="5767932" y="5036405"/>
                </a:cubicBezTo>
                <a:cubicBezTo>
                  <a:pt x="5775934" y="5050504"/>
                  <a:pt x="5782221" y="5066505"/>
                  <a:pt x="5785269" y="5082317"/>
                </a:cubicBezTo>
                <a:cubicBezTo>
                  <a:pt x="5789460" y="5104036"/>
                  <a:pt x="5791175" y="5125562"/>
                  <a:pt x="5788697" y="5148995"/>
                </a:cubicBezTo>
                <a:cubicBezTo>
                  <a:pt x="5786983" y="5165570"/>
                  <a:pt x="5786221" y="5179097"/>
                  <a:pt x="5776125" y="5192051"/>
                </a:cubicBezTo>
                <a:cubicBezTo>
                  <a:pt x="5774601" y="5194145"/>
                  <a:pt x="5774219" y="5197955"/>
                  <a:pt x="5774412" y="5200813"/>
                </a:cubicBezTo>
                <a:cubicBezTo>
                  <a:pt x="5777649" y="5238343"/>
                  <a:pt x="5775934" y="5275491"/>
                  <a:pt x="5773646" y="5313403"/>
                </a:cubicBezTo>
                <a:cubicBezTo>
                  <a:pt x="5770601" y="5361598"/>
                  <a:pt x="5779553" y="5412276"/>
                  <a:pt x="5811559" y="5453995"/>
                </a:cubicBezTo>
                <a:cubicBezTo>
                  <a:pt x="5816322" y="5460092"/>
                  <a:pt x="5818417" y="5469236"/>
                  <a:pt x="5819562" y="5477239"/>
                </a:cubicBezTo>
                <a:cubicBezTo>
                  <a:pt x="5824514" y="5514957"/>
                  <a:pt x="5827942" y="5552869"/>
                  <a:pt x="5833467" y="5590590"/>
                </a:cubicBezTo>
                <a:cubicBezTo>
                  <a:pt x="5836516" y="5611164"/>
                  <a:pt x="5839182" y="5632691"/>
                  <a:pt x="5847565" y="5651360"/>
                </a:cubicBezTo>
                <a:cubicBezTo>
                  <a:pt x="5855756" y="5669647"/>
                  <a:pt x="5865471" y="5684320"/>
                  <a:pt x="5848327" y="5695178"/>
                </a:cubicBezTo>
                <a:cubicBezTo>
                  <a:pt x="5857471" y="5714607"/>
                  <a:pt x="5865092" y="5731564"/>
                  <a:pt x="5873282" y="5748136"/>
                </a:cubicBezTo>
                <a:cubicBezTo>
                  <a:pt x="5876329" y="5754234"/>
                  <a:pt x="5881284" y="5759378"/>
                  <a:pt x="5884142" y="5765474"/>
                </a:cubicBezTo>
                <a:cubicBezTo>
                  <a:pt x="5887190" y="5771953"/>
                  <a:pt x="5889094" y="5779191"/>
                  <a:pt x="5890620" y="5786239"/>
                </a:cubicBezTo>
                <a:cubicBezTo>
                  <a:pt x="5897477" y="5817674"/>
                  <a:pt x="5903763" y="5849107"/>
                  <a:pt x="5911194" y="5880348"/>
                </a:cubicBezTo>
                <a:cubicBezTo>
                  <a:pt x="5912717" y="5886447"/>
                  <a:pt x="5918813" y="5891590"/>
                  <a:pt x="5922813" y="5897114"/>
                </a:cubicBezTo>
                <a:cubicBezTo>
                  <a:pt x="5925481" y="5900735"/>
                  <a:pt x="5929482" y="5904353"/>
                  <a:pt x="5930054" y="5908355"/>
                </a:cubicBezTo>
                <a:cubicBezTo>
                  <a:pt x="5934626" y="5938836"/>
                  <a:pt x="5939961" y="5969124"/>
                  <a:pt x="5942246" y="5999796"/>
                </a:cubicBezTo>
                <a:cubicBezTo>
                  <a:pt x="5944149" y="6025515"/>
                  <a:pt x="5943580" y="6050282"/>
                  <a:pt x="5976728" y="6056948"/>
                </a:cubicBezTo>
                <a:cubicBezTo>
                  <a:pt x="5982443" y="6058092"/>
                  <a:pt x="5988540" y="6066284"/>
                  <a:pt x="5991396" y="6072569"/>
                </a:cubicBezTo>
                <a:cubicBezTo>
                  <a:pt x="5999589" y="6090477"/>
                  <a:pt x="6005113" y="6109530"/>
                  <a:pt x="6013494" y="6127247"/>
                </a:cubicBezTo>
                <a:cubicBezTo>
                  <a:pt x="6041500" y="6185351"/>
                  <a:pt x="6059217" y="6246121"/>
                  <a:pt x="6055978" y="6311084"/>
                </a:cubicBezTo>
                <a:cubicBezTo>
                  <a:pt x="6055026" y="6331277"/>
                  <a:pt x="6044737" y="6350899"/>
                  <a:pt x="6040926" y="6363664"/>
                </a:cubicBezTo>
                <a:cubicBezTo>
                  <a:pt x="6055978" y="6400429"/>
                  <a:pt x="6070456" y="6431292"/>
                  <a:pt x="6081315" y="6463490"/>
                </a:cubicBezTo>
                <a:cubicBezTo>
                  <a:pt x="6091031" y="6491874"/>
                  <a:pt x="6097127" y="6521593"/>
                  <a:pt x="6104175" y="6550742"/>
                </a:cubicBezTo>
                <a:cubicBezTo>
                  <a:pt x="6106844" y="6561411"/>
                  <a:pt x="6108367" y="6572269"/>
                  <a:pt x="6109702" y="6583128"/>
                </a:cubicBezTo>
                <a:cubicBezTo>
                  <a:pt x="6113892" y="6617036"/>
                  <a:pt x="6103795" y="6652472"/>
                  <a:pt x="6119798" y="6685617"/>
                </a:cubicBezTo>
                <a:cubicBezTo>
                  <a:pt x="6128180" y="6702955"/>
                  <a:pt x="6138276" y="6720103"/>
                  <a:pt x="6142658" y="6738388"/>
                </a:cubicBezTo>
                <a:cubicBezTo>
                  <a:pt x="6147421" y="6758011"/>
                  <a:pt x="6154851" y="6777207"/>
                  <a:pt x="6160162" y="6796804"/>
                </a:cubicBezTo>
                <a:lnTo>
                  <a:pt x="6164933" y="6857457"/>
                </a:lnTo>
                <a:lnTo>
                  <a:pt x="6037694" y="6857457"/>
                </a:lnTo>
                <a:lnTo>
                  <a:pt x="6037694" y="6857998"/>
                </a:lnTo>
                <a:lnTo>
                  <a:pt x="0" y="6857998"/>
                </a:lnTo>
                <a:close/>
              </a:path>
            </a:pathLst>
          </a:custGeom>
          <a:effectLst>
            <a:outerShdw blurRad="381000" dist="152400" algn="tl" rotWithShape="0">
              <a:prstClr val="black">
                <a:alpha val="10000"/>
              </a:prstClr>
            </a:outerShdw>
          </a:effec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33D50152-267B-EF46-8A16-83F398E47B1C}"/>
              </a:ext>
            </a:extLst>
          </p:cNvPr>
          <p:cNvSpPr txBox="1">
            <a:spLocks noChangeArrowheads="1"/>
          </p:cNvSpPr>
          <p:nvPr/>
        </p:nvSpPr>
        <p:spPr>
          <a:xfrm>
            <a:off x="6181736" y="2416762"/>
            <a:ext cx="4886925" cy="10122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>
                <a:solidFill>
                  <a:schemeClr val="bg1"/>
                </a:solidFill>
              </a:rPr>
              <a:t>Styly učení žáků</a:t>
            </a:r>
            <a:br>
              <a:rPr lang="cs-CZ" altLang="cs-CZ" kern="0">
                <a:solidFill>
                  <a:schemeClr val="bg1"/>
                </a:solidFill>
              </a:rPr>
            </a:br>
            <a:r>
              <a:rPr lang="cs-CZ" altLang="cs-CZ" sz="1800" kern="0">
                <a:solidFill>
                  <a:schemeClr val="bg1"/>
                </a:solidFill>
                <a:hlinkClick r:id="rId3"/>
              </a:rPr>
              <a:t>Marečku, podejte mi pero... a parní stroj :)</a:t>
            </a:r>
            <a:endParaRPr lang="cs-CZ" altLang="cs-CZ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5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559D41-ED80-D44D-BD4A-D7FE94B1AE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6A87B7-A8AF-F840-AF6A-BFB2E5196C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DF3AC9-8924-7F44-AF59-37933D09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Styly 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953058-FD30-8442-A762-6D24B0BAF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1">
                    <a:alpha val="80000"/>
                  </a:schemeClr>
                </a:solidFill>
              </a:rPr>
              <a:t>Styly učení</a:t>
            </a:r>
            <a:r>
              <a:rPr lang="cs-CZ" altLang="cs-CZ" dirty="0">
                <a:solidFill>
                  <a:schemeClr val="tx1">
                    <a:alpha val="80000"/>
                  </a:schemeClr>
                </a:solidFill>
              </a:rPr>
              <a:t> = postupy při učení, které jedinec v daném období preferuje; jsou svébytné svou orientovaností, motivovaností, strukturou, posloupností, hloubkou … </a:t>
            </a:r>
          </a:p>
          <a:p>
            <a:r>
              <a:rPr lang="cs-CZ" altLang="cs-CZ" b="1" dirty="0">
                <a:solidFill>
                  <a:schemeClr val="tx1">
                    <a:alpha val="80000"/>
                  </a:schemeClr>
                </a:solidFill>
              </a:rPr>
              <a:t>Problém? </a:t>
            </a:r>
            <a:r>
              <a:rPr lang="cs-CZ" altLang="cs-CZ" dirty="0">
                <a:solidFill>
                  <a:schemeClr val="tx1">
                    <a:alpha val="80000"/>
                  </a:schemeClr>
                </a:solidFill>
              </a:rPr>
              <a:t>Chceme od žáka, aby se učil = obsah. Neříkáme mu, jak se má učit (postup, jak by to měl nejlépe zvládnout). Naopak mu říkáme univerzální poučky – platí ale pro všechny? Jdeme na </a:t>
            </a:r>
            <a:r>
              <a:rPr lang="cs-CZ" altLang="cs-CZ" dirty="0">
                <a:solidFill>
                  <a:schemeClr val="tx1">
                    <a:alpha val="8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www.menti.com</a:t>
            </a:r>
            <a:r>
              <a:rPr lang="cs-CZ" altLang="cs-CZ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tx1">
                    <a:alpha val="80000"/>
                  </a:schemeClr>
                </a:solidFill>
                <a:sym typeface="Wingdings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756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335F31-25E5-5A4C-8E1D-25B70C770F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5FCE50-B2FA-8B4F-B719-3D6B8A17E1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BBE17B-8039-3A4A-8EB3-801D74CF2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Styly 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8E45EE-0278-8047-AF7F-A15D6ED42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>
                <a:solidFill>
                  <a:schemeClr val="tx1">
                    <a:alpha val="80000"/>
                  </a:schemeClr>
                </a:solidFill>
              </a:rPr>
              <a:t>Učení </a:t>
            </a:r>
            <a:r>
              <a:rPr lang="cs-CZ" altLang="cs-CZ" sz="1800" dirty="0">
                <a:solidFill>
                  <a:schemeClr val="tx1">
                    <a:alpha val="80000"/>
                  </a:schemeClr>
                </a:solidFill>
              </a:rPr>
              <a:t>= proces, během něho a v důsledku něho mění člověk svůj soubor poznatků, mění své formy chování, mění vlastnosti své osobnosti, mění obraz sama sebe, mění své vztahy k lidem kolem.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cs-CZ" sz="1800" b="1" dirty="0">
                <a:solidFill>
                  <a:schemeClr val="tx1">
                    <a:alpha val="80000"/>
                  </a:schemeClr>
                </a:solidFill>
              </a:rPr>
              <a:t>Preferované prostředí při učení </a:t>
            </a:r>
            <a:r>
              <a:rPr lang="cs-CZ" altLang="cs-CZ" sz="1800" dirty="0">
                <a:solidFill>
                  <a:schemeClr val="tx1">
                    <a:alpha val="80000"/>
                  </a:schemeClr>
                </a:solidFill>
              </a:rPr>
              <a:t>(zvuky – ticho, hluk, teplota, osvětlení, nábytek – židle + stůl, křeslo, postel…)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cs-CZ" sz="1800" b="1" dirty="0">
                <a:solidFill>
                  <a:schemeClr val="tx1">
                    <a:alpha val="80000"/>
                  </a:schemeClr>
                </a:solidFill>
              </a:rPr>
              <a:t>Preferované emocionální potřeby </a:t>
            </a:r>
            <a:r>
              <a:rPr lang="cs-CZ" altLang="cs-CZ" sz="1800" dirty="0">
                <a:solidFill>
                  <a:schemeClr val="tx1">
                    <a:alpha val="80000"/>
                  </a:schemeClr>
                </a:solidFill>
              </a:rPr>
              <a:t>(vnitřní </a:t>
            </a:r>
            <a:r>
              <a:rPr lang="cs-CZ" altLang="cs-CZ" sz="1800" dirty="0" err="1">
                <a:solidFill>
                  <a:schemeClr val="tx1">
                    <a:alpha val="80000"/>
                  </a:schemeClr>
                </a:solidFill>
              </a:rPr>
              <a:t>x</a:t>
            </a:r>
            <a:r>
              <a:rPr lang="cs-CZ" altLang="cs-CZ" sz="1800" dirty="0">
                <a:solidFill>
                  <a:schemeClr val="tx1">
                    <a:alpha val="80000"/>
                  </a:schemeClr>
                </a:solidFill>
              </a:rPr>
              <a:t> vnější motivace, odpovědnost za výsledky učení…)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cs-CZ" sz="1800" b="1" dirty="0">
                <a:solidFill>
                  <a:schemeClr val="tx1">
                    <a:alpha val="80000"/>
                  </a:schemeClr>
                </a:solidFill>
              </a:rPr>
              <a:t>Sociální potřeby při učení </a:t>
            </a:r>
            <a:r>
              <a:rPr lang="cs-CZ" altLang="cs-CZ" sz="1800" dirty="0">
                <a:solidFill>
                  <a:schemeClr val="tx1">
                    <a:alpha val="80000"/>
                  </a:schemeClr>
                </a:solidFill>
              </a:rPr>
              <a:t>(sám </a:t>
            </a:r>
            <a:r>
              <a:rPr lang="cs-CZ" altLang="cs-CZ" sz="1800" dirty="0" err="1">
                <a:solidFill>
                  <a:schemeClr val="tx1">
                    <a:alpha val="80000"/>
                  </a:schemeClr>
                </a:solidFill>
              </a:rPr>
              <a:t>x</a:t>
            </a:r>
            <a:r>
              <a:rPr lang="cs-CZ" altLang="cs-CZ" sz="1800" dirty="0">
                <a:solidFill>
                  <a:schemeClr val="tx1">
                    <a:alpha val="80000"/>
                  </a:schemeClr>
                </a:solidFill>
              </a:rPr>
              <a:t> se spolužáky…)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cs-CZ" sz="1800" b="1" dirty="0">
                <a:solidFill>
                  <a:schemeClr val="tx1">
                    <a:alpha val="80000"/>
                  </a:schemeClr>
                </a:solidFill>
              </a:rPr>
              <a:t>Preferované tělesné potřeby </a:t>
            </a:r>
            <a:r>
              <a:rPr lang="cs-CZ" altLang="cs-CZ" sz="1800" dirty="0">
                <a:solidFill>
                  <a:schemeClr val="tx1">
                    <a:alpha val="80000"/>
                  </a:schemeClr>
                </a:solidFill>
              </a:rPr>
              <a:t>(konzumování něčeho, pohyb při učení, doba na učení – ráno, dopoledne…)</a:t>
            </a:r>
            <a:endParaRPr lang="cs-CZ" altLang="cs-CZ" sz="1800" b="1" dirty="0">
              <a:solidFill>
                <a:schemeClr val="tx1">
                  <a:alpha val="8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445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C51947-4596-FD47-81F3-4413160103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4DDF08-8B77-B44B-93A6-8532AAEE2C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27157C-7F64-7440-8FC6-B2ACE4736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žáků k učení – zájem o předmět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729EF2-1C4B-9347-A5DA-DFD7B0A72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povrchový</a:t>
            </a:r>
            <a:r>
              <a:rPr lang="cs-CZ" altLang="cs-CZ" dirty="0"/>
              <a:t> – absolvovat daný předmět, vyhnout se neúspěchu, splnit požadavky reprodukováním učiva</a:t>
            </a:r>
            <a:endParaRPr lang="cs-CZ" altLang="cs-CZ" b="1" dirty="0"/>
          </a:p>
          <a:p>
            <a:r>
              <a:rPr lang="cs-CZ" altLang="cs-CZ" b="1" dirty="0"/>
              <a:t>hloubkový</a:t>
            </a:r>
            <a:r>
              <a:rPr lang="cs-CZ" altLang="cs-CZ" dirty="0"/>
              <a:t> – zájem o učivo, o obor; důležitost pro budoucí </a:t>
            </a:r>
            <a:r>
              <a:rPr lang="cs-CZ" altLang="cs-CZ" dirty="0">
                <a:solidFill>
                  <a:schemeClr val="tx1">
                    <a:alpha val="80000"/>
                  </a:schemeClr>
                </a:solidFill>
              </a:rPr>
              <a:t>profesi, skutečně porozumět učivu</a:t>
            </a:r>
            <a:endParaRPr lang="cs-CZ" altLang="cs-CZ" b="1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altLang="cs-CZ" b="1" dirty="0">
                <a:solidFill>
                  <a:schemeClr val="tx1">
                    <a:alpha val="80000"/>
                  </a:schemeClr>
                </a:solidFill>
              </a:rPr>
              <a:t>strategický (utilitární)</a:t>
            </a:r>
            <a:r>
              <a:rPr lang="cs-CZ" altLang="cs-CZ" dirty="0">
                <a:solidFill>
                  <a:schemeClr val="tx1">
                    <a:alpha val="80000"/>
                  </a:schemeClr>
                </a:solidFill>
              </a:rPr>
              <a:t> – získat co nejlepší známky, soutěžit s ostatními, uspět jakýmkoli způsobem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539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0FFA8F-F24C-F64A-B921-6F0CCC3C9B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8AE277-E61A-4246-8EA9-710AC8FC7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9DD502-1CD5-E143-9388-500FF2034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Homogenita, heterogenita a diverzita žáků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861CB7-D4FB-764D-B026-42E053601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6516"/>
            <a:ext cx="7647143" cy="3980342"/>
          </a:xfrm>
        </p:spPr>
        <p:txBody>
          <a:bodyPr/>
          <a:lstStyle/>
          <a:p>
            <a:r>
              <a:rPr lang="cs-CZ" dirty="0"/>
              <a:t>Diferenciace ve výuce – nikoli homogenita, ale heterogenita (rozmanitost podle různých kritérií – překonáno: pohlaví, věk,… akcentováno: sociální, mentální, etnické…)</a:t>
            </a:r>
          </a:p>
          <a:p>
            <a:r>
              <a:rPr lang="cs-CZ" dirty="0"/>
              <a:t>Diverzita: umožňuje rozvinout u všech žáků jejich osobní potenciál (princip rovných příležitostí ke vzdělávání: např. zdravotní, mentální, etnická, sociální…)</a:t>
            </a:r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4AA477BE-00C9-432A-8425-52984A0C6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0343" y="1508419"/>
            <a:ext cx="3120571" cy="407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764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DE0ED0-30A8-6643-8257-F1CB7154E3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17C103-50E1-2A4A-B6E9-6A68204807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4D56BB-0795-5246-B192-A033A3AC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FD49982-4903-A144-B1BF-AD13A6F87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 z nutných podmínek efektivního učení.</a:t>
            </a:r>
          </a:p>
          <a:p>
            <a:r>
              <a:rPr lang="cs-CZ" dirty="0"/>
              <a:t>Hybná síla k aktivizaci jedince.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rgbClr val="0000DC"/>
                </a:solidFill>
              </a:rPr>
              <a:t>vnitřní </a:t>
            </a:r>
            <a:r>
              <a:rPr lang="cs-CZ" dirty="0"/>
              <a:t>– účinnější, vychází z osobních pohnutek jedince (např. zájem o předmět, smysluplnost pro život…)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rgbClr val="0000DC"/>
                </a:solidFill>
              </a:rPr>
              <a:t>vnější </a:t>
            </a:r>
            <a:r>
              <a:rPr lang="cs-CZ" dirty="0"/>
              <a:t>– podněcována „vnějším zdrojem“ (např. snaha o splnění předmětu, vyhnutí se neúspěchu…, odměna, pochvala, trest…)</a:t>
            </a:r>
          </a:p>
          <a:p>
            <a:r>
              <a:rPr lang="cs-CZ" dirty="0"/>
              <a:t>Autorita učitele, přiměřené nároky, formativní hodnocení, práce s chybou. </a:t>
            </a:r>
          </a:p>
        </p:txBody>
      </p:sp>
    </p:spTree>
    <p:extLst>
      <p:ext uri="{BB962C8B-B14F-4D97-AF65-F5344CB8AC3E}">
        <p14:creationId xmlns:p14="http://schemas.microsoft.com/office/powerpoint/2010/main" val="214304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E0D56E-2579-EE43-8B9A-24656E2471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0300AA-F0DA-5942-B83A-5B99382E8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8BCF9-1B83-A342-9D94-2839548B5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Kázeň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76373D-280D-2F45-A643-F6A0141C5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Dodržování stanovených norem – pravidel (společenská, školní, třídní – předmětová). </a:t>
            </a:r>
          </a:p>
          <a:p>
            <a:r>
              <a:rPr lang="cs-CZ" dirty="0"/>
              <a:t>Spolupráce s učitelem na stanovených cílech. </a:t>
            </a:r>
          </a:p>
          <a:p>
            <a:r>
              <a:rPr lang="cs-CZ" dirty="0"/>
              <a:t>Panující klima třídy.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06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4F97C2-B7BE-9D4C-A58B-B2574361D0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163BCA-8921-644C-801D-1B67959ACD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C6712A-021C-4743-B01B-ECE370918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Mravní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1A67C6-B7F1-394E-BD8A-68D56D680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autonomní, vnitřně integrovaná, svobodná a zodpovědná osobnost, která jedná uvědoměle na základě vnitřního přesvědčení a v souladu se společenskými normami.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Morální autonomie = jednání na základě vlastního svobodného rozhodnutí.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Morální heteronomie = jednání na základě rozhodnutí druhého, možné i na základě vnějších tlaků. </a:t>
            </a:r>
          </a:p>
          <a:p>
            <a:r>
              <a:rPr lang="cs-CZ" dirty="0"/>
              <a:t>Metody </a:t>
            </a:r>
            <a:r>
              <a:rPr lang="cs-CZ" dirty="0">
                <a:solidFill>
                  <a:srgbClr val="0000DC"/>
                </a:solidFill>
              </a:rPr>
              <a:t>přímé</a:t>
            </a:r>
            <a:r>
              <a:rPr lang="cs-CZ" dirty="0"/>
              <a:t> (vysvětlování, poučování, přesvědčování, hodnocení, odměna a trest….) a </a:t>
            </a:r>
            <a:r>
              <a:rPr lang="cs-CZ" dirty="0">
                <a:solidFill>
                  <a:srgbClr val="0000DC"/>
                </a:solidFill>
              </a:rPr>
              <a:t>nepřímé </a:t>
            </a:r>
            <a:r>
              <a:rPr lang="cs-CZ" dirty="0"/>
              <a:t>(vzor, řád, klima…)</a:t>
            </a:r>
          </a:p>
        </p:txBody>
      </p:sp>
    </p:spTree>
    <p:extLst>
      <p:ext uri="{BB962C8B-B14F-4D97-AF65-F5344CB8AC3E}">
        <p14:creationId xmlns:p14="http://schemas.microsoft.com/office/powerpoint/2010/main" val="3534093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4EB983-C2AE-F247-A6E2-E9DD0A98F5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80F9CB-E311-2744-9747-401C84F3A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A154FB-4FAF-9646-A17B-CA7900B9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Last but not least…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1D47DC-84F5-D841-B14D-08648C841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https://www.ted.com/talks/rita_pierson_every_kid_needs_a_champion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3A68D4A-27B4-0F4A-ADEF-939D6644B2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10448" y="2774562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7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8C137E-2FE3-4BED-A41B-24114230E7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430D29-FCE1-4BEA-9AA9-47175D4A3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3407D1-BBC7-42C8-B552-9854FACC8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4CDCA4-E628-4B98-96B5-3333E91F2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/>
              <a:t>Žák (učení, teorie učení, strategie učení žáků, žákovo pojetí učiva, styly učení, výsledky učení, kompetence). </a:t>
            </a:r>
          </a:p>
          <a:p>
            <a:r>
              <a:rPr lang="cs-CZ" dirty="0"/>
              <a:t>Homogenita, heterogenita a diverzita žáků. </a:t>
            </a:r>
          </a:p>
          <a:p>
            <a:r>
              <a:rPr lang="cs-CZ" dirty="0"/>
              <a:t>Motivace k učení. </a:t>
            </a:r>
          </a:p>
          <a:p>
            <a:r>
              <a:rPr lang="cs-CZ" dirty="0"/>
              <a:t>Kázeň. </a:t>
            </a:r>
          </a:p>
          <a:p>
            <a:r>
              <a:rPr lang="cs-CZ" dirty="0"/>
              <a:t>Mravní výchova.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27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57DF84-18C8-3144-B49D-5089CF9AAE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B6BD8F-F284-BD4E-931D-C8CC74B05A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B546CB-3781-2340-9E90-0D8074C8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 – jeden z aktérů výuky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9E0B44-BB2A-1B4E-8752-5D5770B0F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Nadsázka – kvůli žákovi…</a:t>
            </a:r>
          </a:p>
          <a:p>
            <a:pPr lvl="1"/>
            <a:r>
              <a:rPr lang="cs-CZ" altLang="cs-CZ" dirty="0"/>
              <a:t>vznikly školy,</a:t>
            </a:r>
          </a:p>
          <a:p>
            <a:pPr lvl="1"/>
            <a:r>
              <a:rPr lang="cs-CZ" altLang="cs-CZ" dirty="0"/>
              <a:t>vzdělávají se učitelé,</a:t>
            </a:r>
          </a:p>
          <a:p>
            <a:pPr lvl="1"/>
            <a:r>
              <a:rPr lang="cs-CZ" altLang="cs-CZ" dirty="0"/>
              <a:t>inovují se vzdělávací programy atd. </a:t>
            </a:r>
          </a:p>
          <a:p>
            <a:r>
              <a:rPr lang="cs-CZ" altLang="cs-CZ" sz="2400" dirty="0"/>
              <a:t>Proč je důležité vzdělávat „žáka“?</a:t>
            </a:r>
          </a:p>
          <a:p>
            <a:pPr lvl="1"/>
            <a:r>
              <a:rPr lang="cs-CZ" altLang="cs-CZ" dirty="0"/>
              <a:t>přestože jde o vzdělávání „jedince“, tak jde v kontextu společnosti o „masovou záležitost“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dirty="0"/>
              <a:t>vzděláváním (obsahem, kvalitním procesem) budujeme lidský kapitál jedince, mnoho jedinců pak kapitál společnosti</a:t>
            </a:r>
          </a:p>
          <a:p>
            <a:pPr lvl="1"/>
            <a:r>
              <a:rPr lang="cs-CZ" altLang="cs-CZ" dirty="0"/>
              <a:t>vzdělávání jedince – směřování k plnohodnotnému životu (osobní uplatnění)</a:t>
            </a:r>
          </a:p>
          <a:p>
            <a:pPr lvl="1"/>
            <a:r>
              <a:rPr lang="cs-CZ" altLang="cs-CZ" dirty="0"/>
              <a:t>při vzdělávání přihlédnout k potřebám společnosti, k potřebám jednotlivých žáků, možnostem a zájmům </a:t>
            </a:r>
            <a:r>
              <a:rPr lang="cs-CZ" altLang="cs-CZ" dirty="0">
                <a:hlinkClick r:id="rId2"/>
              </a:rPr>
              <a:t>Latina třeba pro... skladníka ve šroubárně 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60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D51E2B-E21F-F340-BBC4-A620E8FAB7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3F1C25-7549-6542-8755-A4D1DA96B5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32F8F7-DC08-8A4C-B9B7-A6BAC5100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žáka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51B28E-09C4-8048-9E7E-55047B4AA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sociální role, vyučovaný subjekt</a:t>
            </a:r>
          </a:p>
          <a:p>
            <a:r>
              <a:rPr lang="cs-CZ" altLang="cs-CZ" dirty="0"/>
              <a:t>dva extrémy: </a:t>
            </a:r>
            <a:r>
              <a:rPr lang="cs-CZ" altLang="cs-CZ" b="1" dirty="0">
                <a:solidFill>
                  <a:srgbClr val="0000DC"/>
                </a:solidFill>
              </a:rPr>
              <a:t>1. tradičně pojatá výuka </a:t>
            </a:r>
            <a:r>
              <a:rPr lang="cs-CZ" altLang="cs-CZ" dirty="0"/>
              <a:t>(proces jednosměrného působení) – žák jako (nekompetentní) objekt, který je učitelem veden, usměrňován, formován vs. např. </a:t>
            </a:r>
            <a:r>
              <a:rPr lang="cs-CZ" altLang="cs-CZ" b="1" dirty="0">
                <a:solidFill>
                  <a:srgbClr val="0000DC"/>
                </a:solidFill>
              </a:rPr>
              <a:t>2. alternativní školy</a:t>
            </a:r>
            <a:r>
              <a:rPr lang="cs-CZ" altLang="cs-CZ" b="1" dirty="0"/>
              <a:t> </a:t>
            </a:r>
            <a:r>
              <a:rPr lang="cs-CZ" altLang="cs-CZ" dirty="0"/>
              <a:t>(pedocentrismus) – žák jako partner, výchovné a vzdělávací činnosti v souladu s individuálními potřebami jedince         v ideálním případě hledat rovnováhu mezi těmito koncepcemi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70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C69330-EEB0-E844-A890-F5BE7BDEC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632FC0-D32D-9E4E-B538-D66544E7F6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5ED98E-8C14-6B4C-9ED3-3C4D9A775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Žákovo pojetí učiva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55A40C-3058-CA49-87BD-BCB86E5C0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69454"/>
            <a:ext cx="10753200" cy="4139998"/>
          </a:xfrm>
        </p:spPr>
        <p:txBody>
          <a:bodyPr/>
          <a:lstStyle/>
          <a:p>
            <a:r>
              <a:rPr lang="cs-CZ" altLang="cs-CZ" sz="2400" dirty="0"/>
              <a:t>Žák = celistvá osobnost – od ostatních se liší vlastnostmi, zkušenostmi, postoji, chováním apod. – proměňují se v čase, nejsou stabilní (UČENÍ)!</a:t>
            </a:r>
          </a:p>
          <a:p>
            <a:r>
              <a:rPr lang="cs-CZ" altLang="cs-CZ" sz="2400" dirty="0"/>
              <a:t>Do školy přichází s </a:t>
            </a:r>
            <a:r>
              <a:rPr lang="cs-CZ" altLang="cs-CZ" sz="2400" b="1" dirty="0"/>
              <a:t>prekoncepcemi </a:t>
            </a:r>
            <a:r>
              <a:rPr lang="cs-CZ" altLang="cs-CZ" sz="2400" dirty="0"/>
              <a:t>(nikoli jako tabula rasa) – žákovské, předvědecké, naivní představy, unikátní pojetí provázené často emocemi, interpretační rámce podložené dosavadní zkušeností; má osobité zkušenosti, představy, ideje… ALE stále platí, že dochází k formování, ovlivňování osobností žáků (obzvlášť v období puberty a adolescence). </a:t>
            </a:r>
            <a:r>
              <a:rPr lang="cs-CZ" altLang="cs-CZ" sz="2400" b="1" dirty="0" err="1"/>
              <a:t>Miskoncepce</a:t>
            </a:r>
            <a:r>
              <a:rPr lang="cs-CZ" altLang="cs-CZ" sz="2400" b="1" dirty="0"/>
              <a:t>.</a:t>
            </a:r>
          </a:p>
          <a:p>
            <a:r>
              <a:rPr lang="cs-CZ" altLang="cs-CZ" sz="2400" b="1" dirty="0" err="1"/>
              <a:t>Transmisivní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x</a:t>
            </a:r>
            <a:r>
              <a:rPr lang="cs-CZ" altLang="cs-CZ" sz="2400" b="1" dirty="0"/>
              <a:t> konstruktivistické pojetí výuky.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F038535-B64E-5E43-A171-4AE1C4E70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169" y="0"/>
            <a:ext cx="2807180" cy="142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99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FF3D05-1699-9446-8B5D-5AB113AF15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696B6B-9CF5-7548-B145-18B4B7B726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3E43E0-4E98-8448-B7D9-CD5897144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učení, kompetence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10BF28-1874-0E42-A913-D9AE9690D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soubor vědomostí, dovedností a kompetencí, které si žák osvojila je schopný je na konci dané etapy/procesu prokázat (vlastnictví osobnosti)</a:t>
            </a:r>
          </a:p>
          <a:p>
            <a:r>
              <a:rPr lang="cs-CZ" sz="2400" dirty="0"/>
              <a:t>učitelé se s nimi seznámí v rámcových vzdělávacích programech, transformace do školních vzdělávacích programů </a:t>
            </a:r>
          </a:p>
          <a:p>
            <a:r>
              <a:rPr lang="cs-CZ" sz="2400" dirty="0"/>
              <a:t>výsledky důležité pro stanovování cílů = výsledný stav v rozvoji žáků + formativní hodnocení</a:t>
            </a:r>
          </a:p>
        </p:txBody>
      </p:sp>
    </p:spTree>
    <p:extLst>
      <p:ext uri="{BB962C8B-B14F-4D97-AF65-F5344CB8AC3E}">
        <p14:creationId xmlns:p14="http://schemas.microsoft.com/office/powerpoint/2010/main" val="73092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786AD3-6763-7F47-BEBF-7C23BFBA30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2EB927-27AE-4849-AD66-7C4523EBC5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96DD1E-6C36-D748-88B1-601477010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třída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D9A611-8FEA-2642-912A-E09004922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dirty="0"/>
              <a:t>sociální skupina, vytvořena záměrně, má pevnou strukturu, její činnost je dlouhodobá</a:t>
            </a:r>
          </a:p>
          <a:p>
            <a:r>
              <a:rPr lang="cs-CZ" altLang="cs-CZ" sz="2200" dirty="0"/>
              <a:t>jedinec se ve skupině chová jinak, období puberty – pro jedince je důležité, jak ho vnímají vrstevníci </a:t>
            </a:r>
          </a:p>
          <a:p>
            <a:r>
              <a:rPr lang="cs-CZ" altLang="cs-CZ" sz="2200" dirty="0"/>
              <a:t>Žák se přizpůsobuje podmínkám: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altLang="cs-CZ" sz="1800" dirty="0"/>
              <a:t>materiálním (např. vybavení, velikost tělocvičny…)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altLang="cs-CZ" sz="1800" dirty="0"/>
              <a:t>fyzikálním (např. osvětlení, teplota, hluk…)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altLang="cs-CZ" sz="1800" dirty="0"/>
              <a:t>sociálním (klima třídy, vztahy ve třídě: „hvězda“, „outsider“…)</a:t>
            </a:r>
            <a:endParaRPr lang="cs-CZ" alt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046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2AE1B1-7CE8-934A-BDEC-80EE373AAC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5C8D8D-FE10-AB4A-B94D-31B72F266A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5EB19F-6027-3441-B1DE-A9EF917C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chodit do školy?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1E5CBB-01A5-6148-880F-6F1054DDB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www.menti.com</a:t>
            </a:r>
            <a:r>
              <a:rPr lang="cs-CZ" dirty="0"/>
              <a:t> (kód: 5727133)</a:t>
            </a:r>
          </a:p>
          <a:p>
            <a:pPr marL="0" indent="0">
              <a:buNone/>
            </a:pPr>
            <a:r>
              <a:rPr lang="cs-CZ" dirty="0"/>
              <a:t>Asi jak v které zemi…</a:t>
            </a:r>
          </a:p>
          <a:p>
            <a:pPr marL="0" indent="0">
              <a:buNone/>
            </a:pPr>
            <a:r>
              <a:rPr lang="cs-CZ" dirty="0"/>
              <a:t>Vzdělání = skutečné bohatství, začínají si ho čím dál tím víc cenit zejména a bohužel zatím jen soukromé sektory.</a:t>
            </a:r>
          </a:p>
          <a:p>
            <a:pPr marL="0" indent="0">
              <a:buNone/>
            </a:pPr>
            <a:r>
              <a:rPr lang="cs-CZ" dirty="0"/>
              <a:t>To, co umím, zvyšuje „moji hodnotu“ – lidský kapitál. Budoucnost učitelství? Reforma školství? Reforma TV? (</a:t>
            </a:r>
            <a:r>
              <a:rPr lang="cs-CZ" i="1" dirty="0"/>
              <a:t>Strategie vzdělávací politiky do roku 2030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A opět se přepněme do </a:t>
            </a:r>
            <a:r>
              <a:rPr lang="cs-CZ" dirty="0">
                <a:hlinkClick r:id="rId2"/>
              </a:rPr>
              <a:t>www.menti.com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3AE44FB-E933-6E40-87C1-74F1E1D7CD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096000" y="720000"/>
            <a:ext cx="1852612" cy="18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939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ACF553-9A9A-7F4C-8C0F-9732F3626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E162DB-CCA4-2049-B862-D755021681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75F658-8804-4D42-80FA-96020066D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12192000" cy="580163"/>
          </a:xfrm>
        </p:spPr>
        <p:txBody>
          <a:bodyPr/>
          <a:lstStyle/>
          <a:p>
            <a:r>
              <a:rPr lang="cs-CZ" dirty="0"/>
              <a:t>Typologie žáků podle vybraných složek osobnosti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A49F3FF-F903-9943-8ADE-C52F58A1B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/>
              <a:t>„Problémový“ žák? </a:t>
            </a:r>
            <a:r>
              <a:rPr lang="cs-CZ" altLang="cs-CZ" sz="2400" dirty="0"/>
              <a:t>Ten, kdo reaguje v daném prostředí odlišně, než je běžně zvykem či normou. Jeho okolí hodnotí pouze </a:t>
            </a:r>
            <a:r>
              <a:rPr lang="cs-CZ" altLang="cs-CZ" sz="2400" i="1" dirty="0"/>
              <a:t>výsledky</a:t>
            </a:r>
            <a:r>
              <a:rPr lang="cs-CZ" altLang="cs-CZ" sz="2400" dirty="0"/>
              <a:t>, tj. jeho projevy, skutky a problémy, jež s ním mají. </a:t>
            </a:r>
          </a:p>
          <a:p>
            <a:r>
              <a:rPr lang="cs-CZ" altLang="cs-CZ" sz="2000" dirty="0"/>
              <a:t>Žák vyrušující při výuce: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altLang="cs-CZ" dirty="0"/>
              <a:t>neklidný (obtíže při soustředění)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altLang="cs-CZ" dirty="0"/>
              <a:t>konfliktní (odmítá plnit požadavky - jsou pro něj často nesmyslné)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altLang="cs-CZ" dirty="0"/>
              <a:t>provokující (snaží se bavit třídu poznámkami k výuce, vytrvale na něčem trvá, musí mít poslední slovo)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altLang="cs-CZ" dirty="0"/>
              <a:t>agresivní (ve smyslu odmítavé reakce na „cokoli“)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altLang="cs-CZ" dirty="0"/>
              <a:t>emocionální (rychlá změna emocí, přijde v dobré náladě a během okamžiku se rozčiluje)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altLang="cs-CZ" dirty="0"/>
              <a:t>nepřizpůsobiví (ve smyslu nejsou flexibilní, nedokážou zpracovat požadavek na změnu např. od jedné činnosti ke druhé)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altLang="cs-CZ" dirty="0"/>
              <a:t>extravert (vyhledává společnost, rád komunikuje…) </a:t>
            </a:r>
            <a:r>
              <a:rPr lang="cs-CZ" altLang="cs-CZ" dirty="0" err="1"/>
              <a:t>x</a:t>
            </a:r>
            <a:r>
              <a:rPr lang="cs-CZ" altLang="cs-CZ" dirty="0"/>
              <a:t> introvert (nemají potřebu být středem pozornosti, komunikovat se všemi…)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5194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870CA23C9C40429B6BBFF3EF45D4EB" ma:contentTypeVersion="12" ma:contentTypeDescription="Vytvoří nový dokument" ma:contentTypeScope="" ma:versionID="5f632a482ba1ad9fac1786f6368e2bb4">
  <xsd:schema xmlns:xsd="http://www.w3.org/2001/XMLSchema" xmlns:xs="http://www.w3.org/2001/XMLSchema" xmlns:p="http://schemas.microsoft.com/office/2006/metadata/properties" xmlns:ns2="4e556105-c29a-463f-954a-f69b50614a4f" xmlns:ns3="65e27c90-cfd7-4300-b56f-431f0c449b80" targetNamespace="http://schemas.microsoft.com/office/2006/metadata/properties" ma:root="true" ma:fieldsID="a160693adf70ea963939af5e7196c1b2" ns2:_="" ns3:_="">
    <xsd:import namespace="4e556105-c29a-463f-954a-f69b50614a4f"/>
    <xsd:import namespace="65e27c90-cfd7-4300-b56f-431f0c449b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556105-c29a-463f-954a-f69b50614a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e27c90-cfd7-4300-b56f-431f0c449b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FD318B-DED0-489E-BFE1-7EE03CC60AB3}">
  <ds:schemaRefs>
    <ds:schemaRef ds:uri="4e556105-c29a-463f-954a-f69b50614a4f"/>
    <ds:schemaRef ds:uri="65e27c90-cfd7-4300-b56f-431f0c449b8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50702C7-064F-4C19-AE15-29CD39589AAF}">
  <ds:schemaRefs>
    <ds:schemaRef ds:uri="4e556105-c29a-463f-954a-f69b50614a4f"/>
    <ds:schemaRef ds:uri="65e27c90-cfd7-4300-b56f-431f0c449b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DFE8E86-896E-4A98-A183-86701033C8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67</TotalTime>
  <Words>1372</Words>
  <Application>Microsoft Office PowerPoint</Application>
  <PresentationFormat>Širokoúhlá obrazovka</PresentationFormat>
  <Paragraphs>128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Prezentace_MU_CZ</vt:lpstr>
      <vt:lpstr>7. Žák</vt:lpstr>
      <vt:lpstr>Obsah</vt:lpstr>
      <vt:lpstr>Žák – jeden z aktérů výuky</vt:lpstr>
      <vt:lpstr>Charakteristika žáka</vt:lpstr>
      <vt:lpstr>Žákovo pojetí učiva</vt:lpstr>
      <vt:lpstr>Výsledky učení, kompetence</vt:lpstr>
      <vt:lpstr>Školní třída</vt:lpstr>
      <vt:lpstr>Proč chodit do školy?</vt:lpstr>
      <vt:lpstr>Typologie žáků podle vybraných složek osobnosti</vt:lpstr>
      <vt:lpstr>Typologie žáků podle smyslového vnímání</vt:lpstr>
      <vt:lpstr>Styly učení</vt:lpstr>
      <vt:lpstr>Styly učení</vt:lpstr>
      <vt:lpstr>Styly učení</vt:lpstr>
      <vt:lpstr>Přístup žáků k učení – zájem o předmět</vt:lpstr>
      <vt:lpstr>Homogenita, heterogenita a diverzita žáků</vt:lpstr>
      <vt:lpstr>Motivace k učení</vt:lpstr>
      <vt:lpstr>Kázeň</vt:lpstr>
      <vt:lpstr>Mravní výchova</vt:lpstr>
      <vt:lpstr>Last but not least…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Katarína Peterková</dc:creator>
  <cp:lastModifiedBy>Marcela Janíková</cp:lastModifiedBy>
  <cp:revision>24</cp:revision>
  <cp:lastPrinted>1601-01-01T00:00:00Z</cp:lastPrinted>
  <dcterms:created xsi:type="dcterms:W3CDTF">2021-02-15T13:46:28Z</dcterms:created>
  <dcterms:modified xsi:type="dcterms:W3CDTF">2021-04-21T18:10:36Z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0x010100E6870CA23C9C40429B6BBFF3EF45D4EB</vt:lpwstr>
  </property>
</Properties>
</file>