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7" r:id="rId8"/>
    <p:sldId id="288" r:id="rId9"/>
    <p:sldId id="28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sen.cz/stitky/alternativni-komunika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vychova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8. </a:t>
            </a:r>
            <a:r>
              <a:rPr lang="cs-CZ">
                <a:cs typeface="Arial"/>
              </a:rPr>
              <a:t>Výuková komunikace</a:t>
            </a:r>
            <a:endParaRPr lang="cs-CZ" dirty="0">
              <a:cs typeface="Arial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menti.com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9D65A8-BB85-E948-940B-AA25C3045918}"/>
              </a:ext>
            </a:extLst>
          </p:cNvPr>
          <p:cNvSpPr txBox="1"/>
          <p:nvPr/>
        </p:nvSpPr>
        <p:spPr>
          <a:xfrm>
            <a:off x="7983415" y="1130650"/>
            <a:ext cx="37766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Od </a:t>
            </a:r>
            <a:r>
              <a:rPr lang="en-US" sz="2800" i="1" dirty="0" err="1"/>
              <a:t>druhých</a:t>
            </a:r>
            <a:r>
              <a:rPr lang="en-US" sz="2800" i="1" dirty="0"/>
              <a:t> </a:t>
            </a:r>
            <a:r>
              <a:rPr lang="en-US" sz="2800" i="1" dirty="0" err="1"/>
              <a:t>lidí</a:t>
            </a:r>
            <a:r>
              <a:rPr lang="en-US" sz="2800" i="1" dirty="0"/>
              <a:t> </a:t>
            </a:r>
            <a:r>
              <a:rPr lang="en-US" sz="2800" i="1" dirty="0" err="1"/>
              <a:t>nedostanete</a:t>
            </a:r>
            <a:r>
              <a:rPr lang="en-US" sz="2800" i="1" dirty="0"/>
              <a:t> to, co </a:t>
            </a:r>
            <a:r>
              <a:rPr lang="en-US" sz="2800" i="1" dirty="0" err="1"/>
              <a:t>si</a:t>
            </a:r>
            <a:r>
              <a:rPr lang="en-US" sz="2800" i="1" dirty="0"/>
              <a:t> </a:t>
            </a:r>
            <a:r>
              <a:rPr lang="en-US" sz="2800" i="1" dirty="0" err="1"/>
              <a:t>spravedlivě</a:t>
            </a:r>
            <a:r>
              <a:rPr lang="en-US" sz="2800" i="1" dirty="0"/>
              <a:t> </a:t>
            </a:r>
            <a:r>
              <a:rPr lang="en-US" sz="2800" i="1" dirty="0" err="1"/>
              <a:t>zasloužíte</a:t>
            </a:r>
            <a:r>
              <a:rPr lang="en-US" sz="2800" i="1" dirty="0"/>
              <a:t>, ale </a:t>
            </a:r>
            <a:r>
              <a:rPr lang="en-US" sz="2800" i="1" dirty="0" err="1"/>
              <a:t>pouze</a:t>
            </a:r>
            <a:r>
              <a:rPr lang="en-US" sz="2800" i="1" dirty="0"/>
              <a:t> to a </a:t>
            </a:r>
            <a:r>
              <a:rPr lang="en-US" sz="2800" i="1" dirty="0" err="1"/>
              <a:t>právě</a:t>
            </a:r>
            <a:r>
              <a:rPr lang="en-US" sz="2800" i="1" dirty="0"/>
              <a:t> to, co </a:t>
            </a:r>
            <a:r>
              <a:rPr lang="en-US" sz="2800" i="1" dirty="0" err="1"/>
              <a:t>si</a:t>
            </a:r>
            <a:r>
              <a:rPr lang="en-US" sz="2800" i="1" dirty="0"/>
              <a:t> </a:t>
            </a:r>
            <a:r>
              <a:rPr lang="en-US" sz="2800" i="1" dirty="0" err="1"/>
              <a:t>vyjednáte</a:t>
            </a:r>
            <a:r>
              <a:rPr lang="en-US" sz="2800" i="1" dirty="0"/>
              <a:t> </a:t>
            </a:r>
            <a:r>
              <a:rPr lang="en-US" sz="2800" i="1" dirty="0" err="1"/>
              <a:t>svými</a:t>
            </a:r>
            <a:r>
              <a:rPr lang="en-US" sz="2800" i="1" dirty="0"/>
              <a:t> </a:t>
            </a:r>
            <a:r>
              <a:rPr lang="en-US" sz="2800" i="1" dirty="0" err="1"/>
              <a:t>komunikačními</a:t>
            </a:r>
            <a:r>
              <a:rPr lang="en-US" sz="2800" i="1" dirty="0"/>
              <a:t> </a:t>
            </a:r>
            <a:r>
              <a:rPr lang="en-US" sz="2800" i="1" dirty="0" err="1"/>
              <a:t>schopnostmi</a:t>
            </a:r>
            <a:r>
              <a:rPr lang="en-US" sz="2800" i="1" dirty="0"/>
              <a:t> a </a:t>
            </a:r>
            <a:r>
              <a:rPr lang="en-US" sz="2800" i="1" dirty="0" err="1"/>
              <a:t>dovednostmi</a:t>
            </a:r>
            <a:r>
              <a:rPr lang="en-US" sz="2800" i="1" dirty="0"/>
              <a:t>. </a:t>
            </a:r>
          </a:p>
        </p:txBody>
      </p:sp>
      <p:pic>
        <p:nvPicPr>
          <p:cNvPr id="8" name="Obrázek 7" descr="Obsah obrázku text, obloha, podepsat&#10;&#10;Popis byl vytvořen automaticky">
            <a:extLst>
              <a:ext uri="{FF2B5EF4-FFF2-40B4-BE49-F238E27FC236}">
                <a16:creationId xmlns:a16="http://schemas.microsoft.com/office/drawing/2014/main" id="{75B44EFC-D421-9B44-966E-B313A93A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6213" y="164889"/>
            <a:ext cx="2538412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83CC64-3DC5-2549-BE52-BB05F0C3B4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0EA95A-9ED9-CF45-A59F-161DC9B8B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9A70D5-BCC8-6A47-AFF1-9ACACF64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se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7F8659-E2BC-364F-94CB-27C1AFD27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Ne jednosměrná, ale </a:t>
            </a:r>
            <a:r>
              <a:rPr lang="cs-CZ" sz="2400" b="1" i="1" dirty="0"/>
              <a:t>obousměrná</a:t>
            </a:r>
            <a:r>
              <a:rPr lang="cs-CZ" sz="2400" dirty="0"/>
              <a:t> komunikace</a:t>
            </a:r>
          </a:p>
          <a:p>
            <a:pPr lvl="1">
              <a:defRPr/>
            </a:pPr>
            <a:r>
              <a:rPr lang="cs-CZ" dirty="0"/>
              <a:t>Během vyučování nezřídka častěji hovoří učitel, žáci jsou pak v roli pouhých posluchačů.</a:t>
            </a:r>
          </a:p>
          <a:p>
            <a:pPr lvl="1">
              <a:defRPr/>
            </a:pPr>
            <a:r>
              <a:rPr lang="cs-CZ" dirty="0"/>
              <a:t>Komunikace probíhá často jednosměrně od učitele k žákům. </a:t>
            </a:r>
          </a:p>
          <a:p>
            <a:pPr lvl="1">
              <a:defRPr/>
            </a:pPr>
            <a:r>
              <a:rPr lang="cs-CZ" dirty="0"/>
              <a:t>Je důležité se pomocí vhodných metod orientovat na </a:t>
            </a:r>
            <a:r>
              <a:rPr lang="cs-CZ" b="1" dirty="0"/>
              <a:t>intenzivní obousměrnou komunikaci</a:t>
            </a:r>
            <a:r>
              <a:rPr lang="cs-CZ" dirty="0"/>
              <a:t>, která otevře možnosti aktivnímu projevu žáků.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4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C36F84-1EE0-A445-AD3C-D3BDD0511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38CD65-9081-1443-BA21-83B046571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3A8F85-95F1-FD40-8725-6033525B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se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2B49A1-4D32-C04C-8476-22EB6D66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Základní komunikační pravidla ve škole</a:t>
            </a:r>
          </a:p>
          <a:p>
            <a:pPr lvl="1">
              <a:defRPr/>
            </a:pPr>
            <a:r>
              <a:rPr lang="cs-CZ" dirty="0"/>
              <a:t>např. mluvit, jen když je žák vyvolán, pouze v čase určeném učitelem, v místě, které stanoví </a:t>
            </a:r>
          </a:p>
          <a:p>
            <a:pPr lvl="1">
              <a:defRPr/>
            </a:pPr>
            <a:r>
              <a:rPr lang="cs-CZ" dirty="0"/>
              <a:t>ty však často žáky omezují 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 err="1"/>
              <a:t>Menti</a:t>
            </a:r>
            <a:r>
              <a:rPr lang="cs-CZ" dirty="0"/>
              <a:t>: Komunikační pravidla TV.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72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0F4731-18A4-1D40-A1EF-DFC8EAB29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15D482-E8BC-2F43-B5E0-EF957266F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43789A-79B9-9C4D-BFEB-8B9747F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se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801A64-2DA8-8E4C-B33D-A8882359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900" dirty="0"/>
              <a:t>Se všemi žáky je nutné komunikovat, nejen s dobře prospívajícími</a:t>
            </a:r>
          </a:p>
          <a:p>
            <a:pPr lvl="1">
              <a:defRPr/>
            </a:pPr>
            <a:r>
              <a:rPr lang="cs-CZ" sz="1900" dirty="0"/>
              <a:t>Učitelé komunikují (kladou otázky, vybízejí k odpovědi atd.) častěji se žáky dobře prospívajícími než s neprospívajícími. Je tomu tak již proto, že žáci se slabším prospěchem mají méně rozvinuty vyjadřovací dovednosti, komunikace s nimi je náročnější. </a:t>
            </a:r>
          </a:p>
          <a:p>
            <a:pPr lvl="1">
              <a:defRPr/>
            </a:pPr>
            <a:r>
              <a:rPr lang="cs-CZ" sz="1900" dirty="0"/>
              <a:t>Protože však učitelé tyto žáky méně vybízejí ke komunikaci, neposkytují jim příležitost k zdokonalení jejich komunikačních dovedností a obecně k dosažení lepších výsledků v učení. </a:t>
            </a:r>
          </a:p>
          <a:p>
            <a:pPr lvl="1">
              <a:defRPr/>
            </a:pPr>
            <a:r>
              <a:rPr lang="cs-CZ" sz="1900" dirty="0"/>
              <a:t>Výzkumy opakovaně ukázaly, že učitelé dávají oblíbeným a dobře prospívajícím žákům více času na odpověď, popřípadě na rozmyšlenou než žákům se slabým prospěchem a neoblíbeným.</a:t>
            </a:r>
          </a:p>
          <a:p>
            <a:pPr lvl="1">
              <a:defRPr/>
            </a:pPr>
            <a:r>
              <a:rPr lang="cs-CZ" sz="1900" dirty="0"/>
              <a:t>Zasedací pořádek.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85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213BD4-6B72-254A-B9FB-A628468D0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F5EF71-5966-B643-BAEE-E3ED1F1E3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2450B3-922D-2B44-A0A2-9A051E12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Obsahové a procesuální hledisko </a:t>
            </a:r>
            <a:r>
              <a:rPr lang="cs-CZ" dirty="0" err="1"/>
              <a:t>výuk.kom</a:t>
            </a:r>
            <a:r>
              <a:rPr lang="cs-CZ" dirty="0"/>
              <a:t>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26E26B-FD6C-964E-871D-23E8B88B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/>
              <a:t>Informace, které žákům zprostředkováváme při výuce, mají zpravidla tři složky:</a:t>
            </a:r>
            <a:endParaRPr lang="cs-CZ" sz="2200" b="1" dirty="0"/>
          </a:p>
          <a:p>
            <a:pPr lvl="1">
              <a:defRPr/>
            </a:pPr>
            <a:r>
              <a:rPr lang="cs-CZ" sz="2200" b="1" dirty="0"/>
              <a:t>kognitivní složka</a:t>
            </a:r>
            <a:r>
              <a:rPr lang="cs-CZ" sz="2200" dirty="0"/>
              <a:t> prostřednictvím předkládaných faktů, vyvozováním definic, řešením problémů, aplikací pravidel apod. ovlivňuje rozvoj poznávací stránky osobnosti žáka;</a:t>
            </a:r>
            <a:endParaRPr lang="cs-CZ" sz="2200" b="1" dirty="0"/>
          </a:p>
          <a:p>
            <a:pPr lvl="1">
              <a:defRPr/>
            </a:pPr>
            <a:r>
              <a:rPr lang="cs-CZ" sz="2200" b="1" dirty="0"/>
              <a:t>afektivní složka </a:t>
            </a:r>
            <a:r>
              <a:rPr lang="cs-CZ" sz="2200" dirty="0"/>
              <a:t>ovlivňuje rozvoj motivů k učení, posiluje utváření žádoucích postojů apod.;</a:t>
            </a:r>
            <a:endParaRPr lang="cs-CZ" sz="2200" b="1" dirty="0"/>
          </a:p>
          <a:p>
            <a:pPr lvl="1">
              <a:defRPr/>
            </a:pPr>
            <a:r>
              <a:rPr lang="cs-CZ" sz="2200" b="1" dirty="0"/>
              <a:t>regulativní složka</a:t>
            </a:r>
            <a:r>
              <a:rPr lang="cs-CZ" sz="2200" dirty="0"/>
              <a:t> slouží realizaci vyučování v souladu s předem vymezenými cíli.</a:t>
            </a:r>
          </a:p>
          <a:p>
            <a:pPr>
              <a:defRPr/>
            </a:pPr>
            <a:r>
              <a:rPr lang="cs-CZ" sz="2200" dirty="0"/>
              <a:t>V praxi jsou tyto složky integrované.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61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E96E2D-9CB4-584B-B076-4572BBD0D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28B4E-9E1A-8C4B-AA68-3D25609A5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BBD43-F70C-F240-927C-DC7DFB4B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7A3251-75F9-324D-8215-CB6FC47C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sz="2200" b="1" dirty="0"/>
              <a:t>Zásady, které proces komunikace pro všechny zúčastněné poněkud usnadňují</a:t>
            </a:r>
            <a:r>
              <a:rPr lang="cs-CZ" sz="2200" dirty="0"/>
              <a:t> </a:t>
            </a:r>
          </a:p>
          <a:p>
            <a:pPr marL="990600" lvl="1" indent="-533400">
              <a:defRPr/>
            </a:pPr>
            <a:r>
              <a:rPr lang="cs-CZ" sz="2200" dirty="0"/>
              <a:t>komunikace při vyučování by měla být </a:t>
            </a:r>
            <a:r>
              <a:rPr lang="cs-CZ" sz="2200" b="1" dirty="0"/>
              <a:t>účelná</a:t>
            </a:r>
            <a:r>
              <a:rPr lang="cs-CZ" sz="2200" dirty="0"/>
              <a:t> </a:t>
            </a:r>
          </a:p>
          <a:p>
            <a:pPr marL="990600" lvl="1" indent="-533400">
              <a:defRPr/>
            </a:pPr>
            <a:r>
              <a:rPr lang="cs-CZ" sz="2200" dirty="0"/>
              <a:t>komunikovat bychom měli </a:t>
            </a:r>
            <a:r>
              <a:rPr lang="cs-CZ" sz="2200" b="1" dirty="0"/>
              <a:t>pouze s pozornými posluchači</a:t>
            </a:r>
            <a:r>
              <a:rPr lang="cs-CZ" sz="2200" dirty="0"/>
              <a:t> </a:t>
            </a:r>
          </a:p>
          <a:p>
            <a:pPr marL="990600" lvl="1" indent="-533400">
              <a:defRPr/>
            </a:pPr>
            <a:r>
              <a:rPr lang="cs-CZ" sz="2200" dirty="0"/>
              <a:t>měli bychom si být vědomi toho, že naše </a:t>
            </a:r>
            <a:r>
              <a:rPr lang="cs-CZ" sz="2200" b="1" dirty="0"/>
              <a:t>verbální vyjádření nemusí nutně vystihovat naše myšlenky</a:t>
            </a:r>
            <a:r>
              <a:rPr lang="cs-CZ" sz="2200" dirty="0"/>
              <a:t> </a:t>
            </a:r>
          </a:p>
          <a:p>
            <a:pPr marL="990600" lvl="1" indent="-533400">
              <a:defRPr/>
            </a:pPr>
            <a:r>
              <a:rPr lang="cs-CZ" sz="2200" dirty="0"/>
              <a:t>komunikace učitele se žáky by neměla postrádat </a:t>
            </a:r>
            <a:r>
              <a:rPr lang="cs-CZ" sz="2200" b="1" dirty="0"/>
              <a:t>humor</a:t>
            </a:r>
            <a:r>
              <a:rPr lang="cs-CZ" sz="2200" dirty="0"/>
              <a:t> </a:t>
            </a:r>
          </a:p>
          <a:p>
            <a:pPr marL="990600" lvl="1" indent="-533400">
              <a:defRPr/>
            </a:pPr>
            <a:r>
              <a:rPr lang="cs-CZ" sz="2200" dirty="0"/>
              <a:t>v žádném případě by se komunikace ve výuce neměla stát – ať už vědomým, či bezděčným – nástrojem </a:t>
            </a:r>
            <a:r>
              <a:rPr lang="cs-CZ" sz="2200" b="1" dirty="0"/>
              <a:t>ponižování a zesměšňování žáků</a:t>
            </a:r>
            <a:r>
              <a:rPr lang="cs-CZ" sz="22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73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CD0EDC-1570-2547-BE09-F504BF5ED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BA8C88-5253-814D-A3B0-AAFAADDEA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B8979B-B209-EC48-9185-92BAD2D6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2FC6F2-480A-CF46-9322-CB583C462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700" dirty="0"/>
              <a:t>Učitel by měl používat spíše tzv. </a:t>
            </a:r>
            <a:r>
              <a:rPr lang="cs-CZ" sz="1700" b="1" dirty="0"/>
              <a:t>popisného (deskriptivního) jazyka</a:t>
            </a:r>
            <a:r>
              <a:rPr lang="cs-CZ" sz="1700" dirty="0"/>
              <a:t> než jazyka posuzovacího.</a:t>
            </a:r>
          </a:p>
          <a:p>
            <a:pPr>
              <a:defRPr/>
            </a:pPr>
            <a:r>
              <a:rPr lang="cs-CZ" sz="1700" dirty="0"/>
              <a:t>Popisným jazykem vyjadřujeme své pocity nebo popisujeme důsledky, jež má žákovo chování pro dosažení plánovaných záměrů, splnění úkolů, pro průběh činností. </a:t>
            </a:r>
          </a:p>
          <a:p>
            <a:pPr lvl="1">
              <a:defRPr/>
            </a:pPr>
            <a:r>
              <a:rPr lang="cs-CZ" sz="1700" dirty="0"/>
              <a:t>Příklad</a:t>
            </a:r>
            <a:endParaRPr lang="cs-CZ" sz="1700" i="1" dirty="0"/>
          </a:p>
          <a:p>
            <a:pPr lvl="2">
              <a:defRPr/>
            </a:pPr>
            <a:r>
              <a:rPr lang="cs-CZ" sz="1700" i="1" dirty="0"/>
              <a:t>Všechna tvoje řešení jsou správná.</a:t>
            </a:r>
          </a:p>
          <a:p>
            <a:pPr lvl="2">
              <a:defRPr/>
            </a:pPr>
            <a:r>
              <a:rPr lang="cs-CZ" sz="1700" i="1" dirty="0"/>
              <a:t>Vadí mi, když nemohu vysvětlit, co mám připravené, protože mě ruší tvé vykřikování.</a:t>
            </a:r>
            <a:endParaRPr lang="cs-CZ" sz="1700" dirty="0"/>
          </a:p>
          <a:p>
            <a:pPr>
              <a:defRPr/>
            </a:pPr>
            <a:r>
              <a:rPr lang="cs-CZ" sz="1700" dirty="0"/>
              <a:t>Posuzovacím jazykem přiřazujeme charakterové vlastnosti, pronášíme soudy a rozřazujeme žáky.</a:t>
            </a:r>
          </a:p>
          <a:p>
            <a:pPr lvl="1">
              <a:defRPr/>
            </a:pPr>
            <a:r>
              <a:rPr lang="cs-CZ" sz="1700" dirty="0"/>
              <a:t>Příklad</a:t>
            </a:r>
            <a:endParaRPr lang="cs-CZ" sz="1700" i="1" dirty="0"/>
          </a:p>
          <a:p>
            <a:pPr lvl="2">
              <a:defRPr/>
            </a:pPr>
            <a:r>
              <a:rPr lang="cs-CZ" sz="1700" i="1" dirty="0"/>
              <a:t>Jsi moc šikovný matematik.</a:t>
            </a:r>
          </a:p>
          <a:p>
            <a:pPr lvl="2">
              <a:defRPr/>
            </a:pPr>
            <a:r>
              <a:rPr lang="cs-CZ" sz="1700" i="1" dirty="0"/>
              <a:t>Jsi kázeňský problém naší třídy.</a:t>
            </a:r>
          </a:p>
          <a:p>
            <a:pPr lvl="2">
              <a:defRPr/>
            </a:pPr>
            <a:endParaRPr lang="cs-CZ" sz="1700" i="1" dirty="0"/>
          </a:p>
          <a:p>
            <a:pPr lvl="2">
              <a:defRPr/>
            </a:pPr>
            <a:r>
              <a:rPr lang="cs-CZ" sz="1700" dirty="0"/>
              <a:t>ZOOM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32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CC3B33-482D-DD44-906F-8883B80E34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508965-4F97-3448-A3BA-2C9EE4B8D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66E3F-78D6-0F48-8871-E83B81DB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komunikace</a:t>
            </a:r>
            <a:br>
              <a:rPr lang="cs-CZ" dirty="0"/>
            </a:br>
            <a:r>
              <a:rPr lang="cs-CZ" dirty="0"/>
              <a:t>Verbální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4DA6A2-B269-1C46-BEA4-78790C37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4139998"/>
          </a:xfrm>
        </p:spPr>
        <p:txBody>
          <a:bodyPr/>
          <a:lstStyle/>
          <a:p>
            <a:pPr marL="990600" lvl="1" indent="-533400">
              <a:defRPr/>
            </a:pPr>
            <a:r>
              <a:rPr lang="cs-CZ" sz="2200" b="1" dirty="0"/>
              <a:t>formální stránka </a:t>
            </a:r>
            <a:r>
              <a:rPr lang="cs-CZ" sz="2200" dirty="0"/>
              <a:t>(intenzita hlasu, tónová výšku hlasu, barva hlasu, délka projevu, rychlost mluvního projevu, přestávky a pauzy v řeči, akustická náplň přestávek, přesnost řeči, způsob předávání slova)</a:t>
            </a:r>
          </a:p>
          <a:p>
            <a:pPr marL="990600" lvl="1" indent="-533400">
              <a:defRPr/>
            </a:pPr>
            <a:r>
              <a:rPr lang="cs-CZ" sz="2200" b="1" dirty="0"/>
              <a:t>obsahová stránka </a:t>
            </a:r>
            <a:r>
              <a:rPr lang="cs-CZ" sz="2200" dirty="0"/>
              <a:t>(věcná správnost, přesnost, srozumitelnost a přiměřenost pro skupiny žáků, kterým je sdělení určeno, stručnost a jazyková správnost). Pro učitele to znamená nejenom tato fakta si uvědomovat, ale svůj projev občas záměrně s těmito požadavky konfrontovat.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64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B14639-D3DA-8E44-B04D-76D091890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8EF15E-10BB-4746-AE5B-33B5C4D78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5536D6-D659-6C47-9CC8-D874737D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49EEEC-55B1-5446-93EA-A6DDD51A2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/>
              <a:t>K základním stavebním prvkům verbální pedagogické komunikace patří </a:t>
            </a:r>
            <a:r>
              <a:rPr lang="cs-CZ" sz="2000" b="1" dirty="0"/>
              <a:t>otázka</a:t>
            </a:r>
            <a:r>
              <a:rPr lang="cs-CZ" sz="2000" dirty="0"/>
              <a:t>. </a:t>
            </a:r>
          </a:p>
          <a:p>
            <a:pPr>
              <a:defRPr/>
            </a:pPr>
            <a:r>
              <a:rPr lang="cs-CZ" sz="2000" b="1" i="1" dirty="0"/>
              <a:t>Požadavky na formulaci otázek</a:t>
            </a:r>
            <a:r>
              <a:rPr lang="cs-CZ" sz="2000" dirty="0"/>
              <a:t>:</a:t>
            </a:r>
          </a:p>
          <a:p>
            <a:pPr lvl="2">
              <a:defRPr/>
            </a:pPr>
            <a:r>
              <a:rPr lang="cs-CZ" b="1" dirty="0"/>
              <a:t>jasná a srozumitelná</a:t>
            </a:r>
            <a:r>
              <a:rPr lang="cs-CZ" dirty="0"/>
              <a:t> (aby tázaný pochopil, k čemu se má vyjádřit, na co má odpovědět, co má vyřešit)</a:t>
            </a:r>
          </a:p>
          <a:p>
            <a:pPr lvl="2">
              <a:defRPr/>
            </a:pPr>
            <a:r>
              <a:rPr lang="cs-CZ" b="1" dirty="0"/>
              <a:t>stručná </a:t>
            </a:r>
            <a:r>
              <a:rPr lang="cs-CZ" dirty="0"/>
              <a:t>(žádná zbytečná slova, mnohomluvná souvětí „zamlžující“ podstatu dotazu atd.)</a:t>
            </a:r>
            <a:endParaRPr lang="cs-CZ" b="1" dirty="0"/>
          </a:p>
          <a:p>
            <a:pPr lvl="2">
              <a:defRPr/>
            </a:pPr>
            <a:r>
              <a:rPr lang="cs-CZ" b="1" dirty="0"/>
              <a:t>výstižná, přesně formulovaná</a:t>
            </a:r>
            <a:r>
              <a:rPr lang="cs-CZ" dirty="0"/>
              <a:t> (abychom zjistili to, co chceme zjistit).</a:t>
            </a:r>
          </a:p>
          <a:p>
            <a:pPr>
              <a:defRPr/>
            </a:pPr>
            <a:r>
              <a:rPr lang="cs-CZ" sz="2000" dirty="0"/>
              <a:t>Žádná odpověď na otázku by neměla zůstat bez odezvy, bez reakce toho, kdo otázku položil!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24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13C1C-F755-CB4C-8E19-8DAF977AAD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FB17F1-AA91-8242-B379-E930B043A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DDFE14-F29F-8D47-8975-87847F57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CA69AB-EE65-1D48-B186-AB48889D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700" dirty="0"/>
              <a:t>55% komunikace tvoří mimické projevy, z 38% akustické nelingvistické projevy a jen 7% slovní sdělení</a:t>
            </a:r>
          </a:p>
          <a:p>
            <a:pPr lvl="1">
              <a:defRPr/>
            </a:pPr>
            <a:r>
              <a:rPr lang="cs-CZ" sz="1700" b="1" dirty="0"/>
              <a:t>sdělování pohledy</a:t>
            </a:r>
            <a:r>
              <a:rPr lang="cs-CZ" sz="1700" dirty="0"/>
              <a:t> (řeč očí) </a:t>
            </a:r>
          </a:p>
          <a:p>
            <a:pPr lvl="1">
              <a:defRPr/>
            </a:pPr>
            <a:r>
              <a:rPr lang="cs-CZ" sz="1700" b="1" dirty="0"/>
              <a:t>sdělování výrazem obličeje</a:t>
            </a:r>
            <a:r>
              <a:rPr lang="cs-CZ" sz="1700" dirty="0"/>
              <a:t> (mimika) </a:t>
            </a:r>
          </a:p>
          <a:p>
            <a:pPr lvl="1">
              <a:defRPr/>
            </a:pPr>
            <a:r>
              <a:rPr lang="cs-CZ" sz="1700" b="1" dirty="0"/>
              <a:t>sdělování pohyby</a:t>
            </a:r>
            <a:r>
              <a:rPr lang="cs-CZ" sz="1700" dirty="0"/>
              <a:t> (kinetika)</a:t>
            </a:r>
          </a:p>
          <a:p>
            <a:pPr lvl="1">
              <a:defRPr/>
            </a:pPr>
            <a:r>
              <a:rPr lang="cs-CZ" sz="1700" b="1" dirty="0"/>
              <a:t>sdělování dotykem</a:t>
            </a:r>
            <a:r>
              <a:rPr lang="cs-CZ" sz="1700" dirty="0"/>
              <a:t> (</a:t>
            </a:r>
            <a:r>
              <a:rPr lang="cs-CZ" sz="1700" dirty="0" err="1"/>
              <a:t>haptika</a:t>
            </a:r>
            <a:r>
              <a:rPr lang="cs-CZ" sz="1700" dirty="0"/>
              <a:t>)</a:t>
            </a:r>
          </a:p>
          <a:p>
            <a:pPr lvl="1">
              <a:defRPr/>
            </a:pPr>
            <a:r>
              <a:rPr lang="cs-CZ" sz="1700" b="1" dirty="0"/>
              <a:t>sdělování fyzickými postoji</a:t>
            </a:r>
            <a:r>
              <a:rPr lang="cs-CZ" sz="1700" dirty="0"/>
              <a:t> (</a:t>
            </a:r>
            <a:r>
              <a:rPr lang="cs-CZ" sz="1700" dirty="0" err="1"/>
              <a:t>posturologie</a:t>
            </a:r>
            <a:r>
              <a:rPr lang="cs-CZ" sz="1700" dirty="0"/>
              <a:t>) </a:t>
            </a:r>
          </a:p>
          <a:p>
            <a:pPr lvl="1">
              <a:defRPr/>
            </a:pPr>
            <a:r>
              <a:rPr lang="cs-CZ" sz="1700" b="1" dirty="0"/>
              <a:t>sdělování gesty</a:t>
            </a:r>
            <a:r>
              <a:rPr lang="cs-CZ" sz="1700" dirty="0"/>
              <a:t> (</a:t>
            </a:r>
            <a:r>
              <a:rPr lang="cs-CZ" sz="1700" dirty="0" err="1"/>
              <a:t>gestika</a:t>
            </a:r>
            <a:r>
              <a:rPr lang="cs-CZ" sz="1700" dirty="0"/>
              <a:t>)</a:t>
            </a:r>
          </a:p>
          <a:p>
            <a:pPr lvl="1">
              <a:defRPr/>
            </a:pPr>
            <a:r>
              <a:rPr lang="cs-CZ" sz="1700" b="1" dirty="0"/>
              <a:t>sdělování vzájemným přiblížením či oddálením</a:t>
            </a:r>
            <a:r>
              <a:rPr lang="cs-CZ" sz="1700" dirty="0"/>
              <a:t> (</a:t>
            </a:r>
            <a:r>
              <a:rPr lang="cs-CZ" sz="1700" dirty="0" err="1"/>
              <a:t>proxemika</a:t>
            </a:r>
            <a:r>
              <a:rPr lang="cs-CZ" sz="1700" dirty="0"/>
              <a:t>) </a:t>
            </a:r>
          </a:p>
          <a:p>
            <a:pPr lvl="1">
              <a:defRPr/>
            </a:pPr>
            <a:r>
              <a:rPr lang="cs-CZ" sz="1700" b="1" dirty="0"/>
              <a:t>sdělování úpravou zevnějšku</a:t>
            </a:r>
            <a:r>
              <a:rPr lang="cs-CZ" sz="17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63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2A51F9-C9D3-1141-900F-E6AA0C68BE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1CF40C-2798-0E40-B862-4B4C76754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C6E48E-8764-F544-A876-24865782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činem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EC6926-F332-8D48-B895-386E9E5D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Komunikací činem rozumíme to, </a:t>
            </a:r>
            <a:r>
              <a:rPr lang="cs-CZ" b="1" dirty="0"/>
              <a:t>jak se učitel a žáci k sobě chovají, jak vyjadřují vzájemné postoje svým jednáním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53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Výuková komunikace (typy komunikace, popisná komunikace, zpětná vazba).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42B23-31AE-AD47-97E2-767C5093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8E502A-B457-C045-8964-F7A202977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EA2FAB-4BBA-AF46-B138-998B5844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F12FA-E3D9-9542-B361-9C80C31D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dirty="0"/>
              <a:t>intrapersonální (např. mezi počítačem a jeho uživatelem)</a:t>
            </a:r>
          </a:p>
          <a:p>
            <a:pPr marL="609600" indent="-609600">
              <a:defRPr/>
            </a:pPr>
            <a:r>
              <a:rPr lang="cs-CZ" dirty="0"/>
              <a:t>interpersonální (mezi dvěma nebo více partnery)</a:t>
            </a:r>
          </a:p>
          <a:p>
            <a:pPr marL="609600" indent="-609600">
              <a:defRPr/>
            </a:pPr>
            <a:r>
              <a:rPr lang="cs-CZ" dirty="0"/>
              <a:t>hromadná, masová (např. mezi divákem a televizí)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19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52FD41-EAE7-0644-97BF-A75C155F2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29F735-D183-9246-9A35-62D59416B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34B637-E097-6A4F-8A35-BB3850F7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9ABE9C-62BE-024A-877D-3CEBF30D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/>
              <a:t>Funkcí komunikace je </a:t>
            </a:r>
            <a:r>
              <a:rPr lang="cs-CZ" sz="1800" b="1" dirty="0"/>
              <a:t>dorozumívání se jako předpoklad soužití a vzájemné závislosti</a:t>
            </a:r>
            <a:r>
              <a:rPr lang="cs-CZ" sz="1800" dirty="0"/>
              <a:t>. </a:t>
            </a:r>
          </a:p>
          <a:p>
            <a:pPr>
              <a:defRPr/>
            </a:pPr>
            <a:r>
              <a:rPr lang="cs-CZ" sz="1800" dirty="0"/>
              <a:t>Pojetí pedagogické komunikace se stále ještě vyvíjí. </a:t>
            </a:r>
          </a:p>
          <a:p>
            <a:pPr lvl="1">
              <a:defRPr/>
            </a:pPr>
            <a:r>
              <a:rPr lang="cs-CZ" sz="1800" dirty="0"/>
              <a:t>zprostředkovává společnou činnost účastníků;</a:t>
            </a:r>
          </a:p>
          <a:p>
            <a:pPr lvl="1">
              <a:defRPr/>
            </a:pPr>
            <a:r>
              <a:rPr lang="cs-CZ" sz="1800" dirty="0"/>
              <a:t>zprostředkovává vzájemná působení účastníků v nejširším smyslu včetně výměny informací, zkušeností, ale také motivů, postojů, emocí;</a:t>
            </a:r>
          </a:p>
          <a:p>
            <a:pPr lvl="1">
              <a:defRPr/>
            </a:pPr>
            <a:r>
              <a:rPr lang="cs-CZ" sz="1800" dirty="0"/>
              <a:t>zprostředkovává osobní i neosobní vztahy;</a:t>
            </a:r>
          </a:p>
          <a:p>
            <a:pPr lvl="1">
              <a:defRPr/>
            </a:pPr>
            <a:r>
              <a:rPr lang="cs-CZ" sz="1800" dirty="0"/>
              <a:t>formuje všechny účastníky pedagogického procesu, zejména pak osobnost žáků;</a:t>
            </a:r>
          </a:p>
          <a:p>
            <a:pPr lvl="1">
              <a:defRPr/>
            </a:pPr>
            <a:r>
              <a:rPr lang="cs-CZ" sz="1800" dirty="0"/>
              <a:t>je prostředkem k uskutečňování výchovy a vzdělávání, neboť cíl, učivo, metody atd. nemohou vystupovat v pedagogickém procesu přímo, nýbrž ve slovní či mimoslovní podobě;</a:t>
            </a:r>
          </a:p>
          <a:p>
            <a:pPr lvl="1">
              <a:defRPr/>
            </a:pPr>
            <a:r>
              <a:rPr lang="cs-CZ" sz="1800" dirty="0"/>
              <a:t>konstituuje každý výchovně vzdělávací systém, neboť tvoří jednu z jeho hlavních složek, zajišťuje jeho fungování, vnáší do něj pohyb, vývoj, dynamiku, udržuje však i jeho stabilitu.</a:t>
            </a:r>
          </a:p>
        </p:txBody>
      </p:sp>
    </p:spTree>
    <p:extLst>
      <p:ext uri="{BB962C8B-B14F-4D97-AF65-F5344CB8AC3E}">
        <p14:creationId xmlns:p14="http://schemas.microsoft.com/office/powerpoint/2010/main" val="168674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88A2E1-E9E3-764A-9EA5-B7952C6D0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602FDB-629C-6A45-B722-40FC92541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A57F83-8F71-F24D-BD15-F10FBA58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výukové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DE18A-3E69-5A49-8C76-4B968187F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Podle míry připravenosti komunikace a míry očekávanosti jejího průběhu </a:t>
            </a:r>
          </a:p>
          <a:p>
            <a:pPr lvl="1">
              <a:defRPr/>
            </a:pPr>
            <a:r>
              <a:rPr lang="cs-CZ" b="1" dirty="0"/>
              <a:t>komunikace, kterou si může pedagog předem dobře promyslet a detailně připravit</a:t>
            </a:r>
            <a:r>
              <a:rPr lang="cs-CZ" dirty="0"/>
              <a:t> </a:t>
            </a:r>
          </a:p>
          <a:p>
            <a:pPr lvl="1">
              <a:defRPr/>
            </a:pPr>
            <a:r>
              <a:rPr lang="cs-CZ" b="1" dirty="0"/>
              <a:t>komunikace, která se dá připravit jen orientačně</a:t>
            </a:r>
            <a:r>
              <a:rPr lang="cs-CZ" dirty="0"/>
              <a:t> (př. rámcová příprava zkušených učitelů)</a:t>
            </a:r>
          </a:p>
          <a:p>
            <a:pPr lvl="1">
              <a:defRPr/>
            </a:pPr>
            <a:r>
              <a:rPr lang="cs-CZ" b="1" dirty="0"/>
              <a:t>nepřipravená komunikace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08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17C9B6-E82E-6D47-BDF6-5ACC6B427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BD7252-CC2A-9B4D-B228-3570162CE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2911D-1195-904E-B1D8-E83A2A80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819154-540C-9442-8EA7-8DCB34D5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sz="2400" dirty="0"/>
              <a:t>Vlastní </a:t>
            </a:r>
            <a:r>
              <a:rPr lang="cs-CZ" sz="2400" b="1" dirty="0"/>
              <a:t>komunikační proces</a:t>
            </a:r>
            <a:r>
              <a:rPr lang="cs-CZ" sz="2400" dirty="0"/>
              <a:t> má tři fáze </a:t>
            </a:r>
          </a:p>
          <a:p>
            <a:pPr marL="990600" lvl="1" indent="-533400">
              <a:defRPr/>
            </a:pPr>
            <a:r>
              <a:rPr lang="cs-CZ" b="1" dirty="0"/>
              <a:t>zakódování sdělení do určité formy</a:t>
            </a:r>
            <a:r>
              <a:rPr lang="cs-CZ" dirty="0"/>
              <a:t>, např. mluvené řeči,</a:t>
            </a:r>
          </a:p>
          <a:p>
            <a:pPr marL="990600" lvl="1" indent="-533400">
              <a:defRPr/>
            </a:pPr>
            <a:r>
              <a:rPr lang="cs-CZ" b="1" dirty="0"/>
              <a:t>předání informace prostřednictvím určitého kanálu</a:t>
            </a:r>
            <a:r>
              <a:rPr lang="cs-CZ" dirty="0"/>
              <a:t>, např. zvuku nebo obrazu,</a:t>
            </a:r>
          </a:p>
          <a:p>
            <a:pPr marL="990600" lvl="1" indent="-533400">
              <a:defRPr/>
            </a:pPr>
            <a:r>
              <a:rPr lang="cs-CZ" b="1" dirty="0"/>
              <a:t>dekódování přijatého sdělení příjemcem</a:t>
            </a:r>
          </a:p>
          <a:p>
            <a:pPr marL="609600" indent="-609600">
              <a:defRPr/>
            </a:pPr>
            <a:r>
              <a:rPr lang="cs-CZ" sz="2400" dirty="0"/>
              <a:t>Ve vzájemné výměně informací se uplatňují zpětné vazby.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52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1244F-FECB-3840-BCAB-C26E0C3BB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3AC16-94DC-4242-B3FE-FC7EAB75E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21F7D0-545A-9C4C-9713-DB650D3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987AEC-D4BC-9648-AC61-7178EA40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komunikátora reakce </a:t>
            </a:r>
            <a:r>
              <a:rPr lang="cs-CZ" dirty="0" err="1"/>
              <a:t>komunikanta</a:t>
            </a:r>
            <a:r>
              <a:rPr lang="cs-CZ" dirty="0"/>
              <a:t> na jeho sdělení, umožňující kontrolu jeho účinků. To může vést k </a:t>
            </a:r>
            <a:r>
              <a:rPr lang="cs-CZ" i="1" dirty="0"/>
              <a:t>odstranění deficitu informace</a:t>
            </a:r>
            <a:r>
              <a:rPr lang="cs-CZ" dirty="0"/>
              <a:t> (komunikátor vnímá, že komunikant zcela nechápe, co se mu sděluje) nebo ke </a:t>
            </a:r>
            <a:r>
              <a:rPr lang="cs-CZ" i="1" dirty="0"/>
              <a:t>korekci obsahu </a:t>
            </a:r>
            <a:r>
              <a:rPr lang="cs-CZ" dirty="0"/>
              <a:t>sdělení či chování, v jehož rámci je dán např. určitý výrok, když třeba komunikátor pozoruje, že jeho sdělení vyvolalo u </a:t>
            </a:r>
            <a:r>
              <a:rPr lang="cs-CZ" dirty="0" err="1"/>
              <a:t>komunikanta</a:t>
            </a:r>
            <a:r>
              <a:rPr lang="cs-CZ" dirty="0"/>
              <a:t> rozpaky, rozčilení nebo nelibost. Komunikace je v tomto smyslu komplexní jev, obsah sdělení je dotvářen jeho kontextem.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80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964877-E15C-1945-915F-B5BA7DE1F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6C39F9-C494-6C43-9250-CC2D322B9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E731E2-9C73-DC4F-BB68-888AFB0D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ZV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F5AA7E-4D69-D445-AFA9-428B0D96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500" b="1" dirty="0"/>
              <a:t>Příklady přímé zpětné vazby</a:t>
            </a:r>
            <a:r>
              <a:rPr lang="cs-CZ" sz="1500" dirty="0"/>
              <a:t>:</a:t>
            </a:r>
          </a:p>
          <a:p>
            <a:pPr lvl="1">
              <a:defRPr/>
            </a:pPr>
            <a:r>
              <a:rPr lang="cs-CZ" sz="1500" dirty="0"/>
              <a:t>souhlas, pochvala (</a:t>
            </a:r>
            <a:r>
              <a:rPr lang="cs-CZ" sz="1500" i="1" dirty="0"/>
              <a:t>Ano. V pořádku. No jistě. Dobře. Vidíš, jak ti to pěkně jde.</a:t>
            </a:r>
            <a:r>
              <a:rPr lang="cs-CZ" sz="1500" dirty="0"/>
              <a:t>)</a:t>
            </a:r>
          </a:p>
          <a:p>
            <a:pPr lvl="1">
              <a:defRPr/>
            </a:pPr>
            <a:r>
              <a:rPr lang="cs-CZ" sz="1500" dirty="0"/>
              <a:t>nesouhlas, výtka (</a:t>
            </a:r>
            <a:r>
              <a:rPr lang="cs-CZ" sz="1500" i="1" dirty="0"/>
              <a:t>Ne. Nepřesně, neodborně. Nikdo tě neslyší. Nečti, mluv. Pozor! Pomaleji. No, no, no, co to je?</a:t>
            </a:r>
            <a:r>
              <a:rPr lang="cs-CZ" sz="1500" dirty="0"/>
              <a:t>)</a:t>
            </a:r>
          </a:p>
          <a:p>
            <a:pPr lvl="1">
              <a:defRPr/>
            </a:pPr>
            <a:r>
              <a:rPr lang="cs-CZ" sz="1500" dirty="0"/>
              <a:t>částečný souhlas, částečný nesouhlas (</a:t>
            </a:r>
            <a:r>
              <a:rPr lang="cs-CZ" sz="1500" i="1" dirty="0"/>
              <a:t>Ano, ale já se tě ptám, je-li to … To je sice pravda, ale mezi nimi leží ještě …</a:t>
            </a:r>
            <a:r>
              <a:rPr lang="cs-CZ" sz="1500" dirty="0"/>
              <a:t>)</a:t>
            </a:r>
          </a:p>
          <a:p>
            <a:pPr lvl="1">
              <a:defRPr/>
            </a:pPr>
            <a:r>
              <a:rPr lang="cs-CZ" sz="1500" dirty="0"/>
              <a:t>jednoduchá pozitivní odpověď (nejčastěji formou učitelského „echa“)</a:t>
            </a:r>
          </a:p>
          <a:p>
            <a:pPr lvl="1">
              <a:defRPr/>
            </a:pPr>
            <a:r>
              <a:rPr lang="cs-CZ" sz="1500" dirty="0"/>
              <a:t>jednoduchá negativní odpověď (nejčastěji formou opakování chyby či prostého sdělení správné odpovědi)</a:t>
            </a:r>
          </a:p>
          <a:p>
            <a:pPr lvl="1">
              <a:defRPr/>
            </a:pPr>
            <a:r>
              <a:rPr lang="cs-CZ" sz="1500" dirty="0"/>
              <a:t>částečně pozitivní, částečně negativní odpověď</a:t>
            </a:r>
          </a:p>
          <a:p>
            <a:pPr lvl="1">
              <a:defRPr/>
            </a:pPr>
            <a:r>
              <a:rPr lang="cs-CZ" sz="1500" dirty="0"/>
              <a:t>pozitivní zpětná vazba doplněná vysvětlením</a:t>
            </a:r>
          </a:p>
          <a:p>
            <a:pPr lvl="1">
              <a:defRPr/>
            </a:pPr>
            <a:r>
              <a:rPr lang="cs-CZ" sz="1500" dirty="0"/>
              <a:t>negativní zpětná vazba doplněná vysvětlením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94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F2457B-2847-414E-9677-D6DE831C3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00A21-3CFB-114A-9082-338779FEE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7E4F7-E152-8945-B376-C6A264D8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Nepřímá ZV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6B84AD-DF47-3E43-AB0B-1C0295C7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b="1" dirty="0"/>
              <a:t>Příklady nepřímé zpětné vazby</a:t>
            </a:r>
            <a:r>
              <a:rPr lang="cs-CZ" sz="2000" dirty="0"/>
              <a:t>:</a:t>
            </a:r>
          </a:p>
          <a:p>
            <a:pPr lvl="1">
              <a:defRPr/>
            </a:pPr>
            <a:r>
              <a:rPr lang="cs-CZ" dirty="0"/>
              <a:t>doplnění původní odpovědi rozvedením</a:t>
            </a:r>
          </a:p>
          <a:p>
            <a:pPr lvl="1">
              <a:defRPr/>
            </a:pPr>
            <a:r>
              <a:rPr lang="cs-CZ" dirty="0"/>
              <a:t>doplnění původní odpovědi zpřesněním, zúžením</a:t>
            </a:r>
          </a:p>
          <a:p>
            <a:pPr lvl="1">
              <a:defRPr/>
            </a:pPr>
            <a:r>
              <a:rPr lang="cs-CZ" dirty="0"/>
              <a:t>vyžádání dalších odpovědí, dalších alternativ</a:t>
            </a:r>
          </a:p>
          <a:p>
            <a:pPr lvl="1">
              <a:defRPr/>
            </a:pPr>
            <a:r>
              <a:rPr lang="cs-CZ" dirty="0"/>
              <a:t>vyžádání jediné odpovědi, jediné alternativy</a:t>
            </a:r>
          </a:p>
          <a:p>
            <a:pPr lvl="1">
              <a:defRPr/>
            </a:pPr>
            <a:r>
              <a:rPr lang="cs-CZ" dirty="0"/>
              <a:t>přechod k jinému tématu</a:t>
            </a:r>
          </a:p>
          <a:p>
            <a:pPr>
              <a:defRPr/>
            </a:pPr>
            <a:r>
              <a:rPr lang="cs-CZ" sz="2000" dirty="0"/>
              <a:t>V praxi se hodně vyskytuje i tzv. </a:t>
            </a:r>
            <a:r>
              <a:rPr lang="cs-CZ" sz="2000" b="1" dirty="0"/>
              <a:t>smíšená zpětná vazba</a:t>
            </a:r>
            <a:r>
              <a:rPr lang="cs-CZ" sz="2000" dirty="0"/>
              <a:t> (verbální i neverbální, jednotlivé typy zpětné vazby se nevyskytují samostatně, učitelé je spojují do větších celků).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7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CCB98-17AE-AE42-B5DC-946516BF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945A9D-706F-C84E-BDFE-2430F88F7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680FC2-E692-FC4B-AA13-2CEE40F2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 pedagogická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04B3CA-ED28-9E49-ADB5-165AA4BD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3000" dirty="0"/>
              <a:t>Komunikace:</a:t>
            </a:r>
          </a:p>
          <a:p>
            <a:pPr>
              <a:buNone/>
              <a:defRPr/>
            </a:pPr>
            <a:r>
              <a:rPr lang="cs-CZ" sz="2400" dirty="0"/>
              <a:t>      a) sdělování si určité informace</a:t>
            </a:r>
          </a:p>
          <a:p>
            <a:pPr>
              <a:buNone/>
              <a:defRPr/>
            </a:pPr>
            <a:r>
              <a:rPr lang="cs-CZ" sz="2400" dirty="0"/>
              <a:t>      b) výměnu významů mezi lidmi </a:t>
            </a:r>
          </a:p>
          <a:p>
            <a:pPr>
              <a:defRPr/>
            </a:pPr>
            <a:r>
              <a:rPr lang="cs-CZ" sz="2400" dirty="0"/>
              <a:t>Uskutečňuje se prostřednictvím senzorických kanálů (zrak, sluch, hmat, čich, chuť). </a:t>
            </a:r>
          </a:p>
          <a:p>
            <a:pPr>
              <a:defRPr/>
            </a:pPr>
            <a:r>
              <a:rPr lang="cs-CZ" dirty="0"/>
              <a:t>Sociální komunikace 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je založena na společné činnosti, vzájemném působení, mezilidských vztazích. 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zahrnuje v sobě tři hlediska (interakční, komunikační, percepční), které spolu vzájemně souvisí</a:t>
            </a:r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0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FEFD05-E148-7F46-B1F6-9333BCF9F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BB0C0-241B-B248-89B1-278B966B6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21DE8E-5569-2545-B449-E2AD75F9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Pedagogická a výuková komunikace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886797-4088-174E-917F-FB5BB903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/>
              <a:t>Pedagogická komunikace </a:t>
            </a:r>
          </a:p>
          <a:p>
            <a:pPr lvl="1">
              <a:buFontTx/>
              <a:buChar char="-"/>
              <a:defRPr/>
            </a:pPr>
            <a:r>
              <a:rPr lang="cs-CZ" sz="2200" dirty="0"/>
              <a:t>je </a:t>
            </a:r>
            <a:r>
              <a:rPr lang="cs-CZ" sz="2200" b="1" dirty="0"/>
              <a:t>zvláštním případem komunikace sociální</a:t>
            </a:r>
          </a:p>
          <a:p>
            <a:pPr lvl="1">
              <a:buFontTx/>
              <a:buChar char="-"/>
              <a:defRPr/>
            </a:pPr>
            <a:r>
              <a:rPr lang="cs-CZ" sz="2200" dirty="0"/>
              <a:t>při pedagogické komunikaci dochází k </a:t>
            </a:r>
            <a:r>
              <a:rPr lang="cs-CZ" sz="2200" i="1" dirty="0"/>
              <a:t>sociální interakci</a:t>
            </a:r>
            <a:r>
              <a:rPr lang="cs-CZ" sz="2200" dirty="0"/>
              <a:t> (jeden subjekt svým chováním vyvolává změnu v druhém subjektu a současně je tímto subjektem zpětně ovlivňován)</a:t>
            </a:r>
          </a:p>
          <a:p>
            <a:pPr lvl="1">
              <a:buFontTx/>
              <a:buChar char="-"/>
              <a:defRPr/>
            </a:pPr>
            <a:r>
              <a:rPr lang="cs-CZ" sz="2200" dirty="0"/>
              <a:t>je </a:t>
            </a:r>
            <a:r>
              <a:rPr lang="cs-CZ" sz="2200" b="1" dirty="0"/>
              <a:t>zaměřena na dosažení výchovných a vzdělávacích cílů</a:t>
            </a:r>
            <a:r>
              <a:rPr lang="cs-CZ" sz="2200" dirty="0"/>
              <a:t>, mívá vymezený obsah, je stanovena sociální role účastníků, jsou dohodnuta komunikační pravidla </a:t>
            </a:r>
          </a:p>
          <a:p>
            <a:pPr lvl="1">
              <a:buFontTx/>
              <a:buChar char="-"/>
              <a:defRPr/>
            </a:pPr>
            <a:r>
              <a:rPr lang="cs-CZ" sz="2200" dirty="0"/>
              <a:t>výuková komunikace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6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729C4-5921-4541-A176-765B8FC03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4A1D0-BA3D-B742-A357-59BA730A0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A0B0C5-F90F-CA4C-8EE4-3FAA72D3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sebepoznání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063286C-A07F-0549-921C-641BAE2D0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885699"/>
            <a:ext cx="3807580" cy="2857499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F118719-A376-EA45-BEBE-BE9A85AC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8" y="1175657"/>
            <a:ext cx="6153064" cy="38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87918"/>
              </p:ext>
            </p:extLst>
          </p:nvPr>
        </p:nvGraphicFramePr>
        <p:xfrm>
          <a:off x="142504" y="35626"/>
          <a:ext cx="11934701" cy="678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039">
                <a:tc>
                  <a:txBody>
                    <a:bodyPr/>
                    <a:lstStyle/>
                    <a:p>
                      <a:r>
                        <a:rPr lang="cs-CZ" b="0" noProof="0"/>
                        <a:t>2 –</a:t>
                      </a:r>
                      <a:r>
                        <a:rPr lang="cs-CZ" b="0" baseline="0" noProof="0"/>
                        <a:t> 4 </a:t>
                      </a:r>
                      <a:r>
                        <a:rPr lang="cs-CZ" b="0" noProof="0"/>
                        <a:t>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b="0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pohled na sebe tvoří fakta týkající se našeho vzhledu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b="0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sebeobraz do značné míry koresponduje s pohledem rodičů či nejbližších osob</a:t>
                      </a:r>
                      <a:endParaRPr lang="cs-CZ" b="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89">
                <a:tc>
                  <a:txBody>
                    <a:bodyPr/>
                    <a:lstStyle/>
                    <a:p>
                      <a:r>
                        <a:rPr lang="cs-CZ" noProof="0"/>
                        <a:t>5</a:t>
                      </a:r>
                      <a:r>
                        <a:rPr lang="cs-CZ" baseline="0" noProof="0"/>
                        <a:t> – 7 let</a:t>
                      </a:r>
                      <a:endParaRPr lang="cs-CZ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dítě</a:t>
                      </a:r>
                      <a:r>
                        <a:rPr lang="cs-CZ" sz="1800" kern="1200" baseline="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pokouší udržet pozitivní sebeobraz (často se srovnává s tím, jak na tom bylo, když bylo “malé”)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děti</a:t>
                      </a:r>
                      <a:r>
                        <a:rPr lang="cs-CZ" sz="1800" kern="1200" baseline="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více všímají, jak je vidí druzí lidé, hlavní vliv na utváření pohledu na sebe mají stále rodiče a nejbližší osoby</a:t>
                      </a:r>
                      <a:endParaRPr lang="cs-CZ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889">
                <a:tc>
                  <a:txBody>
                    <a:bodyPr/>
                    <a:lstStyle/>
                    <a:p>
                      <a:r>
                        <a:rPr lang="cs-CZ" noProof="0"/>
                        <a:t>8 – 11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cs-CZ" sz="1800" kern="1200" baseline="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budování </a:t>
                      </a: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sebesystému má vliv více principů zároveň: 1. sociální srovnání (často s vrstevníky), 2.</a:t>
                      </a:r>
                      <a:r>
                        <a:rPr lang="cs-CZ" sz="1800" kern="1200" baseline="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zrcadlení (dítě si všímá, jak je asi vidí lidé v jeho okolí, své vnímání pak upravuje dle těchto předpokládaných pohledů druhých), 3. dále je charakteristické orientování se na různé vzory a ideály a jejich napodobování</a:t>
                      </a: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607">
                <a:tc>
                  <a:txBody>
                    <a:bodyPr/>
                    <a:lstStyle/>
                    <a:p>
                      <a:r>
                        <a:rPr lang="cs-CZ" noProof="0"/>
                        <a:t>12 – 15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pubescent/mladý adolescent se začíná jinak projevovat v kontaktu s rodiči, jinak s kamarády a jinak např. ve škole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této etapě poprvé dospívající záměrně hledá sám sebe, usiluje o větší sebepoznání a porozumění sobě a zkouší si různé role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cs-CZ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</a:t>
                      </a:r>
                      <a:r>
                        <a:rPr lang="cs-CZ" sz="1800" kern="1200" baseline="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velký zájem dozvědět se, jak ho vidí ostatní, často pak převrací svůj (i tak nestabilní) sebeobraz podle jediného názoru druhé osoby</a:t>
                      </a:r>
                      <a:endParaRPr lang="cs-CZ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966">
                <a:tc>
                  <a:txBody>
                    <a:bodyPr/>
                    <a:lstStyle/>
                    <a:p>
                      <a:r>
                        <a:rPr lang="cs-CZ" noProof="0"/>
                        <a:t>Adolescence - dospělost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cs-CZ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tomto období se završuje celý proces nezáměrného sebepoznávání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cs-CZ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jedinec obvykle začne vnímat sám sebe celistvěji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cs-CZ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propojí své protikladné charakteristiky, vlastnosti, schopnosti, sociální role i různorodé chování do jediného uceleného </a:t>
                      </a:r>
                      <a:r>
                        <a:rPr lang="cs-CZ" sz="1800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sebesystému</a:t>
                      </a:r>
                      <a:r>
                        <a:rPr lang="cs-CZ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cs-CZ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průběhu života přichází spousta nových situací, které jej nutí tento obraz znovu zpřesňovat a</a:t>
                      </a:r>
                      <a:r>
                        <a:rPr lang="cs-CZ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doplňovat</a:t>
                      </a:r>
                      <a:endParaRPr lang="cs-CZ" noProof="0" dirty="0"/>
                    </a:p>
                    <a:p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0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C5AAFE-5486-B140-BEC7-C1239F895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D2C0BF-964F-774A-8E40-9892B2E29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F19B44-04C5-4B42-9F31-8AF8AE11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39322"/>
            <a:ext cx="11173163" cy="1652679"/>
          </a:xfrm>
        </p:spPr>
        <p:txBody>
          <a:bodyPr/>
          <a:lstStyle/>
          <a:p>
            <a:r>
              <a:rPr lang="cs-CZ" dirty="0"/>
              <a:t>Nezáměrné vytváření </a:t>
            </a:r>
            <a:r>
              <a:rPr lang="cs-CZ" dirty="0" err="1"/>
              <a:t>sebesystému</a:t>
            </a:r>
            <a:br>
              <a:rPr lang="cs-CZ" dirty="0"/>
            </a:br>
            <a:r>
              <a:rPr lang="cs-CZ" dirty="0" err="1"/>
              <a:t>Základni</a:t>
            </a:r>
            <a:r>
              <a:rPr lang="cs-CZ" dirty="0"/>
              <a:t>́ </a:t>
            </a:r>
            <a:r>
              <a:rPr lang="cs-CZ" dirty="0" err="1"/>
              <a:t>způsoby</a:t>
            </a:r>
            <a:r>
              <a:rPr lang="cs-CZ" dirty="0"/>
              <a:t>, </a:t>
            </a:r>
            <a:r>
              <a:rPr lang="cs-CZ" dirty="0" err="1"/>
              <a:t>jakými</a:t>
            </a:r>
            <a:r>
              <a:rPr lang="cs-CZ" dirty="0"/>
              <a:t> se </a:t>
            </a:r>
            <a:r>
              <a:rPr lang="cs-CZ" dirty="0" err="1"/>
              <a:t>postupne</a:t>
            </a:r>
            <a:r>
              <a:rPr lang="cs-CZ" dirty="0"/>
              <a:t>̌ lidé </a:t>
            </a:r>
            <a:r>
              <a:rPr lang="cs-CZ" dirty="0" err="1"/>
              <a:t>uči</a:t>
            </a:r>
            <a:r>
              <a:rPr lang="cs-CZ" dirty="0"/>
              <a:t>́ </a:t>
            </a:r>
            <a:r>
              <a:rPr lang="cs-CZ" dirty="0" err="1"/>
              <a:t>pohlížet</a:t>
            </a:r>
            <a:r>
              <a:rPr lang="cs-CZ" dirty="0"/>
              <a:t> sami na sebe: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614-CB70-7F44-A17D-FC2A74E4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000" dirty="0"/>
              <a:t>Nekriticky </a:t>
            </a:r>
            <a:r>
              <a:rPr lang="cs-CZ" sz="2000" dirty="0" err="1"/>
              <a:t>přejímáme</a:t>
            </a:r>
            <a:r>
              <a:rPr lang="cs-CZ" sz="2000" dirty="0"/>
              <a:t> </a:t>
            </a:r>
            <a:r>
              <a:rPr lang="cs-CZ" sz="2000" dirty="0" err="1"/>
              <a:t>názory</a:t>
            </a:r>
            <a:r>
              <a:rPr lang="cs-CZ" sz="2000" dirty="0"/>
              <a:t>, </a:t>
            </a:r>
            <a:r>
              <a:rPr lang="cs-CZ" sz="2000" dirty="0" err="1"/>
              <a:t>ktere</a:t>
            </a:r>
            <a:r>
              <a:rPr lang="cs-CZ" sz="2000" dirty="0"/>
              <a:t>́ o </a:t>
            </a:r>
            <a:r>
              <a:rPr lang="cs-CZ" sz="2000" dirty="0" err="1"/>
              <a:t>nás</a:t>
            </a:r>
            <a:r>
              <a:rPr lang="cs-CZ" sz="2000" dirty="0"/>
              <a:t> </a:t>
            </a:r>
            <a:r>
              <a:rPr lang="cs-CZ" sz="2000" dirty="0" err="1"/>
              <a:t>maji</a:t>
            </a:r>
            <a:r>
              <a:rPr lang="cs-CZ" sz="2000" dirty="0"/>
              <a:t>́ </a:t>
            </a:r>
            <a:r>
              <a:rPr lang="cs-CZ" sz="2000" dirty="0" err="1"/>
              <a:t>významne</a:t>
            </a:r>
            <a:r>
              <a:rPr lang="cs-CZ" sz="2000" dirty="0"/>
              <a:t>́ osoby v </a:t>
            </a:r>
            <a:r>
              <a:rPr lang="cs-CZ" sz="2000" dirty="0" err="1"/>
              <a:t>našem</a:t>
            </a:r>
            <a:r>
              <a:rPr lang="cs-CZ" sz="2000" dirty="0"/>
              <a:t> </a:t>
            </a:r>
            <a:r>
              <a:rPr lang="cs-CZ" sz="2000" dirty="0" err="1"/>
              <a:t>okoli</a:t>
            </a:r>
            <a:r>
              <a:rPr lang="cs-CZ" sz="2000" dirty="0"/>
              <a:t>́.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err="1"/>
              <a:t>Vnímáme</a:t>
            </a:r>
            <a:r>
              <a:rPr lang="cs-CZ" sz="2000" dirty="0"/>
              <a:t> se tak, jak si </a:t>
            </a:r>
            <a:r>
              <a:rPr lang="cs-CZ" sz="2000" dirty="0" err="1"/>
              <a:t>myslíme</a:t>
            </a:r>
            <a:r>
              <a:rPr lang="cs-CZ" sz="2000" dirty="0"/>
              <a:t>, </a:t>
            </a:r>
            <a:r>
              <a:rPr lang="cs-CZ" sz="2000" dirty="0" err="1"/>
              <a:t>že</a:t>
            </a:r>
            <a:r>
              <a:rPr lang="cs-CZ" sz="2000" dirty="0"/>
              <a:t> </a:t>
            </a:r>
            <a:r>
              <a:rPr lang="cs-CZ" sz="2000" dirty="0" err="1"/>
              <a:t>nás</a:t>
            </a:r>
            <a:r>
              <a:rPr lang="cs-CZ" sz="2000" dirty="0"/>
              <a:t> </a:t>
            </a:r>
            <a:r>
              <a:rPr lang="cs-CZ" sz="2000" dirty="0" err="1"/>
              <a:t>vidi</a:t>
            </a:r>
            <a:r>
              <a:rPr lang="cs-CZ" sz="2000" dirty="0"/>
              <a:t>́ </a:t>
            </a:r>
            <a:r>
              <a:rPr lang="cs-CZ" sz="2000" dirty="0" err="1"/>
              <a:t>ostatni</a:t>
            </a:r>
            <a:r>
              <a:rPr lang="cs-CZ" sz="2000" dirty="0"/>
              <a:t>́.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err="1"/>
              <a:t>Porovnáváme</a:t>
            </a:r>
            <a:r>
              <a:rPr lang="cs-CZ" sz="2000" dirty="0"/>
              <a:t> se s </a:t>
            </a:r>
            <a:r>
              <a:rPr lang="cs-CZ" sz="2000" dirty="0" err="1"/>
              <a:t>ostatními</a:t>
            </a:r>
            <a:r>
              <a:rPr lang="cs-CZ" sz="2000" dirty="0"/>
              <a:t> nebo s </a:t>
            </a:r>
            <a:r>
              <a:rPr lang="cs-CZ" sz="2000" dirty="0" err="1"/>
              <a:t>tím</a:t>
            </a:r>
            <a:r>
              <a:rPr lang="cs-CZ" sz="2000" dirty="0"/>
              <a:t>, jak jsme sami sebe </a:t>
            </a:r>
            <a:r>
              <a:rPr lang="cs-CZ" sz="2000" dirty="0" err="1"/>
              <a:t>vnímali</a:t>
            </a:r>
            <a:r>
              <a:rPr lang="cs-CZ" sz="2000" dirty="0"/>
              <a:t> v minulosti, </a:t>
            </a:r>
            <a:r>
              <a:rPr lang="cs-CZ" sz="2000" dirty="0" err="1"/>
              <a:t>případne</a:t>
            </a:r>
            <a:r>
              <a:rPr lang="cs-CZ" sz="2000" dirty="0"/>
              <a:t>̌ jak </a:t>
            </a:r>
            <a:r>
              <a:rPr lang="cs-CZ" sz="2000" dirty="0" err="1"/>
              <a:t>hodláme</a:t>
            </a:r>
            <a:r>
              <a:rPr lang="cs-CZ" sz="2000" dirty="0"/>
              <a:t> vypadat v budoucnu.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Identifikujeme se s </a:t>
            </a:r>
            <a:r>
              <a:rPr lang="cs-CZ" sz="2000" dirty="0" err="1"/>
              <a:t>blízkými</a:t>
            </a:r>
            <a:r>
              <a:rPr lang="cs-CZ" sz="2000" dirty="0"/>
              <a:t> osobami nebo </a:t>
            </a:r>
            <a:r>
              <a:rPr lang="cs-CZ" sz="2000" dirty="0" err="1"/>
              <a:t>pohádkovými</a:t>
            </a:r>
            <a:r>
              <a:rPr lang="cs-CZ" sz="2000" dirty="0"/>
              <a:t> hrdiny, sportovci… a </a:t>
            </a:r>
            <a:r>
              <a:rPr lang="cs-CZ" sz="2000" dirty="0" err="1"/>
              <a:t>přebíráme</a:t>
            </a:r>
            <a:r>
              <a:rPr lang="cs-CZ" sz="2000" dirty="0"/>
              <a:t> </a:t>
            </a:r>
            <a:r>
              <a:rPr lang="cs-CZ" sz="2000" dirty="0" err="1"/>
              <a:t>určite</a:t>
            </a:r>
            <a:r>
              <a:rPr lang="cs-CZ" sz="2000" dirty="0"/>
              <a:t>́ role.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err="1"/>
              <a:t>Dostáváme</a:t>
            </a:r>
            <a:r>
              <a:rPr lang="cs-CZ" sz="2000" dirty="0"/>
              <a:t> se do </a:t>
            </a:r>
            <a:r>
              <a:rPr lang="cs-CZ" sz="2000" dirty="0" err="1"/>
              <a:t>nových</a:t>
            </a:r>
            <a:r>
              <a:rPr lang="cs-CZ" sz="2000" dirty="0"/>
              <a:t> situací, reagujeme na </a:t>
            </a:r>
            <a:r>
              <a:rPr lang="cs-CZ" sz="2000" dirty="0" err="1"/>
              <a:t>změny</a:t>
            </a:r>
            <a:r>
              <a:rPr lang="cs-CZ" sz="2000" dirty="0"/>
              <a:t> kolem </a:t>
            </a:r>
            <a:r>
              <a:rPr lang="cs-CZ" sz="2000" dirty="0" err="1"/>
              <a:t>nás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Nevýchova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BE1555-C3BF-F749-9F5A-26ECD4FF7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4B2DE6-8672-3B4F-ACFA-5CE9C8B08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22FEC5-9DA6-094C-9E31-B19E4FFB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se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8AED91-34F6-6A4C-8D70-78B5E235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/>
              <a:t>SEBEPOZNÁNÍ</a:t>
            </a:r>
          </a:p>
          <a:p>
            <a:pPr lvl="1"/>
            <a:r>
              <a:rPr lang="en-US" sz="1700" dirty="0" err="1"/>
              <a:t>neznamená</a:t>
            </a:r>
            <a:r>
              <a:rPr lang="en-US" sz="1700" dirty="0"/>
              <a:t> </a:t>
            </a:r>
            <a:r>
              <a:rPr lang="en-US" sz="1700" dirty="0" err="1"/>
              <a:t>něco</a:t>
            </a:r>
            <a:r>
              <a:rPr lang="en-US" sz="1700" dirty="0"/>
              <a:t> </a:t>
            </a:r>
            <a:r>
              <a:rPr lang="en-US" sz="1700" dirty="0" err="1"/>
              <a:t>měnit</a:t>
            </a:r>
            <a:r>
              <a:rPr lang="en-US" sz="1700" dirty="0"/>
              <a:t>, </a:t>
            </a:r>
            <a:r>
              <a:rPr lang="en-US" sz="1700" dirty="0" err="1"/>
              <a:t>popírat</a:t>
            </a:r>
            <a:r>
              <a:rPr lang="en-US" sz="1700" dirty="0"/>
              <a:t>, </a:t>
            </a:r>
            <a:r>
              <a:rPr lang="en-US" sz="1700" dirty="0" err="1"/>
              <a:t>bojovat</a:t>
            </a:r>
            <a:r>
              <a:rPr lang="en-US" sz="1700" dirty="0"/>
              <a:t> </a:t>
            </a:r>
            <a:r>
              <a:rPr lang="en-US" sz="1700" dirty="0" err="1"/>
              <a:t>proti</a:t>
            </a:r>
            <a:r>
              <a:rPr lang="en-US" sz="1700" dirty="0"/>
              <a:t> </a:t>
            </a:r>
            <a:r>
              <a:rPr lang="en-US" sz="1700" dirty="0" err="1"/>
              <a:t>něčemu</a:t>
            </a:r>
            <a:r>
              <a:rPr lang="en-US" sz="1700" dirty="0"/>
              <a:t> </a:t>
            </a:r>
            <a:r>
              <a:rPr lang="en-US" sz="1700" dirty="0" err="1"/>
              <a:t>nebo</a:t>
            </a:r>
            <a:r>
              <a:rPr lang="en-US" sz="1700" dirty="0"/>
              <a:t> </a:t>
            </a:r>
            <a:r>
              <a:rPr lang="en-US" sz="1700" dirty="0" err="1"/>
              <a:t>dělat</a:t>
            </a:r>
            <a:r>
              <a:rPr lang="en-US" sz="1700" dirty="0"/>
              <a:t> </a:t>
            </a:r>
            <a:r>
              <a:rPr lang="en-US" sz="1700" dirty="0" err="1"/>
              <a:t>něco</a:t>
            </a:r>
            <a:r>
              <a:rPr lang="en-US" sz="1700" dirty="0"/>
              <a:t> </a:t>
            </a:r>
            <a:r>
              <a:rPr lang="en-US" sz="1700" dirty="0" err="1"/>
              <a:t>jinak</a:t>
            </a:r>
            <a:endParaRPr lang="en-US" sz="1700" dirty="0"/>
          </a:p>
          <a:p>
            <a:pPr lvl="1"/>
            <a:r>
              <a:rPr lang="en-US" sz="1700" dirty="0" err="1"/>
              <a:t>pomáhá</a:t>
            </a:r>
            <a:r>
              <a:rPr lang="en-US" sz="1700" dirty="0"/>
              <a:t> </a:t>
            </a:r>
            <a:r>
              <a:rPr lang="en-US" sz="1700" dirty="0" err="1"/>
              <a:t>odhlalit</a:t>
            </a:r>
            <a:r>
              <a:rPr lang="en-US" sz="1700" dirty="0"/>
              <a:t> </a:t>
            </a:r>
            <a:r>
              <a:rPr lang="en-US" sz="1700" dirty="0" err="1"/>
              <a:t>skutečnosti</a:t>
            </a:r>
            <a:r>
              <a:rPr lang="en-US" sz="1700" dirty="0"/>
              <a:t>, </a:t>
            </a:r>
            <a:r>
              <a:rPr lang="en-US" sz="1700" dirty="0" err="1"/>
              <a:t>kterých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obvykle</a:t>
            </a:r>
            <a:r>
              <a:rPr lang="en-US" sz="1700" dirty="0"/>
              <a:t> </a:t>
            </a:r>
            <a:r>
              <a:rPr lang="en-US" sz="1700" dirty="0" err="1"/>
              <a:t>nejsme</a:t>
            </a:r>
            <a:r>
              <a:rPr lang="en-US" sz="1700" dirty="0"/>
              <a:t> </a:t>
            </a:r>
            <a:r>
              <a:rPr lang="en-US" sz="1700" dirty="0" err="1"/>
              <a:t>vědomi</a:t>
            </a:r>
            <a:r>
              <a:rPr lang="en-US" sz="1700" dirty="0"/>
              <a:t>, </a:t>
            </a:r>
            <a:r>
              <a:rPr lang="en-US" sz="1700" dirty="0" err="1"/>
              <a:t>umož</a:t>
            </a:r>
            <a:r>
              <a:rPr lang="cs-CZ" sz="1700" dirty="0" err="1"/>
              <a:t>ňuje</a:t>
            </a:r>
            <a:r>
              <a:rPr lang="cs-CZ" sz="1700" dirty="0"/>
              <a:t> nám spatřit sami sebe se vším, co k nám patří (občas je však dobré na sobě něco změnit, změna však je možná ve chvíli, kdy víme, co na sobě chceme měnit – dokud neznáme svá omezení či problematické stránky, nemůžeme s nimi vědomě zacházet) – pohlížet na sebe z více perspektiv, uvědomíme si nové informace o sobě, ale i svůj jedinečný způsob vnímání světa kolem. </a:t>
            </a:r>
          </a:p>
          <a:p>
            <a:pPr lvl="1"/>
            <a:r>
              <a:rPr lang="cs-CZ" sz="1700" dirty="0"/>
              <a:t>K úplnému sebepoznání není možné nikdy dospět – vše se vyvíjí, mění, a tak se měníme i my (dospějeme k současnému pohledu na sebe, něco je pro nás charakteristické v tomto okamžiku, za 10 let to tak nemusí být). </a:t>
            </a:r>
            <a:endParaRPr lang="en-US" sz="1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77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1D2217-7BA7-694B-A4A8-3DC93C0A3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ABBDC-6AF1-994E-BD3D-74CA48AE6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DC3AB-F843-694A-8AAB-9F37514F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se </a:t>
            </a:r>
            <a:r>
              <a:rPr lang="en-US" dirty="0" err="1"/>
              <a:t>pokusit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komunikovat</a:t>
            </a:r>
            <a:r>
              <a:rPr lang="en-US" dirty="0"/>
              <a:t>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79D609-E6FC-9A42-ACF5-DFC85057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Má-li učitel úspěšně řídit komunikaci se žáky, musí být především sám schopen efektivně komunikovat. </a:t>
            </a:r>
          </a:p>
          <a:p>
            <a:pPr lvl="1">
              <a:defRPr/>
            </a:pPr>
            <a:r>
              <a:rPr lang="cs-CZ" dirty="0"/>
              <a:t>přesně, srozumitelně a výstižně se vyjadřovat (verbálně i neverbálně)</a:t>
            </a:r>
          </a:p>
          <a:p>
            <a:pPr lvl="1">
              <a:defRPr/>
            </a:pPr>
            <a:r>
              <a:rPr lang="cs-CZ" b="1" dirty="0"/>
              <a:t>dovednost umět správně naslouchat</a:t>
            </a:r>
            <a:endParaRPr lang="cs-CZ" dirty="0"/>
          </a:p>
          <a:p>
            <a:pPr lvl="1">
              <a:defRPr/>
            </a:pPr>
            <a:r>
              <a:rPr lang="cs-CZ" dirty="0"/>
              <a:t>schopnost empatie (umožňuje např. identifikovat neverbální projevy žáků)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3433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2" ma:contentTypeDescription="Vytvoří nový dokument" ma:contentTypeScope="" ma:versionID="5f632a482ba1ad9fac1786f6368e2bb4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a160693adf70ea963939af5e7196c1b2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702C7-064F-4C19-AE15-29CD39589AAF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FD318B-DED0-489E-BFE1-7EE03CC60AB3}">
  <ds:schemaRefs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20</TotalTime>
  <Words>2081</Words>
  <Application>Microsoft Macintosh PowerPoint</Application>
  <PresentationFormat>Širokoúhlá obrazovka</PresentationFormat>
  <Paragraphs>207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8. Výuková komunikace</vt:lpstr>
      <vt:lpstr>Obsah</vt:lpstr>
      <vt:lpstr>Sociální a pedagogická komunikace</vt:lpstr>
      <vt:lpstr>Pedagogická a výuková komunikace </vt:lpstr>
      <vt:lpstr>Oblasti sebepoznání</vt:lpstr>
      <vt:lpstr>Prezentace aplikace PowerPoint</vt:lpstr>
      <vt:lpstr>Nezáměrné vytváření sebesystému Základní způsoby, jakými se postupně lidé učí pohlížet sami na sebe:</vt:lpstr>
      <vt:lpstr>Jak se pokusit efektivně komunikovat? </vt:lpstr>
      <vt:lpstr>Jak se pokusit efektivně komunikovat? </vt:lpstr>
      <vt:lpstr>Jak se pokusit efektivně komunikovat? </vt:lpstr>
      <vt:lpstr>Jak se pokusit efektivně komunikovat? </vt:lpstr>
      <vt:lpstr>Jak se pokusit efektivně komunikovat? </vt:lpstr>
      <vt:lpstr>Obsahové a procesuální hledisko výuk.kom.</vt:lpstr>
      <vt:lpstr>Prezentace aplikace PowerPoint</vt:lpstr>
      <vt:lpstr>Prezentace aplikace PowerPoint</vt:lpstr>
      <vt:lpstr>Formy komunikace Verbální komunikace</vt:lpstr>
      <vt:lpstr>Prezentace aplikace PowerPoint</vt:lpstr>
      <vt:lpstr>Neverbální komunikace</vt:lpstr>
      <vt:lpstr>Komunikace činem </vt:lpstr>
      <vt:lpstr>Druhy komunikace</vt:lpstr>
      <vt:lpstr>Funkce komunikace</vt:lpstr>
      <vt:lpstr>Typy výukové komunikace</vt:lpstr>
      <vt:lpstr>Proces komunikace</vt:lpstr>
      <vt:lpstr>Zpětná vazba</vt:lpstr>
      <vt:lpstr>Přímá ZV</vt:lpstr>
      <vt:lpstr>Nepřímá ZV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Marcela Janíková</cp:lastModifiedBy>
  <cp:revision>14</cp:revision>
  <cp:lastPrinted>1601-01-01T00:00:00Z</cp:lastPrinted>
  <dcterms:created xsi:type="dcterms:W3CDTF">2021-02-15T13:46:28Z</dcterms:created>
  <dcterms:modified xsi:type="dcterms:W3CDTF">2021-04-21T16:58:16Z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