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4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7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703301"/>
            <a:ext cx="11361600" cy="1368644"/>
          </a:xfrm>
        </p:spPr>
        <p:txBody>
          <a:bodyPr/>
          <a:lstStyle/>
          <a:p>
            <a:pPr algn="ctr"/>
            <a:r>
              <a:rPr lang="cs-CZ" altLang="cs-CZ" dirty="0"/>
              <a:t>6. Základní oblasti </a:t>
            </a:r>
            <a:br>
              <a:rPr lang="cs-CZ" altLang="cs-CZ" dirty="0"/>
            </a:br>
            <a:r>
              <a:rPr lang="cs-CZ" altLang="cs-CZ" dirty="0"/>
              <a:t>sportovní edukace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8483CAC-CF83-4F77-AAD8-E2BB07AF31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8EE1409-E11A-4E42-B411-6DFC962DD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212" y="378000"/>
            <a:ext cx="10710988" cy="451576"/>
          </a:xfrm>
        </p:spPr>
        <p:txBody>
          <a:bodyPr/>
          <a:lstStyle/>
          <a:p>
            <a:r>
              <a:rPr lang="cs-CZ" altLang="cs-CZ" dirty="0"/>
              <a:t>Pedagogika rekreačního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EBFA08B-D1D4-4BA9-B0BB-751F43BF2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167618"/>
            <a:ext cx="11319812" cy="466438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= pojetí a </a:t>
            </a:r>
            <a:r>
              <a:rPr lang="cs-CZ" altLang="cs-CZ" sz="3200" b="1" dirty="0">
                <a:solidFill>
                  <a:srgbClr val="0000DC"/>
                </a:solidFill>
              </a:rPr>
              <a:t>edukační význam sportovních a pohybových aktivit v rámci náplně volného času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 = 2. nejčastěji uváděná </a:t>
            </a:r>
            <a:r>
              <a:rPr lang="cs-CZ" altLang="cs-CZ" sz="3200" b="1" dirty="0">
                <a:solidFill>
                  <a:srgbClr val="0000DC"/>
                </a:solidFill>
              </a:rPr>
              <a:t>volnočasová</a:t>
            </a:r>
            <a:r>
              <a:rPr lang="cs-CZ" altLang="cs-CZ" sz="3200" dirty="0"/>
              <a:t> aktivita mládeže →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nutnost </a:t>
            </a:r>
            <a:r>
              <a:rPr lang="cs-CZ" altLang="cs-CZ" sz="3200" b="1" dirty="0">
                <a:solidFill>
                  <a:srgbClr val="F01928"/>
                </a:solidFill>
              </a:rPr>
              <a:t>respektování rysů a funkcí volného času =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volný čas </a:t>
            </a:r>
            <a:r>
              <a:rPr lang="cs-CZ" altLang="cs-CZ" sz="3200" dirty="0"/>
              <a:t>= opak povinností, doba, kdy si činnosti můžeme svobodně vybrat, děláme je dobrovolně a rádi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volný čas </a:t>
            </a:r>
            <a:r>
              <a:rPr lang="cs-CZ" altLang="cs-CZ" sz="3200" dirty="0"/>
              <a:t>– </a:t>
            </a:r>
            <a:r>
              <a:rPr lang="cs-CZ" altLang="cs-CZ" sz="3200" b="1" dirty="0">
                <a:solidFill>
                  <a:srgbClr val="F01928"/>
                </a:solidFill>
              </a:rPr>
              <a:t>pozitivní vymezení </a:t>
            </a: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F01928"/>
                </a:solidFill>
              </a:rPr>
              <a:t>disponibilní</a:t>
            </a:r>
            <a:r>
              <a:rPr lang="cs-CZ" altLang="cs-CZ" sz="3200" b="1" dirty="0"/>
              <a:t> časový prostor </a:t>
            </a:r>
            <a:r>
              <a:rPr lang="cs-CZ" altLang="cs-CZ" sz="3200" dirty="0"/>
              <a:t>– možnost </a:t>
            </a:r>
            <a:r>
              <a:rPr lang="cs-CZ" altLang="cs-CZ" sz="3200" b="1" dirty="0">
                <a:solidFill>
                  <a:srgbClr val="F01928"/>
                </a:solidFill>
              </a:rPr>
              <a:t>svobodně</a:t>
            </a:r>
            <a:r>
              <a:rPr lang="cs-CZ" altLang="cs-CZ" sz="3200" dirty="0"/>
              <a:t> nakládat s časem</a:t>
            </a:r>
          </a:p>
        </p:txBody>
      </p:sp>
    </p:spTree>
    <p:extLst>
      <p:ext uri="{BB962C8B-B14F-4D97-AF65-F5344CB8AC3E}">
        <p14:creationId xmlns:p14="http://schemas.microsoft.com/office/powerpoint/2010/main" val="2602559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FB73D5B-FF97-4BF1-8688-47216F3E9D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065A927-F11C-4809-963F-5F4A733CB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rekreačního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DE5F598-B590-4C69-BA81-C45269E6E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99" y="1057835"/>
            <a:ext cx="11688353" cy="5170165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rgbClr val="F01928"/>
                </a:solidFill>
              </a:rPr>
              <a:t>Funkce volného času </a:t>
            </a:r>
            <a:r>
              <a:rPr lang="cs-CZ" dirty="0"/>
              <a:t>(</a:t>
            </a:r>
            <a:r>
              <a:rPr lang="cs-CZ" dirty="0" err="1"/>
              <a:t>Dumazedièr</a:t>
            </a:r>
            <a:r>
              <a:rPr lang="cs-CZ" dirty="0"/>
              <a:t>, 1962): </a:t>
            </a:r>
          </a:p>
          <a:p>
            <a:r>
              <a:rPr lang="cs-CZ" b="1" dirty="0">
                <a:solidFill>
                  <a:srgbClr val="0000DC"/>
                </a:solidFill>
              </a:rPr>
              <a:t>odpočinek</a:t>
            </a:r>
            <a:r>
              <a:rPr lang="cs-CZ" dirty="0"/>
              <a:t> = zotavení, reprodukce sil, odstranění napětí, ...</a:t>
            </a:r>
          </a:p>
          <a:p>
            <a:r>
              <a:rPr lang="cs-CZ" b="1" dirty="0">
                <a:solidFill>
                  <a:srgbClr val="0000DC"/>
                </a:solidFill>
              </a:rPr>
              <a:t>rozptýlení</a:t>
            </a:r>
            <a:r>
              <a:rPr lang="cs-CZ" dirty="0"/>
              <a:t> = zábava, kompenzace, únik (dnes virtuální svět, ...)</a:t>
            </a:r>
          </a:p>
          <a:p>
            <a:r>
              <a:rPr lang="cs-CZ" b="1" dirty="0">
                <a:solidFill>
                  <a:srgbClr val="0000DC"/>
                </a:solidFill>
              </a:rPr>
              <a:t>rozvoj</a:t>
            </a:r>
            <a:r>
              <a:rPr lang="cs-CZ" dirty="0"/>
              <a:t> = sportovní, kulturní, sociální, ... aktivity</a:t>
            </a:r>
          </a:p>
          <a:p>
            <a:pPr marL="72000" indent="0">
              <a:spcBef>
                <a:spcPts val="1200"/>
              </a:spcBef>
              <a:buNone/>
            </a:pPr>
            <a:r>
              <a:rPr lang="cs-CZ" b="1" dirty="0">
                <a:solidFill>
                  <a:srgbClr val="F01928"/>
                </a:solidFill>
              </a:rPr>
              <a:t>Specifika</a:t>
            </a:r>
            <a:r>
              <a:rPr lang="cs-CZ" b="1" dirty="0"/>
              <a:t> </a:t>
            </a:r>
            <a:r>
              <a:rPr lang="cs-CZ" b="1" dirty="0">
                <a:solidFill>
                  <a:srgbClr val="F01928"/>
                </a:solidFill>
              </a:rPr>
              <a:t>volného času </a:t>
            </a:r>
            <a:r>
              <a:rPr lang="cs-CZ" dirty="0"/>
              <a:t>(</a:t>
            </a:r>
            <a:r>
              <a:rPr lang="cs-CZ" dirty="0" err="1"/>
              <a:t>Dumazedièr</a:t>
            </a:r>
            <a:r>
              <a:rPr lang="cs-CZ" dirty="0"/>
              <a:t>, 1962):</a:t>
            </a:r>
          </a:p>
          <a:p>
            <a:r>
              <a:rPr lang="cs-CZ" b="1" dirty="0">
                <a:solidFill>
                  <a:srgbClr val="0000DC"/>
                </a:solidFill>
              </a:rPr>
              <a:t>svobodná volba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dirty="0"/>
              <a:t>= osvobození od primárních povinností (práce, …)</a:t>
            </a:r>
          </a:p>
          <a:p>
            <a:r>
              <a:rPr lang="cs-CZ" b="1" dirty="0">
                <a:solidFill>
                  <a:srgbClr val="0000DC"/>
                </a:solidFill>
              </a:rPr>
              <a:t>absence zištného</a:t>
            </a:r>
            <a:r>
              <a:rPr lang="cs-CZ" dirty="0"/>
              <a:t>, utilitárního, ideologického, politického, … zaměření (je-li zaměření = </a:t>
            </a:r>
            <a:r>
              <a:rPr lang="cs-CZ" b="1" dirty="0" err="1">
                <a:solidFill>
                  <a:srgbClr val="F01928"/>
                </a:solidFill>
              </a:rPr>
              <a:t>polovolný</a:t>
            </a:r>
            <a:r>
              <a:rPr lang="cs-CZ" b="1" dirty="0">
                <a:solidFill>
                  <a:srgbClr val="F01928"/>
                </a:solidFill>
              </a:rPr>
              <a:t> čas</a:t>
            </a:r>
            <a:r>
              <a:rPr lang="cs-CZ" dirty="0"/>
              <a:t>)</a:t>
            </a:r>
          </a:p>
          <a:p>
            <a:r>
              <a:rPr lang="cs-CZ" b="1" dirty="0">
                <a:solidFill>
                  <a:srgbClr val="0000DC"/>
                </a:solidFill>
              </a:rPr>
              <a:t>hedonistický charakter </a:t>
            </a:r>
            <a:endParaRPr lang="cs-CZ" dirty="0">
              <a:solidFill>
                <a:srgbClr val="0000DC"/>
              </a:solidFill>
            </a:endParaRPr>
          </a:p>
          <a:p>
            <a:r>
              <a:rPr lang="cs-CZ" b="1" dirty="0">
                <a:solidFill>
                  <a:srgbClr val="0000DC"/>
                </a:solidFill>
              </a:rPr>
              <a:t>naplnění individuální potřeby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dirty="0"/>
              <a:t>(i když je realizován ve skupině)</a:t>
            </a:r>
          </a:p>
          <a:p>
            <a:r>
              <a:rPr lang="cs-CZ" b="1" dirty="0">
                <a:solidFill>
                  <a:srgbClr val="0000DC"/>
                </a:solidFill>
              </a:rPr>
              <a:t>proměnlivost</a:t>
            </a:r>
            <a:r>
              <a:rPr lang="cs-CZ" dirty="0"/>
              <a:t> – hledání = typický rys volného času</a:t>
            </a:r>
          </a:p>
        </p:txBody>
      </p:sp>
    </p:spTree>
    <p:extLst>
      <p:ext uri="{BB962C8B-B14F-4D97-AF65-F5344CB8AC3E}">
        <p14:creationId xmlns:p14="http://schemas.microsoft.com/office/powerpoint/2010/main" val="3434392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88C73C5-91DC-4AC2-9CDE-53A6C55E81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15EEDD3-1BA4-4704-B7D1-A4CA4E4BA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Pedagogika rekreačního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4781CDE-B281-4330-A953-7EDFB95ED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52282"/>
            <a:ext cx="10753200" cy="453614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dirty="0"/>
              <a:t>Pro koncepci rekreačního sportu jsou významné mnohé </a:t>
            </a:r>
            <a:br>
              <a:rPr lang="cs-CZ" altLang="cs-CZ" dirty="0"/>
            </a:br>
            <a:r>
              <a:rPr lang="cs-CZ" altLang="cs-CZ" b="1" dirty="0"/>
              <a:t>rysy pedagogiky volného času</a:t>
            </a:r>
            <a:r>
              <a:rPr lang="cs-CZ" altLang="cs-CZ" dirty="0"/>
              <a:t>, např.: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nepřímá aktivace a podporování</a:t>
            </a:r>
            <a:r>
              <a:rPr lang="cs-CZ" altLang="cs-CZ" dirty="0"/>
              <a:t> – vychází ze zájmů možností </a:t>
            </a:r>
            <a:br>
              <a:rPr lang="cs-CZ" altLang="cs-CZ" dirty="0"/>
            </a:br>
            <a:r>
              <a:rPr lang="cs-CZ" altLang="cs-CZ" dirty="0"/>
              <a:t>a participace účastníků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využívání </a:t>
            </a:r>
            <a:r>
              <a:rPr lang="cs-CZ" altLang="cs-CZ" b="1" dirty="0" err="1">
                <a:solidFill>
                  <a:srgbClr val="0000DC"/>
                </a:solidFill>
              </a:rPr>
              <a:t>nondirektivního</a:t>
            </a:r>
            <a:r>
              <a:rPr lang="cs-CZ" altLang="cs-CZ" b="1" dirty="0">
                <a:solidFill>
                  <a:srgbClr val="0000DC"/>
                </a:solidFill>
              </a:rPr>
              <a:t> podněcování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podpora </a:t>
            </a:r>
            <a:r>
              <a:rPr lang="cs-CZ" altLang="cs-CZ" b="1" dirty="0">
                <a:solidFill>
                  <a:srgbClr val="0000DC"/>
                </a:solidFill>
              </a:rPr>
              <a:t>samostatně iniciovaného učení </a:t>
            </a:r>
            <a:r>
              <a:rPr lang="cs-CZ" altLang="cs-CZ" dirty="0"/>
              <a:t>a jednání osob i skupin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b="1" dirty="0" err="1">
                <a:solidFill>
                  <a:srgbClr val="F01928"/>
                </a:solidFill>
              </a:rPr>
              <a:t>animativní</a:t>
            </a:r>
            <a:r>
              <a:rPr lang="cs-CZ" b="1" dirty="0">
                <a:solidFill>
                  <a:srgbClr val="F01928"/>
                </a:solidFill>
              </a:rPr>
              <a:t> didaktika</a:t>
            </a:r>
            <a:r>
              <a:rPr lang="cs-CZ" dirty="0">
                <a:solidFill>
                  <a:srgbClr val="F01928"/>
                </a:solidFill>
              </a:rPr>
              <a:t> </a:t>
            </a:r>
            <a:r>
              <a:rPr lang="cs-CZ" dirty="0"/>
              <a:t>= propojení didaktiky + animace (oživení)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vychází z podstaty volného času →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≠ poučování, direktivní přístup, charakter školního vyučování, …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2973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27BEF6D-758F-49C3-A12D-4359643F90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0297F5-C55E-43CE-9ADA-E27AF14E3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Pedagogika rekreačního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B9A9E84-A6B4-4F8C-BD22-31C1F0265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335741"/>
            <a:ext cx="11032729" cy="4802259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dirty="0"/>
              <a:t>rekreační sport = </a:t>
            </a:r>
            <a:r>
              <a:rPr lang="cs-CZ" altLang="cs-CZ" b="1" dirty="0">
                <a:solidFill>
                  <a:srgbClr val="0000DC"/>
                </a:solidFill>
              </a:rPr>
              <a:t>mimořádně významná oblast v životě jedince </a:t>
            </a:r>
            <a:br>
              <a:rPr lang="cs-CZ" altLang="cs-CZ" b="1" dirty="0">
                <a:solidFill>
                  <a:srgbClr val="0000DC"/>
                </a:solidFill>
              </a:rPr>
            </a:br>
            <a:r>
              <a:rPr lang="cs-CZ" altLang="cs-CZ" b="1" dirty="0">
                <a:solidFill>
                  <a:srgbClr val="0000DC"/>
                </a:solidFill>
              </a:rPr>
              <a:t>i celé společnosti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b="1" dirty="0">
                <a:solidFill>
                  <a:srgbClr val="F01928"/>
                </a:solidFill>
              </a:rPr>
              <a:t>pozitivní vliv rekreačního sportu </a:t>
            </a:r>
            <a:r>
              <a:rPr lang="cs-CZ" altLang="cs-CZ" dirty="0"/>
              <a:t>na život člověka: </a:t>
            </a:r>
            <a:br>
              <a:rPr lang="cs-CZ" altLang="cs-CZ" dirty="0"/>
            </a:br>
            <a:r>
              <a:rPr lang="cs-CZ" altLang="cs-CZ" dirty="0"/>
              <a:t>- snižování výskytu civilizačních chorob </a:t>
            </a:r>
            <a:br>
              <a:rPr lang="cs-CZ" altLang="cs-CZ" dirty="0"/>
            </a:br>
            <a:r>
              <a:rPr lang="cs-CZ" altLang="cs-CZ" dirty="0"/>
              <a:t>- snižování stále rostoucích nákladů na zdravotní péči obyvatelstva</a:t>
            </a:r>
            <a:br>
              <a:rPr lang="cs-CZ" altLang="cs-CZ" dirty="0"/>
            </a:br>
            <a:r>
              <a:rPr lang="cs-CZ" altLang="cs-CZ" dirty="0"/>
              <a:t>- redukce agresivity a násilí nejen u mládeže </a:t>
            </a:r>
            <a:br>
              <a:rPr lang="cs-CZ" altLang="cs-CZ" dirty="0"/>
            </a:br>
            <a:r>
              <a:rPr lang="cs-CZ" altLang="cs-CZ" dirty="0"/>
              <a:t>- rozvoj sociálních vztahů (komunitních, …, mezinárodních)</a:t>
            </a:r>
            <a:br>
              <a:rPr lang="cs-CZ" altLang="cs-CZ" dirty="0"/>
            </a:br>
            <a:r>
              <a:rPr lang="cs-CZ" altLang="cs-CZ" dirty="0"/>
              <a:t>- podpora občanské společnosti</a:t>
            </a:r>
            <a:br>
              <a:rPr lang="cs-CZ" altLang="cs-CZ" dirty="0"/>
            </a:br>
            <a:r>
              <a:rPr lang="cs-CZ" altLang="cs-CZ" dirty="0"/>
              <a:t>-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4661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7F4DAC0-31C9-461B-A2CA-32F9E377AE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BEF134-B6FC-4AA9-B65D-6E19C109F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rekreačního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A87C9C6-6A5D-4133-8367-608ABAA5C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75765"/>
            <a:ext cx="11562353" cy="4903694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b="1" i="1" dirty="0">
                <a:solidFill>
                  <a:srgbClr val="F01928"/>
                </a:solidFill>
              </a:rPr>
              <a:t>Národní program rozvoje sportu pro všechny </a:t>
            </a:r>
            <a:r>
              <a:rPr lang="cs-CZ" altLang="cs-CZ" sz="3200" dirty="0"/>
              <a:t>(2007):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pravidelná sportovní a tělovýchovná činnost dětí a mládeže </a:t>
            </a:r>
            <a:br>
              <a:rPr lang="cs-CZ" altLang="cs-CZ" sz="3200" dirty="0"/>
            </a:br>
            <a:r>
              <a:rPr lang="cs-CZ" altLang="cs-CZ" sz="3200" dirty="0"/>
              <a:t>ve věku </a:t>
            </a:r>
            <a:r>
              <a:rPr lang="cs-CZ" altLang="cs-CZ" sz="3200" b="1" dirty="0">
                <a:solidFill>
                  <a:srgbClr val="0000DC"/>
                </a:solidFill>
              </a:rPr>
              <a:t>6–18 let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projekty zaměřené na pohybové aktivity občanů </a:t>
            </a:r>
            <a:r>
              <a:rPr lang="cs-CZ" altLang="cs-CZ" sz="3200" b="1" dirty="0">
                <a:solidFill>
                  <a:srgbClr val="0000DC"/>
                </a:solidFill>
              </a:rPr>
              <a:t>60+</a:t>
            </a:r>
            <a:r>
              <a:rPr lang="cs-CZ" alt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otevřené tělovýchovné a sportovní akce</a:t>
            </a:r>
            <a:r>
              <a:rPr lang="cs-CZ" altLang="cs-CZ" sz="3200" dirty="0"/>
              <a:t> </a:t>
            </a:r>
            <a:br>
              <a:rPr lang="cs-CZ" altLang="cs-CZ" sz="3200" dirty="0"/>
            </a:br>
            <a:r>
              <a:rPr lang="cs-CZ" altLang="cs-CZ" sz="3200" dirty="0"/>
              <a:t>se zaměřením na zdravý a aktivní životní styl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vzdělávání dobrovolných pracovníků</a:t>
            </a:r>
            <a:r>
              <a:rPr lang="cs-CZ" altLang="cs-CZ" sz="3200" dirty="0"/>
              <a:t> ve sportu pro všechny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tělovýchovná reprezentace </a:t>
            </a:r>
            <a:r>
              <a:rPr lang="cs-CZ" altLang="cs-CZ" sz="3200" dirty="0"/>
              <a:t>(ne státní!)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věda a výzkum v oblasti sportu pro všechny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03149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CC80C05-E8AE-4FAA-A5B1-0EC6F216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E2B9FBA-1BE8-4035-96DC-CBA6FDBAE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192330"/>
            <a:ext cx="11275482" cy="451576"/>
          </a:xfrm>
        </p:spPr>
        <p:txBody>
          <a:bodyPr/>
          <a:lstStyle/>
          <a:p>
            <a:r>
              <a:rPr lang="cs-CZ" altLang="cs-CZ" sz="3600" dirty="0"/>
              <a:t>Pedagogika soutěžního sportu – zaměření výzkumů</a:t>
            </a:r>
            <a:endParaRPr lang="cs-CZ" sz="360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262BEA0-8B12-4138-8D7B-8E738192A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744071"/>
            <a:ext cx="11365130" cy="573592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b="1" dirty="0">
                <a:solidFill>
                  <a:srgbClr val="0000DC"/>
                </a:solidFill>
              </a:rPr>
              <a:t>procesuální stránka sportovního tréninku</a:t>
            </a: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b="1" dirty="0">
                <a:solidFill>
                  <a:srgbClr val="0000DC"/>
                </a:solidFill>
              </a:rPr>
              <a:t>průběh sportovní (i trenérské) dráhy 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aktivity sportovního trenéra a jeho </a:t>
            </a:r>
            <a:r>
              <a:rPr lang="cs-CZ" altLang="cs-CZ" b="1" dirty="0">
                <a:solidFill>
                  <a:srgbClr val="0000DC"/>
                </a:solidFill>
              </a:rPr>
              <a:t>vzdělávání</a:t>
            </a:r>
          </a:p>
          <a:p>
            <a:pPr>
              <a:lnSpc>
                <a:spcPct val="100000"/>
              </a:lnSpc>
            </a:pPr>
            <a:r>
              <a:rPr lang="cs-CZ" altLang="cs-CZ" b="1" dirty="0">
                <a:solidFill>
                  <a:srgbClr val="0000DC"/>
                </a:solidFill>
              </a:rPr>
              <a:t>transfer vědění </a:t>
            </a:r>
            <a:r>
              <a:rPr lang="cs-CZ" altLang="cs-CZ" dirty="0"/>
              <a:t>do sportovní praxe 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systém </a:t>
            </a:r>
            <a:r>
              <a:rPr lang="cs-CZ" altLang="cs-CZ" b="1" dirty="0">
                <a:solidFill>
                  <a:srgbClr val="0000DC"/>
                </a:solidFill>
              </a:rPr>
              <a:t>podpory mladých výkonnostních sportovců </a:t>
            </a:r>
            <a:br>
              <a:rPr lang="cs-CZ" altLang="cs-CZ" dirty="0"/>
            </a:br>
            <a:r>
              <a:rPr lang="cs-CZ" altLang="cs-CZ" dirty="0"/>
              <a:t>(platnost rousseauovského postulátu neobětovat dnešní život dítěte)</a:t>
            </a:r>
          </a:p>
          <a:p>
            <a:pPr>
              <a:lnSpc>
                <a:spcPct val="100000"/>
              </a:lnSpc>
            </a:pPr>
            <a:r>
              <a:rPr lang="cs-CZ" altLang="cs-CZ" b="1" dirty="0">
                <a:solidFill>
                  <a:srgbClr val="0000DC"/>
                </a:solidFill>
              </a:rPr>
              <a:t>vztahy mezi sférou vzdělávací a sférou soutěžního sportu</a:t>
            </a:r>
            <a:br>
              <a:rPr lang="cs-CZ" altLang="cs-CZ" dirty="0">
                <a:solidFill>
                  <a:srgbClr val="0000DC"/>
                </a:solidFill>
              </a:rPr>
            </a:br>
            <a:r>
              <a:rPr lang="cs-CZ" altLang="cs-CZ" dirty="0"/>
              <a:t>(např. komparace evropských systémů se situací v USA = </a:t>
            </a:r>
            <a:br>
              <a:rPr lang="cs-CZ" altLang="cs-CZ" dirty="0"/>
            </a:br>
            <a:r>
              <a:rPr lang="cs-CZ" altLang="cs-CZ" dirty="0"/>
              <a:t>integrace soutěžního sportu do všech stupňů škol = vzdělávací oblast) </a:t>
            </a:r>
          </a:p>
          <a:p>
            <a:pPr>
              <a:lnSpc>
                <a:spcPct val="100000"/>
              </a:lnSpc>
            </a:pPr>
            <a:r>
              <a:rPr lang="cs-CZ" altLang="cs-CZ" b="1" dirty="0">
                <a:solidFill>
                  <a:srgbClr val="0000DC"/>
                </a:solidFill>
              </a:rPr>
              <a:t>genderová problematika </a:t>
            </a:r>
            <a:r>
              <a:rPr lang="cs-CZ" altLang="cs-CZ" dirty="0"/>
              <a:t>(nejen medicínských, ale i pedagogických aspektů v tréninku sportovkyň, podpora trenérek, …) 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rozvoj </a:t>
            </a:r>
            <a:r>
              <a:rPr lang="cs-CZ" altLang="cs-CZ" b="1" dirty="0">
                <a:solidFill>
                  <a:srgbClr val="0000DC"/>
                </a:solidFill>
              </a:rPr>
              <a:t>soutěžního sportu seniorů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specifické aspekty </a:t>
            </a:r>
            <a:r>
              <a:rPr lang="cs-CZ" altLang="cs-CZ" b="1" dirty="0">
                <a:solidFill>
                  <a:srgbClr val="0000DC"/>
                </a:solidFill>
              </a:rPr>
              <a:t>výkonnostního sportu jedinců s postižením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3567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BF79FE0-D719-42B0-A663-C85265B02B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20FDC5B-94C2-49E9-B92D-4BE295775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883" y="486918"/>
            <a:ext cx="10881317" cy="451576"/>
          </a:xfrm>
        </p:spPr>
        <p:txBody>
          <a:bodyPr/>
          <a:lstStyle/>
          <a:p>
            <a:r>
              <a:rPr lang="cs-CZ" altLang="cs-CZ" dirty="0"/>
              <a:t>Pedagogika soutěžního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8A3B85F-6A54-4420-8C83-608FDD108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883" y="1093694"/>
            <a:ext cx="11412070" cy="473830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3200" dirty="0"/>
              <a:t>sport umožňuje </a:t>
            </a:r>
            <a:r>
              <a:rPr lang="cs-CZ" altLang="cs-CZ" sz="3200" b="1" dirty="0">
                <a:solidFill>
                  <a:srgbClr val="F01928"/>
                </a:solidFill>
              </a:rPr>
              <a:t>rozvoj osobnosti </a:t>
            </a:r>
            <a:r>
              <a:rPr lang="cs-CZ" altLang="cs-CZ" sz="3200" dirty="0"/>
              <a:t>pouze </a:t>
            </a:r>
            <a:r>
              <a:rPr lang="cs-CZ" altLang="cs-CZ" sz="3200" b="1" dirty="0">
                <a:solidFill>
                  <a:srgbClr val="F01928"/>
                </a:solidFill>
              </a:rPr>
              <a:t>při respektování principu fair play </a:t>
            </a:r>
            <a:r>
              <a:rPr lang="cs-CZ" altLang="cs-CZ" sz="3200" dirty="0"/>
              <a:t>= chování i způsob myšlení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sportovní život přispívá k životosprávě, regeneraci, toleranci, psychohygieně, smyslu pro spolupráci, …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raná příprava </a:t>
            </a:r>
            <a:r>
              <a:rPr lang="cs-CZ" altLang="cs-CZ" sz="3200" dirty="0"/>
              <a:t>a sportovní specializace </a:t>
            </a:r>
            <a:r>
              <a:rPr lang="cs-CZ" altLang="cs-CZ" sz="3200" b="1" dirty="0"/>
              <a:t>nesmí směřovat </a:t>
            </a:r>
            <a:br>
              <a:rPr lang="cs-CZ" altLang="cs-CZ" sz="3200" dirty="0"/>
            </a:br>
            <a:r>
              <a:rPr lang="cs-CZ" altLang="cs-CZ" sz="3200" dirty="0"/>
              <a:t>k jednostrannému rozvoji a </a:t>
            </a:r>
            <a:r>
              <a:rPr lang="cs-CZ" altLang="cs-CZ" sz="3200" b="1" dirty="0">
                <a:solidFill>
                  <a:srgbClr val="F01928"/>
                </a:solidFill>
              </a:rPr>
              <a:t>k marginalizaci vzdělávání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rozhodnutí </a:t>
            </a:r>
            <a:r>
              <a:rPr lang="cs-CZ" altLang="cs-CZ" sz="3200" dirty="0"/>
              <a:t>vstoupit do výkonnostního sportu musí vycházet 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F01928"/>
                </a:solidFill>
              </a:rPr>
              <a:t>z vlastního popudu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sportovec se musí </a:t>
            </a:r>
            <a:r>
              <a:rPr lang="cs-CZ" altLang="cs-CZ" sz="3200" b="1" dirty="0">
                <a:solidFill>
                  <a:srgbClr val="F01928"/>
                </a:solidFill>
              </a:rPr>
              <a:t>umět samostatně, kriticky a odpovědně rozhodnout </a:t>
            </a:r>
            <a:endParaRPr lang="cs-CZ" sz="3200" b="1" dirty="0">
              <a:solidFill>
                <a:srgbClr val="F019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8181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5AC2D0-B220-455C-B220-3AA75CA747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5E1E2C7-ED53-451F-BDDA-3687520FA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soutěžního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7B79D37-9750-46AF-A7F0-A3A0599C5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95082"/>
            <a:ext cx="10933200" cy="483691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3200" dirty="0"/>
              <a:t>musí se </a:t>
            </a:r>
            <a:r>
              <a:rPr lang="cs-CZ" altLang="cs-CZ" sz="3200" b="1" dirty="0"/>
              <a:t>kalkulovat se zdravotními riziky </a:t>
            </a:r>
            <a:r>
              <a:rPr lang="cs-CZ" altLang="cs-CZ" sz="3200" dirty="0"/>
              <a:t>souvisejícími </a:t>
            </a:r>
            <a:br>
              <a:rPr lang="cs-CZ" altLang="cs-CZ" sz="3200" dirty="0"/>
            </a:br>
            <a:r>
              <a:rPr lang="cs-CZ" altLang="cs-CZ" sz="3200" dirty="0"/>
              <a:t>s výkonnostním sportem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manipulace </a:t>
            </a:r>
            <a:r>
              <a:rPr lang="cs-CZ" altLang="cs-CZ" sz="3200" dirty="0"/>
              <a:t>zaměřené na podání nejvyššího výkonu jsou </a:t>
            </a:r>
            <a:r>
              <a:rPr lang="cs-CZ" altLang="cs-CZ" sz="3200" b="1" dirty="0">
                <a:solidFill>
                  <a:srgbClr val="F01928"/>
                </a:solidFill>
              </a:rPr>
              <a:t>eticky nepřípustné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je nutný </a:t>
            </a:r>
            <a:r>
              <a:rPr lang="cs-CZ" altLang="cs-CZ" sz="3200" b="1" dirty="0">
                <a:solidFill>
                  <a:srgbClr val="F01928"/>
                </a:solidFill>
              </a:rPr>
              <a:t>pozitivní dialog mezi sportovcem a trenérem </a:t>
            </a:r>
            <a:br>
              <a:rPr lang="cs-CZ" altLang="cs-CZ" sz="3200" b="1" dirty="0">
                <a:solidFill>
                  <a:srgbClr val="F01928"/>
                </a:solidFill>
              </a:rPr>
            </a:br>
            <a:r>
              <a:rPr lang="cs-CZ" altLang="cs-CZ" sz="3200" dirty="0"/>
              <a:t>a jeho průběžná kritická sebereflexe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je třeba kultivovat </a:t>
            </a:r>
            <a:r>
              <a:rPr lang="cs-CZ" altLang="cs-CZ" sz="3200" b="1" dirty="0">
                <a:solidFill>
                  <a:srgbClr val="F01928"/>
                </a:solidFill>
              </a:rPr>
              <a:t>pedagogickou odpovědnost trenéra</a:t>
            </a:r>
            <a:r>
              <a:rPr lang="cs-CZ" altLang="cs-CZ" sz="3200" dirty="0"/>
              <a:t>, jehož jednání má minimalizovat rizika sportovců </a:t>
            </a:r>
            <a:br>
              <a:rPr lang="cs-CZ" altLang="cs-CZ" sz="3200" dirty="0"/>
            </a:br>
            <a:r>
              <a:rPr lang="cs-CZ" altLang="cs-CZ" sz="3200" dirty="0"/>
              <a:t>a maximalizovat jejich osobní rozvoj (nejen fyzický, ale současně morální, sociální, emocionální a zdravotní)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35712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A733481-CED0-4D40-AA1B-4EAB301889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3B26862-DB3C-4712-AD9E-226DFDB4F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259" y="378000"/>
            <a:ext cx="11095482" cy="451576"/>
          </a:xfrm>
        </p:spPr>
        <p:txBody>
          <a:bodyPr/>
          <a:lstStyle/>
          <a:p>
            <a:r>
              <a:rPr lang="cs-CZ" altLang="cs-CZ" sz="3600" dirty="0"/>
              <a:t>Význam normativní pedagogiky soutěžního sportu </a:t>
            </a:r>
            <a:endParaRPr lang="cs-CZ" sz="360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1323B40-22D7-4017-830D-5A282089D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021976"/>
            <a:ext cx="11095481" cy="511884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3200" b="1" dirty="0"/>
              <a:t>důraz na </a:t>
            </a:r>
            <a:r>
              <a:rPr lang="cs-CZ" altLang="cs-CZ" sz="3200" b="1" dirty="0">
                <a:solidFill>
                  <a:srgbClr val="0000DC"/>
                </a:solidFill>
              </a:rPr>
              <a:t>humanistickou koncepci sportu </a:t>
            </a:r>
            <a:r>
              <a:rPr lang="cs-CZ" altLang="cs-CZ" sz="3200" dirty="0"/>
              <a:t>(viz </a:t>
            </a:r>
            <a:r>
              <a:rPr lang="cs-CZ" altLang="cs-CZ" sz="3200" dirty="0" err="1"/>
              <a:t>Coubertin</a:t>
            </a:r>
            <a:r>
              <a:rPr lang="cs-CZ" altLang="cs-CZ" sz="3200" dirty="0"/>
              <a:t>) 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viz </a:t>
            </a:r>
            <a:r>
              <a:rPr lang="cs-CZ" altLang="cs-CZ" sz="3200" b="1" dirty="0"/>
              <a:t>mezinárodní dokumenty </a:t>
            </a:r>
            <a:r>
              <a:rPr lang="cs-CZ" altLang="cs-CZ" sz="3200" dirty="0"/>
              <a:t>(Olympijská charta, Světový antidopingový kodex, Evropská charta sportu, evropský Kodex sportovní etiky, materiály ICCE, …)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výrazné zastoupení normativních témat pedagogiky sportu je obsaženo v kurikulech </a:t>
            </a:r>
            <a:r>
              <a:rPr lang="cs-CZ" altLang="cs-CZ" sz="3200" dirty="0">
                <a:solidFill>
                  <a:srgbClr val="0000DC"/>
                </a:solidFill>
              </a:rPr>
              <a:t>trenérského vzdělávání </a:t>
            </a:r>
            <a:br>
              <a:rPr lang="cs-CZ" altLang="cs-CZ" sz="3200" dirty="0"/>
            </a:br>
            <a:r>
              <a:rPr lang="cs-CZ" altLang="cs-CZ" sz="3200" dirty="0"/>
              <a:t>(např. viz Národní standard vzdělávání trenérů v USA – </a:t>
            </a:r>
            <a:r>
              <a:rPr lang="cs-CZ" altLang="cs-CZ" sz="3200" dirty="0" err="1"/>
              <a:t>Quality</a:t>
            </a:r>
            <a:r>
              <a:rPr lang="cs-CZ" altLang="cs-CZ" sz="3200" dirty="0"/>
              <a:t> </a:t>
            </a:r>
            <a:r>
              <a:rPr lang="cs-CZ" altLang="cs-CZ" sz="3200" dirty="0" err="1"/>
              <a:t>Coaches</a:t>
            </a:r>
            <a:r>
              <a:rPr lang="cs-CZ" altLang="cs-CZ" sz="3200" dirty="0"/>
              <a:t>, </a:t>
            </a:r>
            <a:r>
              <a:rPr lang="cs-CZ" altLang="cs-CZ" sz="3200" dirty="0" err="1"/>
              <a:t>Quality</a:t>
            </a:r>
            <a:r>
              <a:rPr lang="cs-CZ" altLang="cs-CZ" sz="3200" dirty="0"/>
              <a:t> </a:t>
            </a:r>
            <a:r>
              <a:rPr lang="cs-CZ" altLang="cs-CZ" sz="3200" dirty="0" err="1"/>
              <a:t>Sports</a:t>
            </a:r>
            <a:r>
              <a:rPr lang="cs-CZ" altLang="cs-CZ" sz="3200" dirty="0"/>
              <a:t> 2006)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normativní koncept = </a:t>
            </a:r>
            <a:r>
              <a:rPr lang="cs-CZ" altLang="cs-CZ" sz="3200" b="1" dirty="0">
                <a:solidFill>
                  <a:srgbClr val="F01928"/>
                </a:solidFill>
              </a:rPr>
              <a:t>dobrý a zdařilý život sportovců </a:t>
            </a:r>
            <a:br>
              <a:rPr lang="cs-CZ" altLang="cs-CZ" sz="3200" b="1" dirty="0">
                <a:solidFill>
                  <a:srgbClr val="F01928"/>
                </a:solidFill>
              </a:rPr>
            </a:br>
            <a:r>
              <a:rPr lang="cs-CZ" altLang="cs-CZ" sz="3200" b="1" dirty="0">
                <a:solidFill>
                  <a:srgbClr val="F01928"/>
                </a:solidFill>
              </a:rPr>
              <a:t>a naplnění jejich přirozených zájmů</a:t>
            </a:r>
          </a:p>
        </p:txBody>
      </p:sp>
    </p:spTree>
    <p:extLst>
      <p:ext uri="{BB962C8B-B14F-4D97-AF65-F5344CB8AC3E}">
        <p14:creationId xmlns:p14="http://schemas.microsoft.com/office/powerpoint/2010/main" val="1595873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445437-5E53-44BF-9331-321AE0FC25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8CE90A7-118D-409D-985A-134C86DC2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24306"/>
            <a:ext cx="10753200" cy="451576"/>
          </a:xfrm>
        </p:spPr>
        <p:txBody>
          <a:bodyPr/>
          <a:lstStyle/>
          <a:p>
            <a:r>
              <a:rPr lang="cs-CZ" dirty="0"/>
              <a:t>Duální kariéra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CEA2043-FA10-497E-A081-E5D346F52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138518"/>
            <a:ext cx="10627200" cy="472934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cs-CZ" dirty="0"/>
              <a:t>rozvoj konceptu duální kariéry – po roce 2000 (EU)</a:t>
            </a:r>
          </a:p>
          <a:p>
            <a:pPr>
              <a:spcBef>
                <a:spcPts val="600"/>
              </a:spcBef>
            </a:pPr>
            <a:r>
              <a:rPr lang="cs-CZ" b="1" dirty="0">
                <a:solidFill>
                  <a:srgbClr val="0000DC"/>
                </a:solidFill>
              </a:rPr>
              <a:t>cíl </a:t>
            </a:r>
            <a:r>
              <a:rPr lang="cs-CZ" dirty="0"/>
              <a:t>= podpořit v EU </a:t>
            </a:r>
            <a:r>
              <a:rPr lang="cs-CZ" b="1" dirty="0">
                <a:solidFill>
                  <a:srgbClr val="F01928"/>
                </a:solidFill>
              </a:rPr>
              <a:t>sladění studia a výkonnostního sportu </a:t>
            </a:r>
            <a:br>
              <a:rPr lang="cs-CZ" b="1" dirty="0">
                <a:solidFill>
                  <a:srgbClr val="F01928"/>
                </a:solidFill>
              </a:rPr>
            </a:br>
            <a:r>
              <a:rPr lang="cs-CZ" dirty="0"/>
              <a:t>u elitních sportovců → po ukončení aktivní sportovní kariéry </a:t>
            </a:r>
            <a:r>
              <a:rPr lang="cs-CZ" b="1" dirty="0">
                <a:solidFill>
                  <a:srgbClr val="0000DC"/>
                </a:solidFill>
              </a:rPr>
              <a:t>zlepšit uplatnění na trhu práce</a:t>
            </a:r>
          </a:p>
          <a:p>
            <a:pPr>
              <a:spcBef>
                <a:spcPts val="600"/>
              </a:spcBef>
            </a:pPr>
            <a:r>
              <a:rPr lang="cs-CZ" dirty="0"/>
              <a:t>v rámci EU – </a:t>
            </a:r>
            <a:r>
              <a:rPr lang="cs-CZ" b="1" dirty="0">
                <a:solidFill>
                  <a:srgbClr val="0000DC"/>
                </a:solidFill>
              </a:rPr>
              <a:t>řada analýz, studií a projektů</a:t>
            </a:r>
            <a:r>
              <a:rPr lang="cs-CZ" dirty="0"/>
              <a:t>, např.: </a:t>
            </a:r>
            <a:br>
              <a:rPr lang="cs-CZ" dirty="0"/>
            </a:br>
            <a:r>
              <a:rPr lang="cs-CZ" dirty="0"/>
              <a:t>- Německo – vytvoření </a:t>
            </a:r>
            <a:r>
              <a:rPr lang="cs-CZ" b="1" dirty="0"/>
              <a:t>elitních sportovních škol</a:t>
            </a:r>
            <a:br>
              <a:rPr lang="cs-CZ" dirty="0"/>
            </a:br>
            <a:r>
              <a:rPr lang="cs-CZ" dirty="0"/>
              <a:t>- Velká Británie – podpora duální kariéry na úrovni </a:t>
            </a:r>
            <a:r>
              <a:rPr lang="cs-CZ" b="1" dirty="0"/>
              <a:t>univerzit </a:t>
            </a:r>
            <a:br>
              <a:rPr lang="cs-CZ" dirty="0"/>
            </a:br>
            <a:r>
              <a:rPr lang="cs-CZ" dirty="0"/>
              <a:t>- Švédsko – Olympijský výbor poskytuje kariérní </a:t>
            </a:r>
            <a:r>
              <a:rPr lang="cs-CZ" b="1" dirty="0"/>
              <a:t>poradenství</a:t>
            </a:r>
          </a:p>
          <a:p>
            <a:pPr>
              <a:spcBef>
                <a:spcPts val="600"/>
              </a:spcBef>
            </a:pPr>
            <a:r>
              <a:rPr lang="cs-CZ" dirty="0"/>
              <a:t>ČR – aktivity (i mediální) Český olympijský výbor (ČOV) </a:t>
            </a:r>
            <a:r>
              <a:rPr lang="cs-CZ"/>
              <a:t>– viz</a:t>
            </a:r>
            <a:br>
              <a:rPr lang="cs-CZ" dirty="0"/>
            </a:br>
            <a:r>
              <a:rPr lang="cs-CZ" dirty="0"/>
              <a:t>https://www.olympijskytym.cz</a:t>
            </a:r>
            <a:r>
              <a:rPr lang="cs-CZ"/>
              <a:t>/dualni-kariera-o-programu</a:t>
            </a:r>
            <a:br>
              <a:rPr lang="cs-CZ"/>
            </a:br>
            <a:r>
              <a:rPr lang="cs-CZ"/>
              <a:t>http://dualcareer.cz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2861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245D9DE-A685-4D79-97A2-E3FECD42A1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0A57ED6-3080-46B6-AC2B-EBEA3D44A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04212"/>
            <a:ext cx="10753200" cy="451576"/>
          </a:xfrm>
        </p:spPr>
        <p:txBody>
          <a:bodyPr/>
          <a:lstStyle/>
          <a:p>
            <a:r>
              <a:rPr lang="cs-CZ" altLang="cs-CZ" dirty="0"/>
              <a:t>Základní oblasti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DC1BEB6-172F-4992-B818-75ACDAD19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41009"/>
            <a:ext cx="11181268" cy="518699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b="1" dirty="0"/>
              <a:t>Dělení soudobého sportu: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školní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soutěžní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rekreační </a:t>
            </a:r>
            <a:endParaRPr lang="cs-CZ" altLang="cs-CZ" sz="3200" dirty="0">
              <a:sym typeface="Symbol" panose="05050102010706020507" pitchFamily="18" charset="2"/>
            </a:endParaRP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dirty="0">
                <a:sym typeface="Symbol" panose="05050102010706020507" pitchFamily="18" charset="2"/>
              </a:rPr>
              <a:t> </a:t>
            </a:r>
            <a:r>
              <a:rPr lang="cs-CZ" altLang="cs-CZ" sz="3200" b="1" dirty="0">
                <a:solidFill>
                  <a:srgbClr val="FF0000"/>
                </a:solidFill>
              </a:rPr>
              <a:t>3 základní oblasti sportovní edukace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 pedagogice sportu se rozvíjejí analogické </a:t>
            </a:r>
            <a:r>
              <a:rPr lang="cs-CZ" altLang="cs-CZ" sz="3200" b="1" dirty="0">
                <a:solidFill>
                  <a:srgbClr val="0000DC"/>
                </a:solidFill>
              </a:rPr>
              <a:t>subdisciplíny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hlavní zájem se soustředí na </a:t>
            </a:r>
            <a:r>
              <a:rPr lang="cs-CZ" altLang="cs-CZ" sz="3200" b="1" dirty="0">
                <a:solidFill>
                  <a:srgbClr val="0000DC"/>
                </a:solidFill>
              </a:rPr>
              <a:t>školní sport </a:t>
            </a:r>
            <a:r>
              <a:rPr lang="cs-CZ" altLang="cs-CZ" sz="3200" dirty="0"/>
              <a:t>(zvláště v ČR)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 soutěžním sportu – především rozvoj sportovních </a:t>
            </a:r>
            <a:r>
              <a:rPr lang="cs-CZ" altLang="cs-CZ" sz="3200" b="1" dirty="0">
                <a:solidFill>
                  <a:srgbClr val="0000DC"/>
                </a:solidFill>
              </a:rPr>
              <a:t>talentů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zvýšený zájem o rekreační sport </a:t>
            </a:r>
            <a:r>
              <a:rPr lang="cs-CZ" altLang="cs-CZ" sz="3200" b="1" dirty="0">
                <a:solidFill>
                  <a:srgbClr val="0000DC"/>
                </a:solidFill>
              </a:rPr>
              <a:t>všech věkových kategorií</a:t>
            </a:r>
          </a:p>
        </p:txBody>
      </p:sp>
    </p:spTree>
    <p:extLst>
      <p:ext uri="{BB962C8B-B14F-4D97-AF65-F5344CB8AC3E}">
        <p14:creationId xmlns:p14="http://schemas.microsoft.com/office/powerpoint/2010/main" val="26212889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BEF835-017B-440F-98FC-DCBBB5464A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8938389-F740-49C3-80D8-EA4BDCFC1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Duální kariéra – ČOV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0877A89-4A20-465C-B4E7-6DA0A53D1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75765"/>
            <a:ext cx="10933200" cy="5152235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Základní pilíře:</a:t>
            </a:r>
          </a:p>
          <a:p>
            <a:pPr marL="586350" indent="-514350">
              <a:buFont typeface="+mj-lt"/>
              <a:buAutoNum type="arabicPeriod"/>
            </a:pPr>
            <a:r>
              <a:rPr lang="cs-CZ" b="1" dirty="0">
                <a:solidFill>
                  <a:srgbClr val="0000DC"/>
                </a:solidFill>
              </a:rPr>
              <a:t>Vzdělávání:</a:t>
            </a:r>
            <a:br>
              <a:rPr lang="cs-CZ" b="1" dirty="0">
                <a:solidFill>
                  <a:srgbClr val="0000DC"/>
                </a:solidFill>
              </a:rPr>
            </a:br>
            <a:r>
              <a:rPr lang="cs-CZ" dirty="0"/>
              <a:t>- krátkodobé vzdělávací kurzy (např. e-</a:t>
            </a:r>
            <a:r>
              <a:rPr lang="cs-CZ" dirty="0" err="1"/>
              <a:t>learningové</a:t>
            </a:r>
            <a:r>
              <a:rPr lang="cs-CZ" dirty="0"/>
              <a:t>) </a:t>
            </a:r>
            <a:br>
              <a:rPr lang="cs-CZ" dirty="0"/>
            </a:br>
            <a:r>
              <a:rPr lang="cs-CZ" dirty="0"/>
              <a:t>- dlouhodobé vzdělávací programy ve spolupráci s VŠ</a:t>
            </a:r>
          </a:p>
          <a:p>
            <a:pPr marL="586350" indent="-514350">
              <a:buFont typeface="+mj-lt"/>
              <a:buAutoNum type="arabicPeriod"/>
            </a:pPr>
            <a:r>
              <a:rPr lang="cs-CZ" b="1" dirty="0">
                <a:solidFill>
                  <a:srgbClr val="0000DC"/>
                </a:solidFill>
              </a:rPr>
              <a:t>Odborné poradenství:</a:t>
            </a:r>
            <a:br>
              <a:rPr lang="cs-CZ" b="1" dirty="0">
                <a:solidFill>
                  <a:srgbClr val="0000DC"/>
                </a:solidFill>
              </a:rPr>
            </a:br>
            <a:r>
              <a:rPr lang="cs-CZ" dirty="0"/>
              <a:t>- rozbor silných a slabých stránek = nasměrování na profesi </a:t>
            </a:r>
            <a:br>
              <a:rPr lang="cs-CZ" dirty="0"/>
            </a:br>
            <a:r>
              <a:rPr lang="cs-CZ" dirty="0"/>
              <a:t>- osobní konzultace zaměřené na uplatnění se </a:t>
            </a:r>
            <a:br>
              <a:rPr lang="cs-CZ" dirty="0"/>
            </a:br>
            <a:r>
              <a:rPr lang="cs-CZ" dirty="0"/>
              <a:t>- konzultace – hospodaření s penězi, spoření, pojištění, …</a:t>
            </a:r>
          </a:p>
          <a:p>
            <a:pPr marL="586350" indent="-514350">
              <a:buFont typeface="+mj-lt"/>
              <a:buAutoNum type="arabicPeriod"/>
            </a:pPr>
            <a:r>
              <a:rPr lang="cs-CZ" b="1" dirty="0">
                <a:solidFill>
                  <a:srgbClr val="0000DC"/>
                </a:solidFill>
              </a:rPr>
              <a:t>Zapojení do pracovního procesu: </a:t>
            </a:r>
            <a:br>
              <a:rPr lang="cs-CZ" b="1" dirty="0">
                <a:solidFill>
                  <a:srgbClr val="0000DC"/>
                </a:solidFill>
              </a:rPr>
            </a:br>
            <a:r>
              <a:rPr lang="cs-CZ" dirty="0"/>
              <a:t>- stáž – krátkodobá praktická pracovní zkušenost </a:t>
            </a:r>
            <a:br>
              <a:rPr lang="cs-CZ" dirty="0"/>
            </a:br>
            <a:r>
              <a:rPr lang="cs-CZ" dirty="0"/>
              <a:t>- zaměstnání na plný nebo částečný úvazek</a:t>
            </a:r>
          </a:p>
        </p:txBody>
      </p:sp>
    </p:spTree>
    <p:extLst>
      <p:ext uri="{BB962C8B-B14F-4D97-AF65-F5344CB8AC3E}">
        <p14:creationId xmlns:p14="http://schemas.microsoft.com/office/powerpoint/2010/main" val="3652025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8D692AF-F7F6-4F0C-9B39-ED6030EA2F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18DCDD-D8A4-4EEA-83A7-8CA269E4D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Dílčí dělení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B1220CA-C69F-4AB9-98CF-86978CC4D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69145"/>
            <a:ext cx="11543538" cy="515885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dle </a:t>
            </a:r>
            <a:r>
              <a:rPr lang="cs-CZ" altLang="cs-CZ" sz="3200" b="1" dirty="0">
                <a:solidFill>
                  <a:srgbClr val="F01928"/>
                </a:solidFill>
              </a:rPr>
              <a:t>vzdělávacích institucí </a:t>
            </a:r>
            <a:r>
              <a:rPr lang="cs-CZ" altLang="cs-CZ" sz="3200" b="1" dirty="0"/>
              <a:t>– </a:t>
            </a:r>
            <a:r>
              <a:rPr lang="cs-CZ" altLang="cs-CZ" sz="3200" dirty="0"/>
              <a:t>viz </a:t>
            </a:r>
            <a:r>
              <a:rPr lang="cs-CZ" altLang="cs-CZ" sz="3200" b="1" dirty="0" err="1">
                <a:solidFill>
                  <a:srgbClr val="0000DC"/>
                </a:solidFill>
              </a:rPr>
              <a:t>kurikulární</a:t>
            </a:r>
            <a:r>
              <a:rPr lang="cs-CZ" altLang="cs-CZ" sz="3200" b="1" dirty="0">
                <a:solidFill>
                  <a:srgbClr val="0000DC"/>
                </a:solidFill>
              </a:rPr>
              <a:t> dokumenty:</a:t>
            </a:r>
            <a:br>
              <a:rPr lang="cs-CZ" altLang="cs-CZ" sz="3200" dirty="0"/>
            </a:br>
            <a:r>
              <a:rPr lang="cs-CZ" altLang="cs-CZ" sz="3200" dirty="0"/>
              <a:t>MŠ, ZŠ, SŠ, VŠ, U3V, …, „nesportovní“ – </a:t>
            </a:r>
            <a:r>
              <a:rPr lang="cs-CZ" altLang="cs-CZ" sz="3200" b="1" dirty="0">
                <a:solidFill>
                  <a:srgbClr val="FF0000"/>
                </a:solidFill>
              </a:rPr>
              <a:t>sportovní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dle </a:t>
            </a:r>
            <a:r>
              <a:rPr lang="cs-CZ" altLang="cs-CZ" sz="3200" b="1" dirty="0">
                <a:solidFill>
                  <a:srgbClr val="F01928"/>
                </a:solidFill>
              </a:rPr>
              <a:t>věku:</a:t>
            </a:r>
            <a:br>
              <a:rPr lang="cs-CZ" altLang="cs-CZ" sz="3200" dirty="0"/>
            </a:br>
            <a:r>
              <a:rPr lang="cs-CZ" altLang="cs-CZ" sz="3200" dirty="0" err="1"/>
              <a:t>předžáci</a:t>
            </a:r>
            <a:r>
              <a:rPr lang="cs-CZ" altLang="cs-CZ" sz="3200" dirty="0"/>
              <a:t>, mladší žáci, starší žáci, mladší dorost, starší dorost, junioři, dospělí, veteráni – viz </a:t>
            </a:r>
            <a:r>
              <a:rPr lang="cs-CZ" altLang="cs-CZ" sz="3200" b="1" dirty="0">
                <a:solidFill>
                  <a:srgbClr val="0000DC"/>
                </a:solidFill>
              </a:rPr>
              <a:t>soutěžní kategorie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dle </a:t>
            </a:r>
            <a:r>
              <a:rPr lang="cs-CZ" altLang="cs-CZ" sz="3200" b="1" dirty="0">
                <a:solidFill>
                  <a:srgbClr val="F01928"/>
                </a:solidFill>
              </a:rPr>
              <a:t>výkonnostní úrovně: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0000DC"/>
                </a:solidFill>
              </a:rPr>
              <a:t>soutěžní sport: </a:t>
            </a:r>
            <a:r>
              <a:rPr lang="cs-CZ" altLang="cs-CZ" sz="3200" dirty="0"/>
              <a:t>talenti – výkonnostní – elitní – profesionálové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0000DC"/>
                </a:solidFill>
              </a:rPr>
              <a:t>rekreační sport: </a:t>
            </a:r>
            <a:r>
              <a:rPr lang="cs-CZ" altLang="cs-CZ" sz="3200" dirty="0"/>
              <a:t>začátečníci – pokročilí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dle </a:t>
            </a:r>
            <a:r>
              <a:rPr lang="cs-CZ" altLang="cs-CZ" sz="3200" b="1" dirty="0">
                <a:solidFill>
                  <a:srgbClr val="0000DC"/>
                </a:solidFill>
              </a:rPr>
              <a:t>dělení sportů </a:t>
            </a:r>
            <a:r>
              <a:rPr lang="cs-CZ" altLang="cs-CZ" sz="3200" dirty="0"/>
              <a:t>(pohybových aktivit), sport – </a:t>
            </a:r>
            <a:r>
              <a:rPr lang="cs-CZ" altLang="cs-CZ" sz="3200" dirty="0" err="1"/>
              <a:t>esport</a:t>
            </a:r>
            <a:r>
              <a:rPr lang="cs-CZ" altLang="cs-CZ" sz="3200" dirty="0"/>
              <a:t> (?),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organizované – individuální </a:t>
            </a:r>
            <a:r>
              <a:rPr lang="cs-CZ" altLang="cs-CZ" sz="3200" dirty="0"/>
              <a:t>sportovní aktivity, …</a:t>
            </a:r>
          </a:p>
        </p:txBody>
      </p:sp>
    </p:spTree>
    <p:extLst>
      <p:ext uri="{BB962C8B-B14F-4D97-AF65-F5344CB8AC3E}">
        <p14:creationId xmlns:p14="http://schemas.microsoft.com/office/powerpoint/2010/main" val="500548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71E2B0F-6234-464A-BE55-11C1CC975B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04477C0-AAF1-4102-9D47-A23BD4621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školního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A4B9843-C225-404A-A9D1-919657867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98806"/>
            <a:ext cx="10933200" cy="522919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školní sport </a:t>
            </a:r>
            <a:r>
              <a:rPr lang="cs-CZ" altLang="cs-CZ" sz="3200" b="1" dirty="0"/>
              <a:t>= sportovní (pohybové) aktivity, </a:t>
            </a:r>
            <a:br>
              <a:rPr lang="cs-CZ" altLang="cs-CZ" sz="3200" b="1" dirty="0"/>
            </a:br>
            <a:r>
              <a:rPr lang="cs-CZ" altLang="cs-CZ" sz="3200" b="1" dirty="0"/>
              <a:t>které probíhají v rámci instituce školy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→ </a:t>
            </a:r>
            <a:r>
              <a:rPr lang="cs-CZ" altLang="cs-CZ" sz="3200" b="1" dirty="0">
                <a:solidFill>
                  <a:srgbClr val="FF0000"/>
                </a:solidFill>
              </a:rPr>
              <a:t>ne pouze </a:t>
            </a:r>
            <a:r>
              <a:rPr lang="cs-CZ" altLang="cs-CZ" sz="3200" b="1" dirty="0"/>
              <a:t>školní tělesná výchova</a:t>
            </a:r>
            <a:r>
              <a:rPr lang="cs-CZ" altLang="cs-CZ" sz="3200" dirty="0"/>
              <a:t>, ale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veškeré možnosti, akce, nabídky, </a:t>
            </a:r>
            <a:r>
              <a:rPr lang="cs-CZ" altLang="cs-CZ" sz="3200" dirty="0"/>
              <a:t>… sportovních aktivit: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o přestávkách (viz tradice švédské školy), ve volných hodinách, v rámci kurzů, „</a:t>
            </a:r>
            <a:r>
              <a:rPr lang="cs-CZ" altLang="cs-CZ" sz="3200" dirty="0" err="1"/>
              <a:t>adapťáků</a:t>
            </a:r>
            <a:r>
              <a:rPr lang="cs-CZ" altLang="cs-CZ" sz="3200" dirty="0"/>
              <a:t>“, exkurzí, zájezdů, …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→ </a:t>
            </a:r>
            <a:r>
              <a:rPr lang="cs-CZ" altLang="cs-CZ" sz="3200" b="1" dirty="0">
                <a:solidFill>
                  <a:srgbClr val="FF0000"/>
                </a:solidFill>
              </a:rPr>
              <a:t>motivace + propojení na rekreační </a:t>
            </a:r>
            <a:r>
              <a:rPr lang="cs-CZ" altLang="cs-CZ" sz="3200" dirty="0"/>
              <a:t>(i soutěžní) </a:t>
            </a:r>
            <a:r>
              <a:rPr lang="cs-CZ" altLang="cs-CZ" sz="3200" b="1" dirty="0"/>
              <a:t>sport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→</a:t>
            </a:r>
            <a:r>
              <a:rPr lang="cs-CZ" altLang="cs-CZ" sz="3200" dirty="0"/>
              <a:t> </a:t>
            </a:r>
            <a:r>
              <a:rPr lang="cs-CZ" altLang="cs-CZ" sz="3200" b="1" dirty="0">
                <a:solidFill>
                  <a:srgbClr val="0000DC"/>
                </a:solidFill>
              </a:rPr>
              <a:t>školní sport </a:t>
            </a:r>
            <a:r>
              <a:rPr lang="cs-CZ" altLang="cs-CZ" sz="3200" b="1" dirty="0"/>
              <a:t>= výrazný </a:t>
            </a:r>
            <a:r>
              <a:rPr lang="cs-CZ" altLang="cs-CZ" sz="3200" b="1" dirty="0">
                <a:solidFill>
                  <a:srgbClr val="F01928"/>
                </a:solidFill>
              </a:rPr>
              <a:t>benefit</a:t>
            </a:r>
            <a:r>
              <a:rPr lang="cs-CZ" altLang="cs-CZ" sz="3200" b="1" dirty="0">
                <a:solidFill>
                  <a:srgbClr val="0000DC"/>
                </a:solidFill>
              </a:rPr>
              <a:t> dobré školy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klíčový pro </a:t>
            </a:r>
            <a:r>
              <a:rPr lang="cs-CZ" altLang="cs-CZ" sz="3200" b="1" dirty="0">
                <a:solidFill>
                  <a:srgbClr val="0000DC"/>
                </a:solidFill>
              </a:rPr>
              <a:t>zdravou školu, školu v pohybu, …</a:t>
            </a:r>
            <a:endParaRPr lang="cs-CZ" altLang="cs-CZ" sz="3200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852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D50C3D1-F8C8-413D-8F28-5009D5F7E4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289DA64-AD3B-41F7-B22D-B1E606896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školního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F30DAD5-A47E-4018-B7D4-6BF50A5FD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26942"/>
            <a:ext cx="11059200" cy="545305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3200" b="1" dirty="0"/>
              <a:t>pedagogika školního sportu</a:t>
            </a:r>
            <a:r>
              <a:rPr lang="cs-CZ" altLang="cs-CZ" sz="3200" dirty="0"/>
              <a:t> u nás = </a:t>
            </a:r>
            <a:r>
              <a:rPr lang="cs-CZ" altLang="cs-CZ" sz="3200" b="1" dirty="0">
                <a:solidFill>
                  <a:srgbClr val="FF0000"/>
                </a:solidFill>
              </a:rPr>
              <a:t>didaktika</a:t>
            </a:r>
            <a:r>
              <a:rPr lang="cs-CZ" altLang="cs-CZ" sz="3200" dirty="0"/>
              <a:t> (školní) </a:t>
            </a:r>
            <a:r>
              <a:rPr lang="cs-CZ" altLang="cs-CZ" sz="3200" b="1" dirty="0">
                <a:solidFill>
                  <a:srgbClr val="FF0000"/>
                </a:solidFill>
              </a:rPr>
              <a:t>tělesné výchovy</a:t>
            </a:r>
            <a:r>
              <a:rPr lang="cs-CZ" altLang="cs-CZ" sz="3200" dirty="0">
                <a:solidFill>
                  <a:srgbClr val="FF0000"/>
                </a:solidFill>
              </a:rPr>
              <a:t> </a:t>
            </a:r>
            <a:r>
              <a:rPr lang="cs-CZ" altLang="cs-CZ" sz="3200" dirty="0"/>
              <a:t>(např. Vilímová, </a:t>
            </a:r>
            <a:r>
              <a:rPr lang="cs-CZ" altLang="cs-CZ" sz="3200" dirty="0" err="1"/>
              <a:t>Rychtecký</a:t>
            </a:r>
            <a:r>
              <a:rPr lang="cs-CZ" altLang="cs-CZ" sz="3200" dirty="0"/>
              <a:t>, Fialová)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konkretizace</a:t>
            </a:r>
            <a:r>
              <a:rPr lang="cs-CZ" altLang="cs-CZ" sz="3200" dirty="0"/>
              <a:t> pojetí školního sportu v ČR = 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0000DC"/>
                </a:solidFill>
              </a:rPr>
              <a:t>Rámcové vzdělávací programy </a:t>
            </a:r>
            <a:r>
              <a:rPr lang="cs-CZ" altLang="cs-CZ" sz="3200" dirty="0"/>
              <a:t>(např. </a:t>
            </a:r>
            <a:r>
              <a:rPr lang="cs-CZ" altLang="cs-CZ" sz="3200" dirty="0" err="1"/>
              <a:t>RVP</a:t>
            </a:r>
            <a:r>
              <a:rPr lang="cs-CZ" altLang="cs-CZ" sz="3200" dirty="0"/>
              <a:t> </a:t>
            </a:r>
            <a:r>
              <a:rPr lang="cs-CZ" altLang="cs-CZ" sz="3200" dirty="0" err="1"/>
              <a:t>GSP</a:t>
            </a:r>
            <a:r>
              <a:rPr lang="cs-CZ" altLang="cs-CZ" sz="3200" dirty="0"/>
              <a:t>, …)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 err="1"/>
              <a:t>RVP</a:t>
            </a:r>
            <a:r>
              <a:rPr lang="cs-CZ" altLang="cs-CZ" sz="3200" b="1" dirty="0"/>
              <a:t> pro základní vzdělávání</a:t>
            </a:r>
            <a:r>
              <a:rPr lang="cs-CZ" altLang="cs-CZ" sz="3200" b="1" i="1" dirty="0"/>
              <a:t> </a:t>
            </a:r>
            <a:r>
              <a:rPr lang="cs-CZ" altLang="cs-CZ" sz="3200" dirty="0"/>
              <a:t>(2004):</a:t>
            </a:r>
            <a:r>
              <a:rPr lang="cs-CZ" altLang="cs-CZ" sz="3200" i="1" dirty="0"/>
              <a:t> </a:t>
            </a:r>
            <a:br>
              <a:rPr lang="cs-CZ" altLang="cs-CZ" sz="3200" i="1" dirty="0"/>
            </a:br>
            <a:r>
              <a:rPr lang="cs-CZ" altLang="cs-CZ" sz="3200" i="1" dirty="0"/>
              <a:t>- </a:t>
            </a:r>
            <a:r>
              <a:rPr lang="cs-CZ" altLang="cs-CZ" sz="3200" b="1" dirty="0">
                <a:solidFill>
                  <a:srgbClr val="0000DC"/>
                </a:solidFill>
              </a:rPr>
              <a:t>vzdělávací oblast Člověk a zdraví </a:t>
            </a:r>
            <a:r>
              <a:rPr lang="cs-CZ" altLang="cs-CZ" sz="3200" dirty="0"/>
              <a:t>= </a:t>
            </a:r>
            <a:r>
              <a:rPr lang="cs-CZ" altLang="cs-CZ" sz="3200" b="1" dirty="0"/>
              <a:t>výchova ke zdraví </a:t>
            </a:r>
            <a:br>
              <a:rPr lang="cs-CZ" altLang="cs-CZ" sz="3200" b="1" dirty="0"/>
            </a:br>
            <a:r>
              <a:rPr lang="cs-CZ" altLang="cs-CZ" sz="3200" b="1" dirty="0"/>
              <a:t>  </a:t>
            </a:r>
            <a:r>
              <a:rPr lang="cs-CZ" altLang="cs-CZ" sz="3200" dirty="0"/>
              <a:t>a</a:t>
            </a:r>
            <a:r>
              <a:rPr lang="cs-CZ" altLang="cs-CZ" sz="3200" b="1" dirty="0"/>
              <a:t> tělesná výchova </a:t>
            </a:r>
            <a:r>
              <a:rPr lang="cs-CZ" altLang="cs-CZ" sz="3200" dirty="0"/>
              <a:t>(i zdravotní tělesná výchova) </a:t>
            </a:r>
            <a:br>
              <a:rPr lang="cs-CZ" altLang="cs-CZ" sz="3200" dirty="0"/>
            </a:br>
            <a:r>
              <a:rPr lang="cs-CZ" altLang="cs-CZ" sz="3200" dirty="0"/>
              <a:t>- rozvíjení klíčových </a:t>
            </a:r>
            <a:r>
              <a:rPr lang="cs-CZ" altLang="cs-CZ" sz="3200" b="1" dirty="0"/>
              <a:t>kompetencí </a:t>
            </a:r>
            <a:r>
              <a:rPr lang="cs-CZ" altLang="cs-CZ" sz="3200" dirty="0"/>
              <a:t>žáků</a:t>
            </a:r>
            <a:br>
              <a:rPr lang="cs-CZ" altLang="cs-CZ" sz="3200" dirty="0"/>
            </a:br>
            <a:r>
              <a:rPr lang="cs-CZ" altLang="cs-CZ" sz="3200" dirty="0"/>
              <a:t>- pochopení zdraví jako nejdůležitější životní hodnoty</a:t>
            </a:r>
            <a:br>
              <a:rPr lang="cs-CZ" altLang="cs-CZ" sz="3200" dirty="0"/>
            </a:br>
            <a:r>
              <a:rPr lang="cs-CZ" altLang="cs-CZ" sz="3200" dirty="0"/>
              <a:t>- vnímání radostných prožitků z pohybových aktivit</a:t>
            </a:r>
            <a:br>
              <a:rPr lang="cs-CZ" altLang="cs-CZ" sz="3200" dirty="0"/>
            </a:br>
            <a:r>
              <a:rPr lang="cs-CZ" altLang="cs-CZ" sz="3200" dirty="0"/>
              <a:t>- pochopení významu zdatnosti, vzhledu, duševní pohody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020666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BA9C978-9FE5-4BE4-9C6E-6D50C34FB6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E4DD839-22E3-453D-9E40-C19DF4A3E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školního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489FDD6-AC47-458A-8669-42B727D0C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984738"/>
            <a:ext cx="11319674" cy="5243262"/>
          </a:xfrm>
        </p:spPr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3200" b="1" dirty="0"/>
              <a:t>Školní sport musí </a:t>
            </a:r>
            <a:r>
              <a:rPr lang="cs-CZ" altLang="cs-CZ" sz="3200" b="1" dirty="0">
                <a:solidFill>
                  <a:srgbClr val="F01928"/>
                </a:solidFill>
              </a:rPr>
              <a:t>reagovat na závěry výzkumů</a:t>
            </a:r>
            <a:r>
              <a:rPr lang="cs-CZ" altLang="cs-CZ" sz="3200" b="1" dirty="0"/>
              <a:t>: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snižuje se pohybová aktivita žáků a podíl organizovaných sportovních aktivit s narůstajícím školním věkem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existují rozpory mezi přáním, preferencemi a zájmy </a:t>
            </a:r>
            <a:br>
              <a:rPr lang="cs-CZ" altLang="cs-CZ" sz="3200" dirty="0"/>
            </a:br>
            <a:r>
              <a:rPr lang="cs-CZ" altLang="cs-CZ" sz="3200" dirty="0"/>
              <a:t>a realizovanou školní pohybovou aktivitou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…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3200" b="1" dirty="0"/>
              <a:t>Ve školním sportu jsou </a:t>
            </a:r>
            <a:r>
              <a:rPr lang="cs-CZ" altLang="cs-CZ" sz="3200" b="1" dirty="0">
                <a:solidFill>
                  <a:srgbClr val="0000DC"/>
                </a:solidFill>
              </a:rPr>
              <a:t>potřebné změny</a:t>
            </a:r>
            <a:r>
              <a:rPr lang="cs-CZ" altLang="cs-CZ" sz="3200" b="1" dirty="0"/>
              <a:t>, např.: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prohloubit ve výuce </a:t>
            </a:r>
            <a:r>
              <a:rPr lang="cs-CZ" altLang="cs-CZ" sz="3200" b="1" dirty="0">
                <a:solidFill>
                  <a:srgbClr val="F01928"/>
                </a:solidFill>
              </a:rPr>
              <a:t>orientaci na žáka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přípravu na </a:t>
            </a:r>
            <a:r>
              <a:rPr lang="cs-CZ" altLang="cs-CZ" sz="3200" b="1" dirty="0">
                <a:solidFill>
                  <a:srgbClr val="0000DC"/>
                </a:solidFill>
              </a:rPr>
              <a:t>zdravý životní styl </a:t>
            </a:r>
            <a:r>
              <a:rPr lang="cs-CZ" altLang="cs-CZ" sz="3200" dirty="0"/>
              <a:t>přeměnit na jeho ovlivňování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od jednostranné orientace na výkon přejít k </a:t>
            </a:r>
            <a:r>
              <a:rPr lang="cs-CZ" altLang="cs-CZ" sz="3200" b="1" dirty="0">
                <a:solidFill>
                  <a:srgbClr val="0000DC"/>
                </a:solidFill>
              </a:rPr>
              <a:t>uspokojení</a:t>
            </a:r>
            <a:r>
              <a:rPr lang="cs-CZ" altLang="cs-CZ" sz="3200" dirty="0"/>
              <a:t> žáků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podporovat </a:t>
            </a:r>
            <a:r>
              <a:rPr lang="cs-CZ" altLang="cs-CZ" sz="3200" b="1" dirty="0" err="1">
                <a:solidFill>
                  <a:srgbClr val="0000DC"/>
                </a:solidFill>
              </a:rPr>
              <a:t>prožitkovost</a:t>
            </a:r>
            <a:r>
              <a:rPr lang="cs-CZ" altLang="cs-CZ" sz="3200" dirty="0"/>
              <a:t>, seberealizaci, …</a:t>
            </a:r>
          </a:p>
        </p:txBody>
      </p:sp>
    </p:spTree>
    <p:extLst>
      <p:ext uri="{BB962C8B-B14F-4D97-AF65-F5344CB8AC3E}">
        <p14:creationId xmlns:p14="http://schemas.microsoft.com/office/powerpoint/2010/main" val="1116421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200BC54-17D0-4A01-AD02-35F0E5C246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F148B7A-8AD7-4F18-BC5F-077E8ECF1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školního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9B1E2FD-8980-43F4-90A7-54FDC488C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68188"/>
            <a:ext cx="11248726" cy="486381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Nutné inovace v </a:t>
            </a:r>
            <a:r>
              <a:rPr lang="cs-CZ" altLang="cs-CZ" sz="3200" b="1" dirty="0">
                <a:solidFill>
                  <a:srgbClr val="FF0000"/>
                </a:solidFill>
              </a:rPr>
              <a:t>celoživotním vzdělávání učitelů TV</a:t>
            </a:r>
            <a:r>
              <a:rPr lang="cs-CZ" altLang="cs-CZ" sz="3200" b="1" dirty="0"/>
              <a:t>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o proměnách informuje celoevropský </a:t>
            </a:r>
            <a:r>
              <a:rPr lang="cs-CZ" altLang="cs-CZ" sz="3200" b="1" dirty="0">
                <a:solidFill>
                  <a:srgbClr val="0000DC"/>
                </a:solidFill>
              </a:rPr>
              <a:t>projekt</a:t>
            </a:r>
            <a:r>
              <a:rPr lang="cs-CZ" altLang="cs-CZ" sz="3200" dirty="0"/>
              <a:t> </a:t>
            </a:r>
            <a:r>
              <a:rPr lang="cs-CZ" altLang="cs-CZ" sz="3200" b="1" dirty="0">
                <a:solidFill>
                  <a:srgbClr val="0000DC"/>
                </a:solidFill>
              </a:rPr>
              <a:t>AEHESIS</a:t>
            </a:r>
            <a:r>
              <a:rPr lang="cs-CZ" altLang="cs-CZ" sz="3200" dirty="0"/>
              <a:t> = výzkum vzdělávání sportovních profesí (</a:t>
            </a:r>
            <a:r>
              <a:rPr lang="cs-CZ" altLang="cs-CZ" sz="3200" dirty="0" err="1"/>
              <a:t>Aligning</a:t>
            </a:r>
            <a:r>
              <a:rPr lang="cs-CZ" altLang="cs-CZ" sz="3200" dirty="0"/>
              <a:t> a </a:t>
            </a:r>
            <a:r>
              <a:rPr lang="cs-CZ" altLang="cs-CZ" sz="3200" dirty="0" err="1"/>
              <a:t>European</a:t>
            </a:r>
            <a:r>
              <a:rPr lang="cs-CZ" altLang="cs-CZ" sz="3200" dirty="0"/>
              <a:t> </a:t>
            </a:r>
            <a:r>
              <a:rPr lang="cs-CZ" altLang="cs-CZ" sz="3200" dirty="0" err="1"/>
              <a:t>Higher</a:t>
            </a:r>
            <a:r>
              <a:rPr lang="cs-CZ" altLang="cs-CZ" sz="3200" dirty="0"/>
              <a:t> </a:t>
            </a:r>
            <a:r>
              <a:rPr lang="cs-CZ" altLang="cs-CZ" sz="3200" dirty="0" err="1"/>
              <a:t>Education</a:t>
            </a:r>
            <a:r>
              <a:rPr lang="cs-CZ" altLang="cs-CZ" sz="3200" dirty="0"/>
              <a:t> </a:t>
            </a:r>
            <a:r>
              <a:rPr lang="cs-CZ" altLang="cs-CZ" sz="3200" dirty="0" err="1"/>
              <a:t>Structure</a:t>
            </a:r>
            <a:r>
              <a:rPr lang="cs-CZ" altLang="cs-CZ" sz="3200" dirty="0"/>
              <a:t> In Sport Science, http://eose.org/</a:t>
            </a:r>
            <a:r>
              <a:rPr lang="cs-CZ" altLang="cs-CZ" sz="3200" dirty="0" err="1"/>
              <a:t>our_work</a:t>
            </a:r>
            <a:r>
              <a:rPr lang="cs-CZ" altLang="cs-CZ" sz="3200" dirty="0"/>
              <a:t>/</a:t>
            </a:r>
            <a:r>
              <a:rPr lang="cs-CZ" altLang="cs-CZ" sz="3200" dirty="0" err="1"/>
              <a:t>aehesis</a:t>
            </a:r>
            <a:r>
              <a:rPr lang="cs-CZ" altLang="cs-CZ" sz="3200" dirty="0"/>
              <a:t>...) – doporučené kurikulum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na požadavky současné mládeže musí reagovat studijní programy a další vzdělávání učitelů TV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více zastoupeny dobrodružné aktivity, tance a hry než „klasická“ gymnastika, plavání nebo atletika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reflektování nových PA – propojení s kyberprostorem, …</a:t>
            </a:r>
          </a:p>
        </p:txBody>
      </p:sp>
    </p:spTree>
    <p:extLst>
      <p:ext uri="{BB962C8B-B14F-4D97-AF65-F5344CB8AC3E}">
        <p14:creationId xmlns:p14="http://schemas.microsoft.com/office/powerpoint/2010/main" val="1379140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3F35653-89F8-4572-A812-C3929EE387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7003995-FEFB-49A5-8CD2-EBE9E8887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školního sportu – tendence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996BF1D-8201-447A-8A1D-28ED22F29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308295"/>
            <a:ext cx="11706282" cy="452370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rozvoj vybraných </a:t>
            </a:r>
            <a:r>
              <a:rPr lang="cs-CZ" altLang="cs-CZ" sz="3200" b="1" dirty="0">
                <a:solidFill>
                  <a:srgbClr val="0000DC"/>
                </a:solidFill>
              </a:rPr>
              <a:t>sociálních kompetencí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žáků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podpora bezprostředního a individuálního </a:t>
            </a:r>
            <a:r>
              <a:rPr lang="cs-CZ" altLang="cs-CZ" sz="3200" b="1" dirty="0">
                <a:solidFill>
                  <a:srgbClr val="0000DC"/>
                </a:solidFill>
              </a:rPr>
              <a:t>prožívání</a:t>
            </a:r>
            <a:r>
              <a:rPr lang="cs-CZ" altLang="cs-CZ" sz="3200" dirty="0"/>
              <a:t> výuky TV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koncepce TV, kdy žáci „</a:t>
            </a:r>
            <a:r>
              <a:rPr lang="cs-CZ" altLang="cs-CZ" sz="3200" b="1" dirty="0">
                <a:solidFill>
                  <a:srgbClr val="FF0000"/>
                </a:solidFill>
              </a:rPr>
              <a:t>berou sportovní aktivity za své</a:t>
            </a:r>
            <a:r>
              <a:rPr lang="cs-CZ" altLang="cs-CZ" sz="3200" dirty="0"/>
              <a:t>“ →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možnost </a:t>
            </a:r>
            <a:r>
              <a:rPr lang="cs-CZ" altLang="cs-CZ" sz="3200" b="1" dirty="0">
                <a:solidFill>
                  <a:srgbClr val="0000DC"/>
                </a:solidFill>
              </a:rPr>
              <a:t>vlastního rozhodování žáků </a:t>
            </a:r>
            <a:r>
              <a:rPr lang="cs-CZ" altLang="cs-CZ" sz="3200" dirty="0"/>
              <a:t>ve výuce TV →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podpora participace žáků </a:t>
            </a:r>
            <a:r>
              <a:rPr lang="cs-CZ" altLang="cs-CZ" sz="3200" dirty="0"/>
              <a:t>na rozhodování o obsahu výuky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prolínání povinné TV do mimoškolních a </a:t>
            </a:r>
            <a:r>
              <a:rPr lang="cs-CZ" altLang="cs-CZ" sz="3200" b="1" dirty="0">
                <a:solidFill>
                  <a:srgbClr val="0000DC"/>
                </a:solidFill>
              </a:rPr>
              <a:t>volnočasových</a:t>
            </a:r>
            <a:r>
              <a:rPr lang="cs-CZ" altLang="cs-CZ" sz="3200" dirty="0"/>
              <a:t> aktivit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798564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E0A96F2-6BB8-4745-94A0-BF512C36B5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E454FA8-D41C-451B-9651-A406CEA80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66782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školního sportu – výzkumy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06BB35F-4DC3-4EBA-8EB1-6F6B1CBC0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847" y="1057835"/>
            <a:ext cx="11528611" cy="533338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vztah školní edukace a </a:t>
            </a:r>
            <a:r>
              <a:rPr lang="cs-CZ" altLang="cs-CZ" sz="3200" b="1" dirty="0"/>
              <a:t>podpory zdraví</a:t>
            </a:r>
            <a:r>
              <a:rPr lang="cs-CZ" altLang="cs-CZ" sz="3200" dirty="0"/>
              <a:t> (</a:t>
            </a:r>
            <a:r>
              <a:rPr lang="cs-CZ" altLang="cs-CZ" sz="3200" b="1" dirty="0">
                <a:solidFill>
                  <a:srgbClr val="FF0000"/>
                </a:solidFill>
              </a:rPr>
              <a:t>škola a zdraví</a:t>
            </a:r>
            <a:r>
              <a:rPr lang="cs-CZ" altLang="cs-CZ" sz="3200" dirty="0"/>
              <a:t>)</a:t>
            </a:r>
            <a:endParaRPr lang="cs-CZ" altLang="cs-CZ" sz="3200" b="1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/>
              <a:t>komunikace</a:t>
            </a:r>
            <a:r>
              <a:rPr lang="cs-CZ" altLang="cs-CZ" sz="3200" dirty="0"/>
              <a:t> a interakce ve výuce tělesné výchovy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možnosti</a:t>
            </a:r>
            <a:r>
              <a:rPr lang="cs-CZ" altLang="cs-CZ" sz="3200" b="1" dirty="0"/>
              <a:t> </a:t>
            </a:r>
            <a:r>
              <a:rPr lang="cs-CZ" altLang="cs-CZ" sz="3200" dirty="0"/>
              <a:t>školy při</a:t>
            </a:r>
            <a:r>
              <a:rPr lang="cs-CZ" altLang="cs-CZ" sz="3200" b="1" dirty="0"/>
              <a:t> výběru sportovních talentů</a:t>
            </a:r>
            <a:r>
              <a:rPr lang="cs-CZ" alt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edukační a sociální </a:t>
            </a:r>
            <a:r>
              <a:rPr lang="cs-CZ" altLang="cs-CZ" sz="3200" b="1" dirty="0"/>
              <a:t>specifika sportovních škol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problematika</a:t>
            </a:r>
            <a:r>
              <a:rPr lang="cs-CZ" altLang="cs-CZ" sz="3200" b="1" dirty="0"/>
              <a:t> vztahu školního sportu a dívek: </a:t>
            </a:r>
            <a:br>
              <a:rPr lang="cs-CZ" altLang="cs-CZ" sz="3200" b="1" dirty="0"/>
            </a:br>
            <a:r>
              <a:rPr lang="cs-CZ" altLang="cs-CZ" sz="3200" dirty="0"/>
              <a:t>- specifičnosti v motorickém učení dívek</a:t>
            </a:r>
            <a:br>
              <a:rPr lang="cs-CZ" altLang="cs-CZ" sz="3200" dirty="0"/>
            </a:br>
            <a:r>
              <a:rPr lang="cs-CZ" altLang="cs-CZ" sz="3200" dirty="0"/>
              <a:t>- vliv působení školní TV na biologický a motorický rozvoj</a:t>
            </a:r>
            <a:br>
              <a:rPr lang="cs-CZ" altLang="cs-CZ" sz="3200" dirty="0"/>
            </a:br>
            <a:r>
              <a:rPr lang="cs-CZ" altLang="cs-CZ" sz="3200" dirty="0"/>
              <a:t>- nižší motivace dívek ke sportu ve volném čase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 err="1">
                <a:solidFill>
                  <a:srgbClr val="0000DC"/>
                </a:solidFill>
              </a:rPr>
              <a:t>Covid</a:t>
            </a:r>
            <a:r>
              <a:rPr lang="cs-CZ" sz="3200" b="1" dirty="0">
                <a:solidFill>
                  <a:srgbClr val="0000DC"/>
                </a:solidFill>
              </a:rPr>
              <a:t>-19 a TV</a:t>
            </a:r>
            <a:r>
              <a:rPr lang="cs-CZ" sz="3200" dirty="0"/>
              <a:t>, sport, … (</a:t>
            </a:r>
            <a:r>
              <a:rPr lang="cs-CZ" sz="3200" dirty="0" err="1"/>
              <a:t>Covidové</a:t>
            </a:r>
            <a:r>
              <a:rPr lang="cs-CZ" sz="3200" dirty="0"/>
              <a:t> děti a pohyb – prof. Kolář)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08002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433</TotalTime>
  <Words>1592</Words>
  <Application>Microsoft Office PowerPoint</Application>
  <PresentationFormat>Širokoúhlá obrazovka</PresentationFormat>
  <Paragraphs>153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Symbol</vt:lpstr>
      <vt:lpstr>Tahoma</vt:lpstr>
      <vt:lpstr>Wingdings</vt:lpstr>
      <vt:lpstr>Prezentace_MU_CZ</vt:lpstr>
      <vt:lpstr>6. Základní oblasti  sportovní edukace</vt:lpstr>
      <vt:lpstr>Základní oblasti sportovní edukace</vt:lpstr>
      <vt:lpstr>Dílčí dělení sportovní edukace</vt:lpstr>
      <vt:lpstr>Pedagogika školního sportu</vt:lpstr>
      <vt:lpstr>Pedagogika školního sportu</vt:lpstr>
      <vt:lpstr>Pedagogika školního sportu</vt:lpstr>
      <vt:lpstr>Pedagogika školního sportu</vt:lpstr>
      <vt:lpstr>Pedagogika školního sportu – tendence</vt:lpstr>
      <vt:lpstr>Pedagogika školního sportu – výzkumy</vt:lpstr>
      <vt:lpstr>Pedagogika rekreačního sportu</vt:lpstr>
      <vt:lpstr>Pedagogika rekreačního sportu</vt:lpstr>
      <vt:lpstr>Pedagogika rekreačního sportu</vt:lpstr>
      <vt:lpstr>Pedagogika rekreačního sportu</vt:lpstr>
      <vt:lpstr>Pedagogika rekreačního sportu</vt:lpstr>
      <vt:lpstr>Pedagogika soutěžního sportu – zaměření výzkumů</vt:lpstr>
      <vt:lpstr>Pedagogika soutěžního sportu </vt:lpstr>
      <vt:lpstr>Pedagogika soutěžního sportu </vt:lpstr>
      <vt:lpstr>Význam normativní pedagogiky soutěžního sportu </vt:lpstr>
      <vt:lpstr>Duální kariéra</vt:lpstr>
      <vt:lpstr>Duální kariéra – ČOV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48</cp:revision>
  <cp:lastPrinted>2020-12-01T06:19:15Z</cp:lastPrinted>
  <dcterms:created xsi:type="dcterms:W3CDTF">2020-10-05T06:18:46Z</dcterms:created>
  <dcterms:modified xsi:type="dcterms:W3CDTF">2021-09-08T06:50:57Z</dcterms:modified>
</cp:coreProperties>
</file>