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75914"/>
            <a:ext cx="11361600" cy="208201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sk-SK" dirty="0"/>
              <a:t>9. </a:t>
            </a:r>
            <a:r>
              <a:rPr lang="cs-CZ" altLang="cs-CZ" dirty="0"/>
              <a:t>APLIKACE PEDAGOGICKÝCH PRINCIPŮ (ZÁSAD) </a:t>
            </a:r>
            <a:br>
              <a:rPr lang="cs-CZ" altLang="cs-CZ" dirty="0"/>
            </a:br>
            <a:r>
              <a:rPr lang="cs-CZ" altLang="cs-CZ" dirty="0"/>
              <a:t>VE SPORTOVNÍ EDUKACI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67A8F8-93FB-4C71-8A1F-1152552045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33507C-0A76-4A42-A1E3-F793105CE206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7813"/>
            <a:ext cx="11275017" cy="11398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4. Pedagogicko-psychologické rysy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0BF13D9-DA3C-4A69-98EC-93A434BCD012}"/>
              </a:ext>
            </a:extLst>
          </p:cNvPr>
          <p:cNvSpPr txBox="1">
            <a:spLocks noChangeArrowheads="1"/>
          </p:cNvSpPr>
          <p:nvPr/>
        </p:nvSpPr>
        <p:spPr>
          <a:xfrm>
            <a:off x="870677" y="2794161"/>
            <a:ext cx="472698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Tvrdost, cílevědomost.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Psychické momenty charakteristické pro práci dospělých: napětí, vážnost, racionalizace, tlak na výkon.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FD31AEB-3760-4438-A665-3D0B6EB66369}"/>
              </a:ext>
            </a:extLst>
          </p:cNvPr>
          <p:cNvSpPr txBox="1">
            <a:spLocks noChangeArrowheads="1"/>
          </p:cNvSpPr>
          <p:nvPr/>
        </p:nvSpPr>
        <p:spPr>
          <a:xfrm>
            <a:off x="6322017" y="2794160"/>
            <a:ext cx="546444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Trénink odpovídající mentalitě věku, omezování tlaku na výkon.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Aktuální výkonnostní cíle nejsou zcela nejdůležitější.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Radost, hravost, uvolněnost, bohatství prožitků, ocenění.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0AE0F28-3944-4DFA-BE26-D53FF3316925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929121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22674FB-93DF-4924-9A70-4F156DD195CE}"/>
              </a:ext>
            </a:extLst>
          </p:cNvPr>
          <p:cNvSpPr txBox="1">
            <a:spLocks noChangeArrowheads="1"/>
          </p:cNvSpPr>
          <p:nvPr/>
        </p:nvSpPr>
        <p:spPr>
          <a:xfrm>
            <a:off x="6011137" y="1784658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kern="0" dirty="0">
                <a:solidFill>
                  <a:srgbClr val="F01928"/>
                </a:solidFill>
              </a:rPr>
              <a:t>TRÉNINK</a:t>
            </a:r>
            <a:br>
              <a:rPr lang="cs-CZ" altLang="cs-CZ" sz="2400" b="1" kern="0" dirty="0">
                <a:solidFill>
                  <a:srgbClr val="F01928"/>
                </a:solidFill>
              </a:rPr>
            </a:br>
            <a:r>
              <a:rPr lang="cs-CZ" altLang="cs-CZ" sz="2400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090434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56B3F5-9E24-4084-8E04-9DEA236D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C820921-2D4F-4B23-ADC4-0D9BDF5D2434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7813"/>
            <a:ext cx="11259519" cy="12797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5. Důsledky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30F9317-7B31-4533-9163-D28DEF285468}"/>
              </a:ext>
            </a:extLst>
          </p:cNvPr>
          <p:cNvSpPr txBox="1">
            <a:spLocks noChangeArrowheads="1"/>
          </p:cNvSpPr>
          <p:nvPr/>
        </p:nvSpPr>
        <p:spPr>
          <a:xfrm>
            <a:off x="414001" y="2781300"/>
            <a:ext cx="588826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Únava fyzická i psychická.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 err="1"/>
              <a:t>Burn</a:t>
            </a:r>
            <a:r>
              <a:rPr lang="cs-CZ" altLang="cs-CZ" kern="0" dirty="0"/>
              <a:t> </a:t>
            </a:r>
            <a:r>
              <a:rPr lang="cs-CZ" altLang="cs-CZ" kern="0" dirty="0" err="1"/>
              <a:t>out</a:t>
            </a:r>
            <a:r>
              <a:rPr lang="cs-CZ" altLang="cs-CZ" kern="0" dirty="0"/>
              <a:t> – „vyhoření“.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Poškození, úrazy.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Pozdější nižší výkonnost.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Problém celoživotního vztahu </a:t>
            </a:r>
            <a:br>
              <a:rPr lang="cs-CZ" altLang="cs-CZ" kern="0" dirty="0"/>
            </a:br>
            <a:r>
              <a:rPr lang="cs-CZ" altLang="cs-CZ" kern="0" dirty="0"/>
              <a:t>ke sportu.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04527FD-1F9B-485F-8A31-945DFB2D164A}"/>
              </a:ext>
            </a:extLst>
          </p:cNvPr>
          <p:cNvSpPr txBox="1">
            <a:spLocks noChangeArrowheads="1"/>
          </p:cNvSpPr>
          <p:nvPr/>
        </p:nvSpPr>
        <p:spPr>
          <a:xfrm>
            <a:off x="6384009" y="2733675"/>
            <a:ext cx="5472193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Mírně vyšší výkonnost.</a:t>
            </a:r>
            <a:endParaRPr lang="cs-CZ" altLang="cs-CZ" b="1" u="sng" kern="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Šance vyšší fyzické a především psychické pohody.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kern="0" dirty="0"/>
              <a:t>Předpoklad celoživotního pozitivního vztahu ke sportu.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93ACC01-3927-4C78-897C-80F8D21B8149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807489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7639701E-A166-4DAF-A481-2962D5CACA4E}"/>
              </a:ext>
            </a:extLst>
          </p:cNvPr>
          <p:cNvSpPr txBox="1">
            <a:spLocks noChangeArrowheads="1"/>
          </p:cNvSpPr>
          <p:nvPr/>
        </p:nvSpPr>
        <p:spPr>
          <a:xfrm>
            <a:off x="6302264" y="1663027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433622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F1F2A7-A193-4391-AC5C-1651DF107E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61E431-ADC7-4B57-B0BD-E0010897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57B1AB-860E-4358-A12B-691675F27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jejich </a:t>
            </a:r>
            <a:r>
              <a:rPr lang="cs-CZ" altLang="cs-CZ" b="1" dirty="0">
                <a:solidFill>
                  <a:srgbClr val="0000DC"/>
                </a:solidFill>
              </a:rPr>
              <a:t>aplikace je </a:t>
            </a:r>
            <a:r>
              <a:rPr lang="cs-CZ" altLang="cs-CZ" b="1" dirty="0">
                <a:solidFill>
                  <a:srgbClr val="F01928"/>
                </a:solidFill>
              </a:rPr>
              <a:t>klíčová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pro volnočasové sportovní aktivity </a:t>
            </a:r>
            <a:br>
              <a:rPr lang="cs-CZ" altLang="cs-CZ" dirty="0"/>
            </a:br>
            <a:r>
              <a:rPr lang="cs-CZ" altLang="cs-CZ" dirty="0"/>
              <a:t>(pro rekreační sport)</a:t>
            </a:r>
            <a:br>
              <a:rPr lang="cs-CZ" altLang="cs-CZ" dirty="0"/>
            </a:br>
            <a:endParaRPr lang="cs-CZ" altLang="cs-CZ" dirty="0"/>
          </a:p>
          <a:p>
            <a:r>
              <a:rPr lang="cs-CZ" altLang="cs-CZ" dirty="0"/>
              <a:t>jejich aplikace je velmi </a:t>
            </a:r>
            <a:r>
              <a:rPr lang="cs-CZ" altLang="cs-CZ" b="1" dirty="0">
                <a:solidFill>
                  <a:srgbClr val="0000DC"/>
                </a:solidFill>
              </a:rPr>
              <a:t>vhodná </a:t>
            </a:r>
            <a:r>
              <a:rPr lang="cs-CZ" altLang="cs-CZ" dirty="0"/>
              <a:t>pro výkonnostní sport</a:t>
            </a:r>
            <a:br>
              <a:rPr lang="cs-CZ" altLang="cs-CZ" dirty="0"/>
            </a:br>
            <a:r>
              <a:rPr lang="cs-CZ" altLang="cs-CZ" dirty="0"/>
              <a:t>(závodní, soutěžní sport)</a:t>
            </a:r>
          </a:p>
          <a:p>
            <a:endParaRPr lang="cs-CZ" altLang="cs-CZ" dirty="0"/>
          </a:p>
          <a:p>
            <a:r>
              <a:rPr lang="cs-CZ" altLang="cs-CZ" dirty="0"/>
              <a:t>jejich aplikace je </a:t>
            </a:r>
            <a:r>
              <a:rPr lang="cs-CZ" altLang="cs-CZ" b="1" dirty="0">
                <a:solidFill>
                  <a:srgbClr val="0000DC"/>
                </a:solidFill>
              </a:rPr>
              <a:t>vhodná </a:t>
            </a:r>
            <a:r>
              <a:rPr lang="cs-CZ" altLang="cs-CZ" dirty="0"/>
              <a:t>pro školní sport</a:t>
            </a:r>
            <a:br>
              <a:rPr lang="cs-CZ" altLang="cs-CZ" dirty="0"/>
            </a:br>
            <a:r>
              <a:rPr lang="cs-CZ" altLang="cs-CZ" dirty="0"/>
              <a:t>(do školní TV, především v rámci </a:t>
            </a:r>
            <a:r>
              <a:rPr lang="cs-CZ" altLang="cs-CZ" dirty="0" err="1"/>
              <a:t>mimovyučovacích</a:t>
            </a:r>
            <a:r>
              <a:rPr lang="cs-CZ" altLang="cs-CZ" dirty="0"/>
              <a:t> aktivit, …)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02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22DD5-B451-4652-B199-4C1D2A5932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97E200-8337-4BE6-B3FC-950A6B98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E54525-8C1A-441C-BF51-0576CC098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0346"/>
            <a:ext cx="11244692" cy="442165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dosažitelnosti =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respektovat prostorové a časové možnosti sportovců, dětí, klientů, … </a:t>
            </a:r>
            <a:br>
              <a:rPr lang="cs-CZ" altLang="cs-CZ" dirty="0"/>
            </a:br>
            <a:r>
              <a:rPr lang="cs-CZ" altLang="cs-CZ" dirty="0"/>
              <a:t>(např. dopravní dostupnost, vhodná doba tréninku,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oprávněný pocit sportujících, že je provází ochota, náklonnost, laskavost, empatie, úspěch, … </a:t>
            </a:r>
          </a:p>
          <a:p>
            <a:pPr>
              <a:lnSpc>
                <a:spcPct val="100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charakteru výzvy =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inspirující a přitažlivé materiální i sociální prostředí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nabídky zajímavých nejen sportovních aktivit (= výzev) </a:t>
            </a:r>
          </a:p>
        </p:txBody>
      </p:sp>
    </p:spTree>
    <p:extLst>
      <p:ext uri="{BB962C8B-B14F-4D97-AF65-F5344CB8AC3E}">
        <p14:creationId xmlns:p14="http://schemas.microsoft.com/office/powerpoint/2010/main" val="3575012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E624DB-5973-468A-84AA-720A536EB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F24CE6-4093-439F-A2BA-E814A746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Principy volnočasové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B84876-17E4-461B-9235-D2B79DB5E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46875"/>
            <a:ext cx="10933200" cy="46851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princip možnost iniciativy</a:t>
            </a:r>
            <a:r>
              <a:rPr lang="cs-CZ" altLang="cs-CZ" b="1" dirty="0"/>
              <a:t> = nabízet a umožnit účastníkům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rozvíjet vlastní aktivity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podle možností uspokojovat osobní potřeby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participovat na celkové koncepci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potřebných sociálních kompetencí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b="1" dirty="0" err="1">
                <a:solidFill>
                  <a:srgbClr val="FF0000"/>
                </a:solidFill>
              </a:rPr>
              <a:t>edutainment</a:t>
            </a:r>
            <a:r>
              <a:rPr lang="cs-CZ" altLang="cs-CZ" b="1" dirty="0">
                <a:solidFill>
                  <a:srgbClr val="FF0000"/>
                </a:solidFill>
              </a:rPr>
              <a:t> = propojit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/>
              <a:t>učení – vzdělávání </a:t>
            </a:r>
            <a:r>
              <a:rPr lang="en-US" altLang="cs-CZ" dirty="0"/>
              <a:t>(education)</a:t>
            </a:r>
            <a:r>
              <a:rPr lang="cs-CZ" altLang="cs-CZ" dirty="0"/>
              <a:t> +</a:t>
            </a:r>
            <a:endParaRPr lang="en-US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cs-CZ" b="1" dirty="0" err="1">
                <a:solidFill>
                  <a:srgbClr val="0000DC"/>
                </a:solidFill>
              </a:rPr>
              <a:t>zábava</a:t>
            </a:r>
            <a:r>
              <a:rPr lang="en-US" altLang="cs-CZ" b="1" dirty="0"/>
              <a:t> </a:t>
            </a:r>
            <a:r>
              <a:rPr lang="en-US" altLang="cs-CZ" dirty="0"/>
              <a:t>(entertainment)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51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B5875-62AA-4B27-9BFA-6115218B0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610F7A-58D8-4CF8-A63C-C3EB5D2C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PEDAGOGICKÉ PRINCIPY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9D5329-FDAB-4DAE-9452-3CC9F0C4A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27" y="1170122"/>
            <a:ext cx="11324624" cy="511345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od starověku – hledání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požadavků (rysů)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„dobré“ edukace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využití empirie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mimořádný příspěvek </a:t>
            </a:r>
            <a:r>
              <a:rPr lang="cs-CZ" altLang="cs-CZ" sz="3200" b="1" dirty="0"/>
              <a:t>J. A. Komenského</a:t>
            </a:r>
            <a:r>
              <a:rPr lang="cs-CZ" altLang="cs-CZ" sz="3200" dirty="0"/>
              <a:t> (1592–1670)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konec 20. století – </a:t>
            </a:r>
            <a:r>
              <a:rPr lang="cs-CZ" altLang="cs-CZ" sz="3200" b="1" dirty="0"/>
              <a:t>experimentální ověřování </a:t>
            </a:r>
            <a:r>
              <a:rPr lang="cs-CZ" altLang="cs-CZ" sz="3200" dirty="0"/>
              <a:t>– zvláště rozvoj neurověd = pochopit biologický základ psychiky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pedagogické principy = základní požadavky usilující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o efektivnost edukačního procesu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aplikace do všech edukačních oblastí </a:t>
            </a:r>
            <a:r>
              <a:rPr lang="cs-CZ" altLang="cs-CZ" sz="3200" dirty="0"/>
              <a:t>(školní, mimoškolní, volnočasové, rodinné, </a:t>
            </a:r>
            <a:r>
              <a:rPr lang="cs-CZ" altLang="cs-CZ" sz="3200" dirty="0" err="1"/>
              <a:t>autoedukace</a:t>
            </a:r>
            <a:r>
              <a:rPr lang="cs-CZ" altLang="cs-CZ" sz="3200" dirty="0"/>
              <a:t>, </a:t>
            </a:r>
            <a:r>
              <a:rPr lang="cs-CZ" altLang="cs-CZ" sz="3200" b="1" dirty="0">
                <a:solidFill>
                  <a:srgbClr val="0000DC"/>
                </a:solidFill>
              </a:rPr>
              <a:t>sportovní</a:t>
            </a:r>
            <a:r>
              <a:rPr lang="cs-CZ" altLang="cs-CZ" sz="3200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324979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367C21-7929-483F-94AC-C4CE114F3A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E6BD68-71FA-4576-A845-A2D81D4A8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027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923B96-B168-4B22-A928-77C4EEBA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27" y="1084880"/>
            <a:ext cx="11360929" cy="47471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cílevědomosti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jasně stanovit cíle sportovní edukace (tréninku)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cíle dostatečně zdůvodnit (motivovat)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přiměřeně je objasnit jedinci nebo skupině – např. společná příprava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soustavnosti</a:t>
            </a:r>
            <a:r>
              <a:rPr lang="cs-CZ" altLang="cs-CZ" dirty="0"/>
              <a:t> (systematičnosti)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uspořádat veškeré podněty do zdůvodněného systému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působení i činnosti sportovce mají být co nejsoustavnější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uvědomělosti</a:t>
            </a:r>
            <a:r>
              <a:rPr lang="cs-CZ" altLang="cs-CZ" b="1" dirty="0"/>
              <a:t> = </a:t>
            </a:r>
            <a:r>
              <a:rPr lang="cs-CZ" altLang="cs-CZ" dirty="0"/>
              <a:t>požadavek, aby sportovec, klient, … kladeným nárokům plně porozuměl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94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7963AC-02B3-498D-BFF9-99A525F34C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33BDF4-9C63-42F1-9690-C02352E1B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3BA8CA-7627-46BA-AAD6-0A581FD11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99" y="1092631"/>
            <a:ext cx="11422250" cy="493621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aktivnosti</a:t>
            </a:r>
            <a:r>
              <a:rPr lang="cs-CZ" altLang="cs-CZ" b="1" dirty="0"/>
              <a:t> = </a:t>
            </a:r>
            <a:r>
              <a:rPr lang="cs-CZ" altLang="cs-CZ" dirty="0"/>
              <a:t>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opřít se o samostatnou činnost sportovce (o jeho podněty, nápady, …)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aktivizovat jeho poznávací, citové a volní procesy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jeho zájem a stimulovat jej vhodnou motivací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0000DC"/>
                </a:solidFill>
              </a:rPr>
              <a:t>názornosti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vycházet ze smyslového nazírání skutečnosti i obrazů (statických </a:t>
            </a:r>
            <a:br>
              <a:rPr lang="cs-CZ" altLang="cs-CZ" dirty="0"/>
            </a:br>
            <a:r>
              <a:rPr lang="cs-CZ" altLang="cs-CZ" dirty="0"/>
              <a:t>i dynamických) = </a:t>
            </a:r>
            <a:r>
              <a:rPr lang="cs-CZ" altLang="cs-CZ" b="1" dirty="0">
                <a:solidFill>
                  <a:srgbClr val="F01928"/>
                </a:solidFill>
              </a:rPr>
              <a:t>přímý názor </a:t>
            </a:r>
            <a:r>
              <a:rPr lang="cs-CZ" altLang="cs-CZ" dirty="0"/>
              <a:t>(technologie – kamery, PC, </a:t>
            </a:r>
            <a:r>
              <a:rPr lang="cs-CZ" altLang="cs-CZ" dirty="0" err="1"/>
              <a:t>3D</a:t>
            </a:r>
            <a:r>
              <a:rPr lang="cs-CZ" alt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dosavadní představy a zkušenosti sportovce =</a:t>
            </a:r>
            <a:br>
              <a:rPr lang="cs-CZ" altLang="cs-CZ" dirty="0"/>
            </a:br>
            <a:r>
              <a:rPr lang="cs-CZ" altLang="cs-CZ" b="1" dirty="0">
                <a:solidFill>
                  <a:srgbClr val="F01928"/>
                </a:solidFill>
              </a:rPr>
              <a:t>nepřímý názor</a:t>
            </a:r>
            <a:endParaRPr lang="cs-CZ" altLang="cs-CZ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systematicky rozvíjet nazírací a představovací schopnosti </a:t>
            </a:r>
            <a:br>
              <a:rPr lang="cs-CZ" altLang="cs-CZ" dirty="0"/>
            </a:br>
            <a:r>
              <a:rPr lang="cs-CZ" altLang="cs-CZ" dirty="0"/>
              <a:t>(vnímání, pozorování, fantazii,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67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AE988-2D90-423E-A227-43268D2A3F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D31FE9-0CDF-4F2F-A135-9FE18B86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4DCEB9-A6BE-42E1-8A79-C3EAC3744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38386"/>
            <a:ext cx="11473200" cy="526942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01928"/>
                </a:solidFill>
              </a:rPr>
              <a:t>trvalosti</a:t>
            </a:r>
            <a:r>
              <a:rPr lang="cs-CZ" altLang="cs-CZ" b="1" dirty="0"/>
              <a:t> = </a:t>
            </a:r>
            <a:r>
              <a:rPr lang="cs-CZ" altLang="cs-CZ" dirty="0"/>
              <a:t>požadavek, aby se jednou osvojené vědomosti </a:t>
            </a:r>
            <a:br>
              <a:rPr lang="cs-CZ" altLang="cs-CZ" dirty="0"/>
            </a:br>
            <a:r>
              <a:rPr lang="cs-CZ" altLang="cs-CZ" dirty="0"/>
              <a:t>a hlavně motorické dovednosti staly „trvalým majetkem“ – pomůže: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opakování a procvičování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vhodný výběr základních prvků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přiměřené tempo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zachovávání předchozích principů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emotivnost práce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01928"/>
                </a:solidFill>
              </a:rPr>
              <a:t>emocionálnosti</a:t>
            </a:r>
            <a:r>
              <a:rPr lang="cs-CZ" altLang="cs-CZ" b="1" dirty="0"/>
              <a:t> = </a:t>
            </a:r>
            <a:r>
              <a:rPr lang="cs-CZ" altLang="cs-CZ" dirty="0"/>
              <a:t>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probouzet ve sportovní činnosti adekvátní citové prožitky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opírat se o ně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udržovat trvale radostnou tvůrčí atmosféru (vtip, pochvala, ...) – „pozitivní náročnost“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90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F1177-EDEE-444E-A70B-924BD1296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9768C7-1BCB-4FE4-A4A2-82F2C7C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„Klasické“ pedagogické principy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2734-B938-429F-809D-A0201448F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30637"/>
            <a:ext cx="11504197" cy="519736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b="1" dirty="0"/>
              <a:t>princip </a:t>
            </a:r>
            <a:r>
              <a:rPr lang="cs-CZ" altLang="cs-CZ" b="1" dirty="0">
                <a:solidFill>
                  <a:srgbClr val="FF0000"/>
                </a:solidFill>
              </a:rPr>
              <a:t>přiměřenosti</a:t>
            </a:r>
            <a:r>
              <a:rPr lang="cs-CZ" altLang="cs-CZ" dirty="0"/>
              <a:t> = požadavek: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obsah, formy a metody sportovní edukace musí být v souladu s: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věkovou vyspělostí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s genderovými specifiky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	- s dosavadní úrovní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východisko = pedagogická (psychologická, sportovní, …) </a:t>
            </a:r>
            <a:r>
              <a:rPr lang="cs-CZ" altLang="cs-CZ" b="1" dirty="0">
                <a:solidFill>
                  <a:srgbClr val="FF0000"/>
                </a:solidFill>
              </a:rPr>
              <a:t>diagnostika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nutný </a:t>
            </a:r>
            <a:r>
              <a:rPr lang="cs-CZ" altLang="cs-CZ" b="1" dirty="0">
                <a:solidFill>
                  <a:srgbClr val="FF0000"/>
                </a:solidFill>
              </a:rPr>
              <a:t>individuální přístup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přiměřená náročnost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= klíčový princip ve sportovní edukaci</a:t>
            </a:r>
            <a:r>
              <a:rPr lang="cs-CZ" altLang="cs-CZ" dirty="0"/>
              <a:t>, např. ve sportovním tréninku – viz dvě </a:t>
            </a:r>
            <a:r>
              <a:rPr lang="cs-CZ" altLang="cs-CZ" b="1" dirty="0">
                <a:solidFill>
                  <a:srgbClr val="0000DC"/>
                </a:solidFill>
              </a:rPr>
              <a:t>cesty dlouhodobé koncepce sportovního tréninku</a:t>
            </a:r>
            <a:r>
              <a:rPr lang="cs-CZ" altLang="cs-CZ" dirty="0"/>
              <a:t>:</a:t>
            </a:r>
            <a:br>
              <a:rPr lang="cs-CZ" altLang="cs-CZ" dirty="0"/>
            </a:br>
            <a:r>
              <a:rPr lang="cs-CZ" altLang="cs-CZ" dirty="0"/>
              <a:t>a) raná specializace</a:t>
            </a:r>
            <a:br>
              <a:rPr lang="cs-CZ" altLang="cs-CZ" dirty="0"/>
            </a:br>
            <a:r>
              <a:rPr lang="cs-CZ" altLang="cs-CZ" dirty="0"/>
              <a:t>b) trénink odpovídající vývoji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58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136C3C-938F-4F20-813D-103E1F5F82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8A6FBF2-D330-4123-80B8-435036336C52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11317458" cy="120102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sz="4000" dirty="0"/>
              <a:t>Dvě cesty koncepce tréninku</a:t>
            </a:r>
            <a:br>
              <a:rPr lang="cs-CZ" altLang="cs-CZ" sz="4000" dirty="0"/>
            </a:br>
            <a:r>
              <a:rPr lang="cs-CZ" altLang="cs-CZ" sz="4000" dirty="0"/>
              <a:t>1. Strategie tréninku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CA8E896-47BB-4A49-ABAC-AA9D7323F65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891313"/>
            <a:ext cx="5553938" cy="6762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23B7671F-E6F0-4F15-A177-5F7D689261E8}"/>
              </a:ext>
            </a:extLst>
          </p:cNvPr>
          <p:cNvSpPr txBox="1">
            <a:spLocks noChangeArrowheads="1"/>
          </p:cNvSpPr>
          <p:nvPr/>
        </p:nvSpPr>
        <p:spPr>
          <a:xfrm>
            <a:off x="5934560" y="1604417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3D376368-9A17-421F-AF6F-102080487CF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27486"/>
            <a:ext cx="5553938" cy="340343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Dosáhnout vysoký výkon </a:t>
            </a:r>
            <a:br>
              <a:rPr lang="cs-CZ" altLang="cs-CZ" kern="0" dirty="0"/>
            </a:br>
            <a:r>
              <a:rPr lang="cs-CZ" altLang="cs-CZ" kern="0" dirty="0"/>
              <a:t>co nejdříve.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Plán tréninku si klade za cíl co nejrychleji dosáhnout úspěchu. 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1D71E6C3-CE5B-4D04-9CB9-C18EE776746A}"/>
              </a:ext>
            </a:extLst>
          </p:cNvPr>
          <p:cNvSpPr txBox="1">
            <a:spLocks noChangeArrowheads="1"/>
          </p:cNvSpPr>
          <p:nvPr/>
        </p:nvSpPr>
        <p:spPr>
          <a:xfrm>
            <a:off x="6415007" y="2649566"/>
            <a:ext cx="5464444" cy="318554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Dosáhnout pouze výkonnost přiměřenou věku. 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Nejvyšší výkon = perspektivní cíl, dětství a mládí je přípravnou etapou k dosažení tohoto cíle. </a:t>
            </a:r>
          </a:p>
        </p:txBody>
      </p:sp>
    </p:spTree>
    <p:extLst>
      <p:ext uri="{BB962C8B-B14F-4D97-AF65-F5344CB8AC3E}">
        <p14:creationId xmlns:p14="http://schemas.microsoft.com/office/powerpoint/2010/main" val="290540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81C63-039F-47CF-9445-FA125E19BB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C1EA204-14F2-4E66-9202-5573606B4AE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7813"/>
            <a:ext cx="11337010" cy="13185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2. Obsah tréninku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720D72-CC09-45D0-A102-2A5A9E4F2AEF}"/>
              </a:ext>
            </a:extLst>
          </p:cNvPr>
          <p:cNvSpPr txBox="1">
            <a:spLocks noChangeArrowheads="1"/>
          </p:cNvSpPr>
          <p:nvPr/>
        </p:nvSpPr>
        <p:spPr>
          <a:xfrm>
            <a:off x="984142" y="2727486"/>
            <a:ext cx="4038600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Úzké zaměření – </a:t>
            </a:r>
            <a:br>
              <a:rPr lang="cs-CZ" altLang="cs-CZ" kern="0" dirty="0"/>
            </a:br>
            <a:r>
              <a:rPr lang="cs-CZ" altLang="cs-CZ" kern="0" dirty="0"/>
              <a:t>vede k jednostrannosti. 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Cenu má jen to, </a:t>
            </a:r>
            <a:br>
              <a:rPr lang="cs-CZ" altLang="cs-CZ" kern="0" dirty="0"/>
            </a:br>
            <a:r>
              <a:rPr lang="cs-CZ" altLang="cs-CZ" kern="0" dirty="0"/>
              <a:t>co směřuje rychle k cíli.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2FF1BD7-716D-4D91-86AA-25E5D560DD63}"/>
              </a:ext>
            </a:extLst>
          </p:cNvPr>
          <p:cNvSpPr txBox="1">
            <a:spLocks noChangeArrowheads="1"/>
          </p:cNvSpPr>
          <p:nvPr/>
        </p:nvSpPr>
        <p:spPr>
          <a:xfrm>
            <a:off x="6269064" y="2733675"/>
            <a:ext cx="563363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Odpovídající podíl </a:t>
            </a:r>
            <a:r>
              <a:rPr lang="cs-CZ" altLang="cs-CZ" b="1" kern="0" dirty="0">
                <a:solidFill>
                  <a:srgbClr val="F01928"/>
                </a:solidFill>
              </a:rPr>
              <a:t>všestrannosti</a:t>
            </a:r>
            <a:r>
              <a:rPr lang="cs-CZ" altLang="cs-CZ" kern="0" dirty="0"/>
              <a:t>.</a:t>
            </a:r>
            <a:br>
              <a:rPr lang="cs-CZ" altLang="cs-CZ" kern="0" dirty="0"/>
            </a:br>
            <a:endParaRPr lang="cs-CZ" altLang="cs-CZ" b="1" kern="0" dirty="0"/>
          </a:p>
          <a:p>
            <a:r>
              <a:rPr lang="cs-CZ" altLang="cs-CZ" kern="0" dirty="0"/>
              <a:t>Prostor pro hru, zážitky, neformální setkávání ap. 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E131F0B-B5D6-48EE-99A2-81D4A979766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788076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4EC01C9-B808-4BCD-B927-CE3D2A6FE4B1}"/>
              </a:ext>
            </a:extLst>
          </p:cNvPr>
          <p:cNvSpPr txBox="1">
            <a:spLocks noChangeArrowheads="1"/>
          </p:cNvSpPr>
          <p:nvPr/>
        </p:nvSpPr>
        <p:spPr>
          <a:xfrm>
            <a:off x="6011138" y="1596325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1594169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220DDB-7A6F-4E15-9757-43DC4D70D8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B4FB0E1-375F-49E7-8F39-710F4D0865E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7813"/>
            <a:ext cx="11298264" cy="12010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cs-CZ" kern="0" dirty="0"/>
              <a:t>Dvě cesty koncepce tréninku</a:t>
            </a:r>
            <a:br>
              <a:rPr lang="cs-CZ" altLang="cs-CZ" kern="0" dirty="0"/>
            </a:br>
            <a:r>
              <a:rPr lang="cs-CZ" altLang="cs-CZ" kern="0" dirty="0"/>
              <a:t>3. Velikost zatížení 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E89F221-A7B5-45F1-9EAC-79CE28707103}"/>
              </a:ext>
            </a:extLst>
          </p:cNvPr>
          <p:cNvSpPr txBox="1">
            <a:spLocks noChangeArrowheads="1"/>
          </p:cNvSpPr>
          <p:nvPr/>
        </p:nvSpPr>
        <p:spPr>
          <a:xfrm>
            <a:off x="991892" y="2767630"/>
            <a:ext cx="4548752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Jít až na hranici únosnosti.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Neúměrné nároky </a:t>
            </a:r>
            <a:br>
              <a:rPr lang="cs-CZ" altLang="cs-CZ" kern="0" dirty="0"/>
            </a:br>
            <a:r>
              <a:rPr lang="cs-CZ" altLang="cs-CZ" kern="0" dirty="0"/>
              <a:t>na ještě nevyzrálé jedince.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3C5DA74-C940-43B6-9E81-795B136F8F5C}"/>
              </a:ext>
            </a:extLst>
          </p:cNvPr>
          <p:cNvSpPr txBox="1">
            <a:spLocks noChangeArrowheads="1"/>
          </p:cNvSpPr>
          <p:nvPr/>
        </p:nvSpPr>
        <p:spPr>
          <a:xfrm>
            <a:off x="6385302" y="2733675"/>
            <a:ext cx="5447654" cy="33496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Zřetel na individuální vývoj.</a:t>
            </a:r>
            <a:br>
              <a:rPr lang="cs-CZ" altLang="cs-CZ" kern="0" dirty="0"/>
            </a:br>
            <a:endParaRPr lang="cs-CZ" altLang="cs-CZ" kern="0" dirty="0"/>
          </a:p>
          <a:p>
            <a:r>
              <a:rPr lang="cs-CZ" altLang="cs-CZ" kern="0" dirty="0"/>
              <a:t>Postupné a pozvolné stupňování nároků na sportovce.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5BA66DA-7C52-48EF-9DC8-32FABB33A35B}"/>
              </a:ext>
            </a:extLst>
          </p:cNvPr>
          <p:cNvSpPr txBox="1">
            <a:spLocks noChangeArrowheads="1"/>
          </p:cNvSpPr>
          <p:nvPr/>
        </p:nvSpPr>
        <p:spPr>
          <a:xfrm>
            <a:off x="489299" y="1785096"/>
            <a:ext cx="5553938" cy="67627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0000DC"/>
                </a:solidFill>
              </a:rPr>
              <a:t>RANÁ SPECIALIZACE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CB03689-F9E0-4899-B02B-AC02E7A11F00}"/>
              </a:ext>
            </a:extLst>
          </p:cNvPr>
          <p:cNvSpPr txBox="1">
            <a:spLocks noChangeArrowheads="1"/>
          </p:cNvSpPr>
          <p:nvPr/>
        </p:nvSpPr>
        <p:spPr>
          <a:xfrm>
            <a:off x="5926811" y="1614656"/>
            <a:ext cx="5553938" cy="9652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b="1" kern="0" dirty="0">
                <a:solidFill>
                  <a:srgbClr val="F01928"/>
                </a:solidFill>
              </a:rPr>
              <a:t>TRÉNINK</a:t>
            </a:r>
            <a:br>
              <a:rPr lang="cs-CZ" altLang="cs-CZ" b="1" kern="0" dirty="0">
                <a:solidFill>
                  <a:srgbClr val="F01928"/>
                </a:solidFill>
              </a:rPr>
            </a:br>
            <a:r>
              <a:rPr lang="cs-CZ" altLang="cs-CZ" b="1" kern="0" dirty="0">
                <a:solidFill>
                  <a:srgbClr val="F01928"/>
                </a:solidFill>
              </a:rPr>
              <a:t>ODPOVÍDAJÍCÍ VÝVOJI </a:t>
            </a:r>
          </a:p>
        </p:txBody>
      </p:sp>
    </p:spTree>
    <p:extLst>
      <p:ext uri="{BB962C8B-B14F-4D97-AF65-F5344CB8AC3E}">
        <p14:creationId xmlns:p14="http://schemas.microsoft.com/office/powerpoint/2010/main" val="27089698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146</TotalTime>
  <Words>859</Words>
  <Application>Microsoft Office PowerPoint</Application>
  <PresentationFormat>Širokoúhlá obrazovka</PresentationFormat>
  <Paragraphs>122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9. APLIKACE PEDAGOGICKÝCH PRINCIPŮ (ZÁSAD)  VE SPORTOVNÍ EDUKACI</vt:lpstr>
      <vt:lpstr>PEDAGOGICKÉ PRINCIPY </vt:lpstr>
      <vt:lpstr>„Klasické“ pedagogické principy</vt:lpstr>
      <vt:lpstr>„Klasické“ pedagogické principy</vt:lpstr>
      <vt:lpstr>„Klasické“ pedagogické principy</vt:lpstr>
      <vt:lpstr>„Klasické“ pedagogické principy</vt:lpstr>
      <vt:lpstr>Dvě cesty koncepce tréninku 1. Strategie tréninku </vt:lpstr>
      <vt:lpstr>Prezentace aplikace PowerPoint</vt:lpstr>
      <vt:lpstr>Prezentace aplikace PowerPoint</vt:lpstr>
      <vt:lpstr>Prezentace aplikace PowerPoint</vt:lpstr>
      <vt:lpstr>Prezentace aplikace PowerPoint</vt:lpstr>
      <vt:lpstr>Principy volnočasové edukace</vt:lpstr>
      <vt:lpstr>Principy volnočasové edukace</vt:lpstr>
      <vt:lpstr>Principy volnočasové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21</cp:revision>
  <cp:lastPrinted>1601-01-01T00:00:00Z</cp:lastPrinted>
  <dcterms:created xsi:type="dcterms:W3CDTF">2020-10-05T06:18:46Z</dcterms:created>
  <dcterms:modified xsi:type="dcterms:W3CDTF">2021-09-10T08:23:17Z</dcterms:modified>
</cp:coreProperties>
</file>