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10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45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69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74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81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47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19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23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873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69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0560884-D753-4B97-B3F6-306D07213F11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4BBB27E-974B-4596-8199-D442AF873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946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youtu.be/eZDxXizXT9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youtu.be/mky1pp-3Wc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-WkwYHFT6o" TargetMode="External"/><Relationship Id="rId2" Type="http://schemas.openxmlformats.org/officeDocument/2006/relationships/hyperlink" Target="https://youtu.be/2qNJLvKyxsY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CHARAKTERISTIKA PLAVÁNÍ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1524000" y="3996249"/>
            <a:ext cx="9144000" cy="2535179"/>
          </a:xfrm>
        </p:spPr>
        <p:txBody>
          <a:bodyPr>
            <a:normAutofit fontScale="92500"/>
          </a:bodyPr>
          <a:lstStyle/>
          <a:p>
            <a:endParaRPr lang="cs-CZ" sz="6000" dirty="0"/>
          </a:p>
          <a:p>
            <a:r>
              <a:rPr lang="cs-CZ" sz="8000" dirty="0"/>
              <a:t>POLOHA  a DÝCHÁNÍ</a:t>
            </a:r>
          </a:p>
        </p:txBody>
      </p:sp>
    </p:spTree>
    <p:extLst>
      <p:ext uri="{BB962C8B-B14F-4D97-AF65-F5344CB8AC3E}">
        <p14:creationId xmlns:p14="http://schemas.microsoft.com/office/powerpoint/2010/main" val="168624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/>
              <a:t>Základní charakteristika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strukturální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6571" y="2656566"/>
            <a:ext cx="5635317" cy="3566160"/>
          </a:xfrm>
        </p:spPr>
        <p:txBody>
          <a:bodyPr/>
          <a:lstStyle/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Plavání je </a:t>
            </a:r>
            <a:r>
              <a:rPr lang="cs-CZ" sz="3200" dirty="0">
                <a:solidFill>
                  <a:schemeClr val="bg1"/>
                </a:solidFill>
              </a:rPr>
              <a:t>SPORT CYKLICKÝ</a:t>
            </a:r>
            <a:r>
              <a:rPr lang="cs-CZ" sz="3200" dirty="0"/>
              <a:t>,    ve kterém rozlišujeme 2 základní fáze: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>
                <a:solidFill>
                  <a:schemeClr val="bg1"/>
                </a:solidFill>
              </a:rPr>
              <a:t>PRACOVNÍ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>
                <a:solidFill>
                  <a:schemeClr val="bg1"/>
                </a:solidFill>
              </a:rPr>
              <a:t>ODPOČINKOVÁ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fyziologická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231229" y="2656564"/>
            <a:ext cx="5708221" cy="3566160"/>
          </a:xfrm>
        </p:spPr>
        <p:txBody>
          <a:bodyPr>
            <a:normAutofit fontScale="92500"/>
          </a:bodyPr>
          <a:lstStyle/>
          <a:p>
            <a:endParaRPr lang="cs-CZ" sz="3600" dirty="0"/>
          </a:p>
          <a:p>
            <a:r>
              <a:rPr lang="cs-CZ" sz="3600" dirty="0"/>
              <a:t>Plavání charakterizujeme jako</a:t>
            </a:r>
            <a:r>
              <a:rPr lang="cs-CZ" sz="3600" b="1" dirty="0"/>
              <a:t> </a:t>
            </a:r>
            <a:r>
              <a:rPr lang="cs-CZ" sz="3600" dirty="0">
                <a:solidFill>
                  <a:schemeClr val="bg1"/>
                </a:solidFill>
              </a:rPr>
              <a:t>SPORT RYCHLOSTNĚ SILOVÝ </a:t>
            </a:r>
            <a:r>
              <a:rPr lang="cs-CZ" sz="3600" dirty="0"/>
              <a:t>nebo spíše jako </a:t>
            </a:r>
            <a:r>
              <a:rPr lang="cs-CZ" sz="3600" dirty="0">
                <a:solidFill>
                  <a:schemeClr val="bg1"/>
                </a:solidFill>
              </a:rPr>
              <a:t>RYCHLOSTNĚ VYTRVALOSTNÍ</a:t>
            </a:r>
            <a:r>
              <a:rPr lang="cs-CZ" sz="3600" dirty="0"/>
              <a:t>, ve kterém se uplatní všechny složky energetického krytí. 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9299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/>
              <a:t>Plavecké dýchání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7156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200" b="1" u="sng" dirty="0">
                <a:solidFill>
                  <a:schemeClr val="bg1"/>
                </a:solidFill>
              </a:rPr>
              <a:t>Při plavání se dýchá jinak než při činnostech na suchu!</a:t>
            </a:r>
          </a:p>
          <a:p>
            <a:pPr marL="0" indent="0" algn="ctr">
              <a:buNone/>
            </a:pPr>
            <a:endParaRPr lang="cs-CZ" u="sng" dirty="0">
              <a:solidFill>
                <a:schemeClr val="bg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endParaRPr lang="cs-CZ" sz="1600" cap="all" dirty="0"/>
          </a:p>
          <a:p>
            <a:pPr marL="0" indent="0" algn="ctr">
              <a:buNone/>
            </a:pPr>
            <a:endParaRPr lang="cs-CZ" sz="1600" cap="all" dirty="0"/>
          </a:p>
          <a:p>
            <a:pPr marL="0" indent="0" algn="ctr">
              <a:buNone/>
            </a:pPr>
            <a:r>
              <a:rPr lang="cs-CZ" sz="1600" cap="all" dirty="0"/>
              <a:t>DÝCHÁNÍ PŘI PLAVÁNÍ</a:t>
            </a:r>
            <a:br>
              <a:rPr lang="cs-CZ" sz="1600" cap="all" dirty="0"/>
            </a:br>
            <a:r>
              <a:rPr lang="cs-CZ" sz="1600" dirty="0"/>
              <a:t>Zdroj: Lukášek, M. (2013)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57" y="2926080"/>
            <a:ext cx="8974183" cy="301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259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dirty="0"/>
              <a:t>Nádech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8463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200" u="sng" dirty="0">
                <a:solidFill>
                  <a:schemeClr val="bg1"/>
                </a:solidFill>
              </a:rPr>
              <a:t>Při nádechu paže nezabírají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endParaRPr lang="cs-CZ" sz="32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3200" b="1" dirty="0">
                <a:solidFill>
                  <a:schemeClr val="bg1"/>
                </a:solidFill>
              </a:rPr>
              <a:t>Nádech probíhá vždy v tzv. </a:t>
            </a:r>
            <a:r>
              <a:rPr lang="cs-CZ" sz="3200" b="1" dirty="0" err="1">
                <a:solidFill>
                  <a:schemeClr val="bg1"/>
                </a:solidFill>
              </a:rPr>
              <a:t>mezizáběrové</a:t>
            </a:r>
            <a:r>
              <a:rPr lang="cs-CZ" sz="3200" b="1" dirty="0">
                <a:solidFill>
                  <a:schemeClr val="bg1"/>
                </a:solidFill>
              </a:rPr>
              <a:t> pauze</a:t>
            </a:r>
            <a:endParaRPr lang="cs-CZ" sz="3200" dirty="0">
              <a:solidFill>
                <a:schemeClr val="bg1"/>
              </a:solidFill>
            </a:endParaRP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011" y="2573383"/>
            <a:ext cx="6818812" cy="350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94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600" dirty="0"/>
              <a:t>Zadržení dechu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2236" y="1959230"/>
            <a:ext cx="9784080" cy="474637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200" u="sng" dirty="0">
                <a:solidFill>
                  <a:schemeClr val="bg1"/>
                </a:solidFill>
              </a:rPr>
              <a:t>Plavec zadržuje pod vodou na chvíli dech</a:t>
            </a:r>
          </a:p>
          <a:p>
            <a:pPr marL="0" indent="0" algn="ctr">
              <a:buNone/>
            </a:pPr>
            <a:endParaRPr lang="cs-CZ" sz="3200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cs-CZ" sz="3200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cs-CZ" sz="3200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cs-CZ" sz="3200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cs-CZ" sz="3200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cs-CZ" sz="3200" dirty="0">
              <a:solidFill>
                <a:schemeClr val="bg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cs-CZ" sz="3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https://youtu.be/eZDxXizXT9E</a:t>
            </a:r>
            <a:endParaRPr lang="cs-CZ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2" name="Picture 4" descr="Tři jednoduché zásady pro zdravé plavání - Wellness - ŽenyproŽeny.cz">
            <a:extLst>
              <a:ext uri="{FF2B5EF4-FFF2-40B4-BE49-F238E27FC236}">
                <a16:creationId xmlns:a16="http://schemas.microsoft.com/office/drawing/2014/main" id="{50118276-88A5-4229-9562-956E7FEE6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952" y="2581836"/>
            <a:ext cx="6364941" cy="305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12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/>
              <a:t>výdech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684955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u="sng" dirty="0">
                <a:solidFill>
                  <a:schemeClr val="bg1"/>
                </a:solidFill>
              </a:rPr>
              <a:t>Výdech zahajujeme pod hladinou a končíme nad hladinou</a:t>
            </a:r>
            <a:endParaRPr lang="cs-CZ" sz="3200" dirty="0">
              <a:solidFill>
                <a:schemeClr val="bg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https://youtu.be/mky1pp-3WcU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1026" name="Picture 2" descr="Plavání má srdce rádo - Kardiochirurgie">
            <a:extLst>
              <a:ext uri="{FF2B5EF4-FFF2-40B4-BE49-F238E27FC236}">
                <a16:creationId xmlns:a16="http://schemas.microsoft.com/office/drawing/2014/main" id="{BEDACE73-0B2B-4552-97F6-48C068480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212" y="2681288"/>
            <a:ext cx="6078070" cy="2876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71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FF33C-F81D-43B4-BF33-84D2274B0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dirty="0"/>
              <a:t>Poloha  těla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2F214-E345-4500-A2B1-AB88EDC1D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65806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600" u="sng" dirty="0">
                <a:solidFill>
                  <a:schemeClr val="bg1"/>
                </a:solidFill>
              </a:rPr>
              <a:t>Pro správné plavání je velice důležitá poloha těla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1200" cap="all" dirty="0">
                <a:solidFill>
                  <a:schemeClr val="bg1"/>
                </a:solidFill>
              </a:rPr>
              <a:t>SPRÁVNÁ POLOHA TĚLA, VYTAŽENÍ RAMEN</a:t>
            </a:r>
            <a:br>
              <a:rPr lang="cs-CZ" sz="1200" cap="all" dirty="0">
                <a:solidFill>
                  <a:schemeClr val="bg1"/>
                </a:solidFill>
              </a:rPr>
            </a:br>
            <a:r>
              <a:rPr lang="cs-CZ" sz="1200" dirty="0">
                <a:solidFill>
                  <a:schemeClr val="bg1"/>
                </a:solidFill>
              </a:rPr>
              <a:t>Zdroj: Lukášek, M. (2013)</a:t>
            </a:r>
          </a:p>
          <a:p>
            <a:pPr marL="0" indent="0" algn="ctr">
              <a:buNone/>
            </a:pPr>
            <a:r>
              <a:rPr lang="cs-CZ" b="1" dirty="0"/>
              <a:t>Tato základní poloha se uplatní ve všech plaveckých způsobech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9DFFDC1-8174-4717-A3E2-03AA0F37DD0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035" y="2677925"/>
            <a:ext cx="6051177" cy="3014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15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1C6C2-B630-4D8F-8E65-0FB6210D7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dirty="0"/>
              <a:t>Poloha  těla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AD5201-C970-4DE3-A593-70C3B1577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02918" y="1895139"/>
            <a:ext cx="4893082" cy="477460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splývavá (hydrodynamická) poloha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plavec leží natažen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paže jsou ve vzpažení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ramena vytažena,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hlava je schována mezi pažemi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lokty napjaty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ruce na sobě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zadek je zatažen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kolena propnuta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chodidla v prodloužení nohou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8065E2B-7579-43B7-AF18-0072DA9C6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5441656" cy="4774602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endParaRPr lang="cs-CZ" dirty="0">
              <a:solidFill>
                <a:srgbClr val="FF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cs-CZ" dirty="0">
              <a:solidFill>
                <a:srgbClr val="FF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cs-CZ">
              <a:solidFill>
                <a:srgbClr val="FF00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cs-CZ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cs-CZ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://www.youtube.com/watch?v=I-WkwYHFT6o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6" name="Picture 2" descr="swim: ">
            <a:extLst>
              <a:ext uri="{FF2B5EF4-FFF2-40B4-BE49-F238E27FC236}">
                <a16:creationId xmlns:a16="http://schemas.microsoft.com/office/drawing/2014/main" id="{90833663-2CAD-40C6-BF84-8A53DEEAEDE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875929" y="2011679"/>
            <a:ext cx="4111070" cy="412017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83136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Pruhy</Template>
  <TotalTime>110</TotalTime>
  <Words>212</Words>
  <Application>Microsoft Office PowerPoint</Application>
  <PresentationFormat>Širokoúhlá obrazovka</PresentationFormat>
  <Paragraphs>89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Corbel</vt:lpstr>
      <vt:lpstr>Wingdings</vt:lpstr>
      <vt:lpstr>Pruhy</vt:lpstr>
      <vt:lpstr>CHARAKTERISTIKA PLAVÁNÍ</vt:lpstr>
      <vt:lpstr>Základní charakteristika</vt:lpstr>
      <vt:lpstr>Plavecké dýchání</vt:lpstr>
      <vt:lpstr>Nádech</vt:lpstr>
      <vt:lpstr>Zadržení dechu</vt:lpstr>
      <vt:lpstr>výdech</vt:lpstr>
      <vt:lpstr>Poloha  těla</vt:lpstr>
      <vt:lpstr>Poloha  těla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CHARAKTERISTIKA PLAVÁNÍ</dc:title>
  <dc:creator>Dita Hlavoňová</dc:creator>
  <cp:lastModifiedBy>Dita Hlavoňová</cp:lastModifiedBy>
  <cp:revision>12</cp:revision>
  <dcterms:created xsi:type="dcterms:W3CDTF">2020-10-12T20:35:46Z</dcterms:created>
  <dcterms:modified xsi:type="dcterms:W3CDTF">2020-10-14T11:35:03Z</dcterms:modified>
</cp:coreProperties>
</file>