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86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4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59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319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71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4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1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54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12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8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B6A9DFF-41D6-4F54-AC9F-574F42A8629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ADA5756-43D3-4094-A531-9B081050A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735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-r1710fK7c" TargetMode="External"/><Relationship Id="rId2" Type="http://schemas.openxmlformats.org/officeDocument/2006/relationships/hyperlink" Target="https://youtu.be/MNuGW97lM0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ps.muni.cz/inovace-SEBS-ASEBS/elearning/didaktika-plavani/sebezachovne-dovednosti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z/url?sa=i&amp;url=https%3A%2F%2Fwww.fsps.muni.cz%2Finovace-SEBS-ASEBS%2Felearning%2Fdidaktika-plavani%2Fsebezachovne-dovednosti&amp;psig=AOvVaw1bMg0GRGaA3sEDW8_-Cncc&amp;ust=1604062394596000&amp;source=images&amp;cd=vfe&amp;ved=0CAIQjRxqFwoTCLDx8KXs2ewCFQAAAAAdAAAAABA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z/url?sa=i&amp;url=https%3A%2F%2Fwww.fsps.muni.cz%2Finovace-SEBS-ASEBS%2Felearning%2Fdidaktika-plavani%2Fsebezachovne-dovednosti&amp;psig=AOvVaw1bMg0GRGaA3sEDW8_-Cncc&amp;ust=1604062394596000&amp;source=images&amp;cd=vfe&amp;ved=0CAIQjRxqFwoTCLDx8KXs2ewCFQAAAAAdAAAAABA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z/url?sa=i&amp;url=https%3A%2F%2Fwww.fsps.muni.cz%2Finovace-SEBS-ASEBS%2Felearning%2Fdidaktika-plavani%2Fsebezachovne-dovednosti&amp;psig=AOvVaw3a_FdQSbi7fWoCSdOZsEuq&amp;ust=1604062330437000&amp;source=images&amp;cd=vfe&amp;ved=0CAIQjRxqFwoTCLiWroTs2ewCFQAAAAAdAAAAABA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z/url?sa=i&amp;url=https%3A%2F%2Fwww.fsps.muni.cz%2Finovace-SEBS-ASEBS%2Felearning%2Fdidaktika-plavani%2Fsebezachovne-dovednosti&amp;psig=AOvVaw1bMg0GRGaA3sEDW8_-Cncc&amp;ust=1604062394596000&amp;source=images&amp;cd=vfe&amp;ved=0CAIQjRxqFwoTCLDx8KXs2ewCFQAAAAAdAAAAABAJ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Q9BDQnnXG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Sebezáchovné dovednosti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996250"/>
            <a:ext cx="6753497" cy="274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295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 smtClean="0"/>
              <a:t>zanoření</a:t>
            </a:r>
            <a:endParaRPr lang="cs-CZ" sz="9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9959" y="2233747"/>
            <a:ext cx="11430000" cy="42062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3500" b="1" u="sng" dirty="0">
                <a:solidFill>
                  <a:schemeClr val="bg1"/>
                </a:solidFill>
              </a:rPr>
              <a:t>Kachní zanoření</a:t>
            </a:r>
            <a:r>
              <a:rPr lang="cs-CZ" sz="3500" u="sng" dirty="0">
                <a:solidFill>
                  <a:schemeClr val="bg1"/>
                </a:solidFill>
              </a:rPr>
              <a:t> – dlouhý a náročný pobyt pod vodou</a:t>
            </a:r>
            <a:endParaRPr lang="cs-CZ" sz="35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200" dirty="0"/>
              <a:t>Před zanořením je třeba naplavat nad místo, kde se budu potápět. Před zanořením je třeba se zklidnit. Poté provést cca 2–3 maximální nádechy a výdechy, a teprve poté se zanořit.         </a:t>
            </a:r>
            <a:endParaRPr lang="cs-CZ" sz="3200" dirty="0" smtClean="0"/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://youtu.be/MNuGW97lM0w</a:t>
            </a:r>
            <a:r>
              <a:rPr lang="cs-CZ" dirty="0"/>
              <a:t>  </a:t>
            </a:r>
          </a:p>
          <a:p>
            <a:pPr marL="0" indent="0" algn="ctr">
              <a:buNone/>
            </a:pPr>
            <a:r>
              <a:rPr lang="cs-CZ" sz="3600" b="1" u="sng" dirty="0" smtClean="0">
                <a:solidFill>
                  <a:schemeClr val="bg1"/>
                </a:solidFill>
              </a:rPr>
              <a:t>Delfíní </a:t>
            </a:r>
            <a:r>
              <a:rPr lang="cs-CZ" sz="3600" b="1" u="sng" dirty="0">
                <a:solidFill>
                  <a:schemeClr val="bg1"/>
                </a:solidFill>
              </a:rPr>
              <a:t>zanoření</a:t>
            </a:r>
            <a:r>
              <a:rPr lang="cs-CZ" sz="3600" u="sng" dirty="0">
                <a:solidFill>
                  <a:schemeClr val="bg1"/>
                </a:solidFill>
              </a:rPr>
              <a:t> – krátký pobyt pod vodou</a:t>
            </a:r>
            <a:endParaRPr lang="cs-CZ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200" dirty="0"/>
              <a:t>Delfíní zanoření provádíme přímo z plavání, nejčastěji kraulem. Po nádechu se předkloníme a rovnou z pohybu provedeme plynulé zanoření. Pro pobyt pod vodou nám musí stačit běžný nádech.         </a:t>
            </a:r>
            <a:endParaRPr lang="cs-CZ" sz="3200" dirty="0" smtClean="0"/>
          </a:p>
          <a:p>
            <a:pPr marL="0" indent="0">
              <a:buNone/>
            </a:pPr>
            <a:r>
              <a:rPr lang="cs-CZ" u="sng" dirty="0" smtClean="0">
                <a:hlinkClick r:id="rId3"/>
              </a:rPr>
              <a:t>https</a:t>
            </a:r>
            <a:r>
              <a:rPr lang="cs-CZ" u="sng" dirty="0">
                <a:hlinkClick r:id="rId3"/>
              </a:rPr>
              <a:t>://youtu.be/w-r1710fK7c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82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 smtClean="0"/>
              <a:t>Další dovednosti</a:t>
            </a:r>
            <a:endParaRPr lang="cs-CZ" sz="8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2473" y="2416629"/>
            <a:ext cx="10384972" cy="420624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cs-CZ" sz="4000" u="sng" dirty="0"/>
              <a:t> </a:t>
            </a:r>
            <a:r>
              <a:rPr lang="cs-CZ" sz="4000" u="sng" dirty="0" smtClean="0"/>
              <a:t>Pády </a:t>
            </a:r>
            <a:r>
              <a:rPr lang="cs-CZ" sz="4000" u="sng" dirty="0"/>
              <a:t>do vody s následným plaváním</a:t>
            </a:r>
            <a:endParaRPr lang="cs-CZ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000" u="sng" dirty="0" smtClean="0"/>
              <a:t> Plavání </a:t>
            </a:r>
            <a:r>
              <a:rPr lang="cs-CZ" sz="4000" u="sng" dirty="0"/>
              <a:t>s omezeným pohybem paží a nohou</a:t>
            </a:r>
            <a:endParaRPr lang="cs-CZ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000" u="sng" dirty="0" smtClean="0"/>
              <a:t> Přeprava </a:t>
            </a:r>
            <a:r>
              <a:rPr lang="cs-CZ" sz="4000" u="sng" dirty="0"/>
              <a:t>předmětů – nad hlavou, po vodě</a:t>
            </a:r>
            <a:endParaRPr lang="cs-CZ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000" u="sng" dirty="0" smtClean="0"/>
              <a:t> Vyplavání </a:t>
            </a:r>
            <a:r>
              <a:rPr lang="cs-CZ" sz="4000" u="sng" dirty="0"/>
              <a:t>z proudu</a:t>
            </a:r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13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31073" y="546929"/>
            <a:ext cx="11103429" cy="5641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Sebezáchovné plavecké dovednosti jsou v ČR poměrně málo vyučovány a není na ně kladen </a:t>
            </a:r>
            <a:r>
              <a:rPr lang="cs-CZ" sz="36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přiměřený důraz</a:t>
            </a:r>
            <a:r>
              <a:rPr lang="cs-CZ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!</a:t>
            </a:r>
            <a:r>
              <a:rPr lang="cs-CZ" sz="3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990"/>
              </a:spcAft>
            </a:pPr>
            <a:endParaRPr lang="cs-CZ" sz="3600" b="1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fontAlgn="base">
              <a:lnSpc>
                <a:spcPct val="115000"/>
              </a:lnSpc>
              <a:spcAft>
                <a:spcPts val="990"/>
              </a:spcAft>
            </a:pPr>
            <a:r>
              <a:rPr lang="cs-CZ" sz="2800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Výskyt </a:t>
            </a:r>
            <a:r>
              <a:rPr lang="cs-CZ" sz="2800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těchto kritických situací se nám může zdát </a:t>
            </a:r>
            <a:r>
              <a:rPr lang="cs-CZ" sz="2800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málo pravděpodobný</a:t>
            </a:r>
            <a:r>
              <a:rPr lang="cs-CZ" sz="2800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</a:t>
            </a:r>
            <a:endParaRPr lang="cs-CZ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990"/>
              </a:spcAft>
            </a:pPr>
            <a:r>
              <a:rPr lang="cs-CZ" sz="3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Pokud však plavec zvládne tyto dovednosti v simulovaných podmínkách, získá sebevědomí, </a:t>
            </a:r>
            <a:r>
              <a:rPr lang="cs-CZ" sz="3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že </a:t>
            </a:r>
            <a:r>
              <a:rPr lang="cs-CZ" sz="3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 schopen se vypořádat se situacemi, které nyní nemůžeme předpokládat. </a:t>
            </a:r>
            <a:endParaRPr lang="cs-CZ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u="sng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</a:t>
            </a:r>
            <a:r>
              <a:rPr lang="cs-CZ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://www.fsps.muni.cz/inovace-SEBS-ASEBS/elearning/didaktika-plavani/sebezachovne-dovednosti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Lukášek, M. Sebezáchovné plavecké dovednosti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8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79269" y="119889"/>
            <a:ext cx="11051177" cy="6855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Dovednosti</a:t>
            </a:r>
            <a:r>
              <a:rPr lang="cs-CZ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které se </a:t>
            </a:r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využívají v různých krizových situacích</a:t>
            </a:r>
            <a:r>
              <a:rPr lang="cs-CZ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ke kterým může </a:t>
            </a:r>
            <a:r>
              <a:rPr lang="cs-CZ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dojít při </a:t>
            </a:r>
            <a:r>
              <a:rPr lang="cs-CZ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pobytu </a:t>
            </a:r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 vodě a u </a:t>
            </a:r>
            <a:r>
              <a:rPr lang="cs-CZ" sz="32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vody</a:t>
            </a:r>
            <a:r>
              <a:rPr lang="cs-CZ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32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3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</a:t>
            </a:r>
            <a:r>
              <a:rPr lang="cs-CZ" sz="3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dobré se tyto dovednosti naučit na takové úrovni, aby je člověk mohl v nenadálé situaci bezpečně využít nejen pro svoji </a:t>
            </a:r>
            <a:r>
              <a:rPr lang="cs-CZ" sz="3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záchranu! </a:t>
            </a:r>
            <a:endParaRPr lang="cs-CZ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3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3200" dirty="0" smtClean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3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Hlavním </a:t>
            </a:r>
            <a:r>
              <a:rPr lang="cs-CZ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je zachovat </a:t>
            </a:r>
            <a:r>
              <a:rPr lang="cs-CZ" sz="3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rozvahu </a:t>
            </a:r>
            <a:r>
              <a:rPr lang="cs-CZ" sz="3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zvážit možnosti </a:t>
            </a:r>
            <a:r>
              <a:rPr lang="cs-CZ" sz="3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řešení!</a:t>
            </a:r>
            <a:r>
              <a:rPr lang="cs-CZ" sz="3200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32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cs-CZ" sz="3200" b="1" u="sng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cs-CZ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4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</a:t>
            </a:r>
            <a:r>
              <a:rPr lang="cs-CZ" sz="4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zvládnutí těchto situací je třeba se s nimi seznámit a vyzkoušet je jak v optimálních, tak i ve ztížených podmínkách.</a:t>
            </a:r>
            <a:r>
              <a:rPr lang="cs-CZ" sz="4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42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 smtClean="0"/>
              <a:t>vznášení</a:t>
            </a:r>
            <a:endParaRPr lang="cs-CZ" sz="9600" dirty="0"/>
          </a:p>
        </p:txBody>
      </p:sp>
      <p:pic>
        <p:nvPicPr>
          <p:cNvPr id="4" name="Zástupný symbol pro obsah 3" descr="Sebezáchovné plavecké dovednosti - Teorie a didaktika plavání - Učební  opory : Inovace SEBS a ASEBS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749" y="2351678"/>
            <a:ext cx="7654834" cy="43995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339635" y="1792936"/>
            <a:ext cx="11469188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Floating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jeden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 způsobů, jak se udržet na hladině bez 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pohybů končetin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39635" y="5562144"/>
            <a:ext cx="11469188" cy="1189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795"/>
              </a:spcBef>
              <a:spcAft>
                <a:spcPts val="1795"/>
              </a:spcAft>
            </a:pPr>
            <a:r>
              <a:rPr lang="cs-CZ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 hlubokém nádechu je tělo </a:t>
            </a:r>
            <a:r>
              <a:rPr lang="cs-CZ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 zádech v</a:t>
            </a:r>
            <a:r>
              <a:rPr lang="cs-CZ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šikmé poloze vzhledem k hladině</a:t>
            </a:r>
            <a:r>
              <a:rPr lang="cs-CZ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hlava</a:t>
            </a:r>
            <a:r>
              <a:rPr lang="cs-CZ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v </a:t>
            </a:r>
            <a:r>
              <a:rPr lang="cs-CZ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záklonu a obličej</a:t>
            </a:r>
            <a:r>
              <a:rPr lang="cs-CZ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nad hladinou. </a:t>
            </a:r>
            <a:endParaRPr lang="cs-CZ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84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 smtClean="0"/>
              <a:t>dýchání</a:t>
            </a:r>
            <a:endParaRPr lang="cs-CZ" sz="9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239" y="2076995"/>
            <a:ext cx="11521440" cy="46634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z="3500" u="sng" dirty="0">
                <a:solidFill>
                  <a:schemeClr val="bg1"/>
                </a:solidFill>
              </a:rPr>
              <a:t>základ správného </a:t>
            </a:r>
            <a:r>
              <a:rPr lang="cs-CZ" sz="3500" u="sng" dirty="0" smtClean="0">
                <a:solidFill>
                  <a:schemeClr val="bg1"/>
                </a:solidFill>
              </a:rPr>
              <a:t>vznášení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 </a:t>
            </a:r>
            <a:r>
              <a:rPr lang="cs-CZ" sz="3800" u="sng" dirty="0" smtClean="0">
                <a:solidFill>
                  <a:srgbClr val="FF0000"/>
                </a:solidFill>
              </a:rPr>
              <a:t>rychlý výdech + rychlý </a:t>
            </a:r>
            <a:r>
              <a:rPr lang="cs-CZ" sz="3800" u="sng" dirty="0">
                <a:solidFill>
                  <a:srgbClr val="FF0000"/>
                </a:solidFill>
              </a:rPr>
              <a:t>a </a:t>
            </a:r>
            <a:r>
              <a:rPr lang="cs-CZ" sz="3800" u="sng" dirty="0" smtClean="0">
                <a:solidFill>
                  <a:srgbClr val="FF0000"/>
                </a:solidFill>
              </a:rPr>
              <a:t>hluboký nádechu</a:t>
            </a:r>
            <a:r>
              <a:rPr lang="cs-CZ" sz="3800" dirty="0">
                <a:solidFill>
                  <a:srgbClr val="FF0000"/>
                </a:solidFill>
              </a:rPr>
              <a:t> </a:t>
            </a:r>
            <a:r>
              <a:rPr lang="cs-CZ" sz="3800" dirty="0" smtClean="0"/>
              <a:t>+</a:t>
            </a:r>
            <a:r>
              <a:rPr lang="cs-CZ" sz="3800" b="1" dirty="0" smtClean="0"/>
              <a:t> </a:t>
            </a:r>
            <a:r>
              <a:rPr lang="cs-CZ" sz="3800" dirty="0"/>
              <a:t>zadržení </a:t>
            </a:r>
            <a:r>
              <a:rPr lang="cs-CZ" sz="3800" dirty="0" smtClean="0"/>
              <a:t>dechu</a:t>
            </a:r>
            <a:r>
              <a:rPr lang="cs-CZ" sz="3800" b="1" dirty="0" smtClean="0"/>
              <a:t> </a:t>
            </a:r>
            <a:endParaRPr lang="cs-CZ" sz="3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 </a:t>
            </a:r>
            <a:r>
              <a:rPr lang="cs-CZ" sz="3800" u="sng" dirty="0" smtClean="0">
                <a:solidFill>
                  <a:srgbClr val="FF0000"/>
                </a:solidFill>
              </a:rPr>
              <a:t>plytké </a:t>
            </a:r>
            <a:r>
              <a:rPr lang="cs-CZ" sz="3800" u="sng" dirty="0">
                <a:solidFill>
                  <a:srgbClr val="FF0000"/>
                </a:solidFill>
              </a:rPr>
              <a:t>a pomalé </a:t>
            </a:r>
            <a:r>
              <a:rPr lang="cs-CZ" sz="3800" u="sng" dirty="0" smtClean="0">
                <a:solidFill>
                  <a:srgbClr val="FF0000"/>
                </a:solidFill>
              </a:rPr>
              <a:t>dýchání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800" dirty="0" smtClean="0"/>
              <a:t>+ výdech jen zhruba </a:t>
            </a:r>
            <a:r>
              <a:rPr lang="cs-CZ" sz="3800" dirty="0"/>
              <a:t>do třetiny vitální </a:t>
            </a:r>
            <a:r>
              <a:rPr lang="cs-CZ" sz="3800" dirty="0" smtClean="0"/>
              <a:t>kapacity – bez zadržení dechu</a:t>
            </a:r>
          </a:p>
          <a:p>
            <a:pPr marL="0" indent="0">
              <a:buNone/>
            </a:pPr>
            <a:endParaRPr lang="cs-CZ" sz="3900" dirty="0" smtClean="0"/>
          </a:p>
          <a:p>
            <a:pPr marL="0" indent="0" algn="ctr">
              <a:buNone/>
            </a:pPr>
            <a:r>
              <a:rPr lang="cs-CZ" sz="3900" b="1" dirty="0" smtClean="0">
                <a:solidFill>
                  <a:schemeClr val="bg1"/>
                </a:solidFill>
              </a:rPr>
              <a:t>Vznášení </a:t>
            </a:r>
            <a:r>
              <a:rPr lang="cs-CZ" sz="3900" dirty="0"/>
              <a:t>- indikuje, že plavec již nemá obavy a strach z vodního prostředí. Bývá využívána v situacích, kdy se plavec potřebuje poměrně </a:t>
            </a:r>
            <a:r>
              <a:rPr lang="cs-CZ" sz="3900" b="1" dirty="0">
                <a:solidFill>
                  <a:schemeClr val="bg1"/>
                </a:solidFill>
              </a:rPr>
              <a:t>dlouhou dobu udržet na hladině s minimálním energetickým výdejem</a:t>
            </a:r>
            <a:r>
              <a:rPr lang="cs-CZ" sz="3900" b="1" dirty="0"/>
              <a:t>.</a:t>
            </a:r>
            <a:r>
              <a:rPr lang="cs-CZ" sz="3900" dirty="0"/>
              <a:t> </a:t>
            </a:r>
          </a:p>
          <a:p>
            <a:pPr marL="0" indent="0" algn="ctr">
              <a:buNone/>
            </a:pPr>
            <a:r>
              <a:rPr lang="cs-CZ" sz="3900" dirty="0"/>
              <a:t> 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8833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 smtClean="0"/>
              <a:t>Šlapání vody</a:t>
            </a:r>
            <a:endParaRPr lang="cs-CZ" sz="9600" dirty="0"/>
          </a:p>
        </p:txBody>
      </p:sp>
      <p:pic>
        <p:nvPicPr>
          <p:cNvPr id="4" name="Zástupný symbol pro obsah 3" descr="Sebezáchovné plavecké dovednosti - Teorie a didaktika plavání - Učební  opory : Inovace SEBS a ASEBS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762" y="1974274"/>
            <a:ext cx="7478888" cy="42068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2355763" y="6099331"/>
            <a:ext cx="7478887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4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využíváme </a:t>
            </a:r>
            <a:r>
              <a:rPr lang="cs-CZ" sz="4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také pohyby </a:t>
            </a:r>
            <a:r>
              <a:rPr lang="cs-CZ" sz="4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paží</a:t>
            </a: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28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800" dirty="0" smtClean="0"/>
              <a:t>Plavání v oděvu</a:t>
            </a:r>
            <a:endParaRPr lang="cs-CZ" sz="8800" dirty="0"/>
          </a:p>
        </p:txBody>
      </p:sp>
      <p:pic>
        <p:nvPicPr>
          <p:cNvPr id="4" name="Zástupný symbol pro obsah 3" descr="Sebezáchovné plavecké dovednosti - Teorie a didaktika plavání - Učební  opory : Inovace SEBS a ASEBS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263" y="2452551"/>
            <a:ext cx="6466114" cy="37392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2756263" y="1806220"/>
            <a:ext cx="6466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významná praktická dovednost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287383" y="6211669"/>
            <a:ext cx="11730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Volíme plavecký </a:t>
            </a: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způsob, při kterém není třeba vynořovat </a:t>
            </a: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paže z vody.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1457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2698" y="403966"/>
            <a:ext cx="11508376" cy="605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795"/>
              </a:spcBef>
              <a:spcAft>
                <a:spcPts val="1795"/>
              </a:spcAft>
            </a:pPr>
            <a:r>
              <a:rPr lang="cs-CZ" sz="3600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Při svlékání oděvu ve vodě dodržujeme tyto zásady:</a:t>
            </a:r>
            <a:endParaRPr lang="cs-CZ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jsme-li obuti, začínáme zouváním </a:t>
            </a:r>
            <a:r>
              <a:rPr lang="cs-CZ" sz="3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bot</a:t>
            </a:r>
            <a:endParaRPr lang="cs-CZ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6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nejprve </a:t>
            </a:r>
            <a:r>
              <a:rPr lang="cs-CZ" sz="3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svlékáme ty části oděvu, které nejvíce omezují plavecké pohyby a jsou nejtěžší</a:t>
            </a:r>
            <a:endParaRPr lang="cs-CZ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při svlékání vrchní části oděvu nezvedáme paže nad vodu, při potopení převlékneme přes hlavu</a:t>
            </a:r>
            <a:endParaRPr lang="cs-CZ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svlékáme se v klidu, klidně a pravidelně dýcháme</a:t>
            </a:r>
            <a:endParaRPr lang="cs-CZ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pokud budeme oděv později potřebovat, namotáváme jednotlivé svršky na sebe do jednoho balíku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862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7200" dirty="0" smtClean="0"/>
              <a:t>Plavání pod vodou</a:t>
            </a:r>
            <a:endParaRPr lang="cs-CZ" sz="7200" dirty="0"/>
          </a:p>
        </p:txBody>
      </p:sp>
      <p:pic>
        <p:nvPicPr>
          <p:cNvPr id="4" name="Zástupný symbol pro obsah 3" descr="Sebezáchovné plavecké dovednosti - Teorie a didaktika plavání - Učební  opory : Inovace SEBS a ASEBS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622" y="2429375"/>
            <a:ext cx="8660674" cy="42068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1431519" y="1787990"/>
            <a:ext cx="9326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atří </a:t>
            </a:r>
            <a:r>
              <a:rPr lang="cs-CZ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rejstříku dovedností dobrého </a:t>
            </a:r>
            <a:r>
              <a:rPr lang="cs-CZ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plavce!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69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96389" y="363719"/>
            <a:ext cx="1109036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Používá se </a:t>
            </a:r>
            <a:r>
              <a:rPr lang="cs-CZ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modifikovaný plavecký způsob prsa</a:t>
            </a:r>
            <a:r>
              <a:rPr lang="cs-CZ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kdy záběry jsou dotaženy až ke </a:t>
            </a:r>
            <a:r>
              <a:rPr lang="cs-CZ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stehnům </a:t>
            </a:r>
            <a:r>
              <a:rPr lang="cs-CZ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 po záběru pažemi plavec splývá. </a:t>
            </a:r>
            <a:endParaRPr lang="cs-CZ" sz="32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Pohyby </a:t>
            </a:r>
            <a:r>
              <a:rPr lang="cs-CZ" sz="4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jsou prováděny </a:t>
            </a:r>
            <a:r>
              <a:rPr lang="cs-CZ" sz="4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plynule a relativně pomalu</a:t>
            </a:r>
            <a:r>
              <a:rPr lang="cs-CZ" sz="4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aby plavec šetřil energii. </a:t>
            </a:r>
            <a:r>
              <a:rPr lang="cs-CZ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3600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Principem </a:t>
            </a:r>
            <a:r>
              <a:rPr lang="cs-CZ" sz="36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 plavat </a:t>
            </a:r>
            <a:r>
              <a:rPr lang="cs-CZ" sz="36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</a:t>
            </a:r>
            <a:r>
              <a:rPr lang="cs-CZ" sz="36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vodou, ne na hladině bez </a:t>
            </a:r>
            <a:r>
              <a:rPr lang="cs-CZ" sz="3600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dechu! </a:t>
            </a:r>
          </a:p>
          <a:p>
            <a:pPr algn="ctr">
              <a:lnSpc>
                <a:spcPct val="115000"/>
              </a:lnSpc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Toto lze eliminovat tím, že plavec po každém záběru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skloní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hlavu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a mírně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vysadí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 bocích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u="sng" dirty="0" smtClean="0">
              <a:solidFill>
                <a:srgbClr val="0563C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hlinkClick r:id="rId2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3200" u="sng" dirty="0" smtClean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</a:t>
            </a:r>
            <a:r>
              <a:rPr lang="cs-CZ" sz="3200" u="sng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://youtu.be/zQ9BDQnnXG0</a:t>
            </a:r>
            <a:r>
              <a:rPr lang="cs-CZ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plavání pod vodou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151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Pruhy</Template>
  <TotalTime>108</TotalTime>
  <Words>646</Words>
  <Application>Microsoft Office PowerPoint</Application>
  <PresentationFormat>Širokoúhlá obrazovka</PresentationFormat>
  <Paragraphs>59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Calibri</vt:lpstr>
      <vt:lpstr>Corbel</vt:lpstr>
      <vt:lpstr>Times New Roman</vt:lpstr>
      <vt:lpstr>Wingdings</vt:lpstr>
      <vt:lpstr>Pruhy</vt:lpstr>
      <vt:lpstr>Sebezáchovné dovednosti</vt:lpstr>
      <vt:lpstr>Prezentace aplikace PowerPoint</vt:lpstr>
      <vt:lpstr>vznášení</vt:lpstr>
      <vt:lpstr>dýchání</vt:lpstr>
      <vt:lpstr>Šlapání vody</vt:lpstr>
      <vt:lpstr>Plavání v oděvu</vt:lpstr>
      <vt:lpstr>Prezentace aplikace PowerPoint</vt:lpstr>
      <vt:lpstr>Plavání pod vodou</vt:lpstr>
      <vt:lpstr>Prezentace aplikace PowerPoint</vt:lpstr>
      <vt:lpstr>zanoření</vt:lpstr>
      <vt:lpstr>Další dovednosti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Sebezáchovné dovednosti</dc:title>
  <dc:creator>Dita Hlavoňová</dc:creator>
  <cp:lastModifiedBy>Dita Hlavoňová</cp:lastModifiedBy>
  <cp:revision>12</cp:revision>
  <dcterms:created xsi:type="dcterms:W3CDTF">2020-10-29T14:24:36Z</dcterms:created>
  <dcterms:modified xsi:type="dcterms:W3CDTF">2020-10-29T16:43:18Z</dcterms:modified>
</cp:coreProperties>
</file>