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35"/>
  </p:notesMasterIdLst>
  <p:handoutMasterIdLst>
    <p:handoutMasterId r:id="rId36"/>
  </p:handoutMasterIdLst>
  <p:sldIdLst>
    <p:sldId id="256" r:id="rId5"/>
    <p:sldId id="257" r:id="rId6"/>
    <p:sldId id="303" r:id="rId7"/>
    <p:sldId id="304"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324" r:id="rId28"/>
    <p:sldId id="325" r:id="rId29"/>
    <p:sldId id="326" r:id="rId30"/>
    <p:sldId id="328" r:id="rId31"/>
    <p:sldId id="329" r:id="rId32"/>
    <p:sldId id="330" r:id="rId33"/>
    <p:sldId id="331" r:id="rId3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C8AF"/>
    <a:srgbClr val="9100DC"/>
    <a:srgbClr val="0000DC"/>
    <a:srgbClr val="F01928"/>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62"/>
  </p:normalViewPr>
  <p:slideViewPr>
    <p:cSldViewPr snapToGrid="0" snapToObjects="1">
      <p:cViewPr varScale="1">
        <p:scale>
          <a:sx n="109" d="100"/>
          <a:sy n="109" d="100"/>
        </p:scale>
        <p:origin x="680" y="17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diagrams/_rels/data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9.png"/><Relationship Id="rId4" Type="http://schemas.openxmlformats.org/officeDocument/2006/relationships/image" Target="../media/image13.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9.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C1BD22-60CB-4F5C-AEA8-95C2FF47CA6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6FFFE69-8B54-4CA4-9BF2-A9BAE0306225}">
      <dgm:prSet/>
      <dgm:spPr/>
      <dgm:t>
        <a:bodyPr/>
        <a:lstStyle/>
        <a:p>
          <a:r>
            <a:rPr lang="cs-CZ" b="1" dirty="0"/>
            <a:t>= samostatná vědecká disciplína, která se zabývá diagnostikováním v edukačním prostředí</a:t>
          </a:r>
          <a:r>
            <a:rPr lang="cs-CZ" dirty="0"/>
            <a:t> </a:t>
          </a:r>
          <a:endParaRPr lang="en-US" dirty="0"/>
        </a:p>
      </dgm:t>
    </dgm:pt>
    <dgm:pt modelId="{2ECF7029-EAC7-46E7-8B49-672BA01E56B6}" type="parTrans" cxnId="{3032E083-6179-467C-854B-5BF6D423C21A}">
      <dgm:prSet/>
      <dgm:spPr/>
      <dgm:t>
        <a:bodyPr/>
        <a:lstStyle/>
        <a:p>
          <a:endParaRPr lang="en-US"/>
        </a:p>
      </dgm:t>
    </dgm:pt>
    <dgm:pt modelId="{1D4ED91F-7B4A-403A-80E1-678BF0AB99D1}" type="sibTrans" cxnId="{3032E083-6179-467C-854B-5BF6D423C21A}">
      <dgm:prSet/>
      <dgm:spPr/>
      <dgm:t>
        <a:bodyPr/>
        <a:lstStyle/>
        <a:p>
          <a:endParaRPr lang="en-US"/>
        </a:p>
      </dgm:t>
    </dgm:pt>
    <dgm:pt modelId="{7629294A-3B95-436F-A8B1-5B44FCBD062B}">
      <dgm:prSet/>
      <dgm:spPr/>
      <dgm:t>
        <a:bodyPr/>
        <a:lstStyle/>
        <a:p>
          <a:r>
            <a:rPr lang="cs-CZ" dirty="0"/>
            <a:t>= má svůj </a:t>
          </a:r>
          <a:r>
            <a:rPr lang="cs-CZ" b="1" dirty="0"/>
            <a:t>předmět</a:t>
          </a:r>
          <a:r>
            <a:rPr lang="cs-CZ" dirty="0"/>
            <a:t> a </a:t>
          </a:r>
          <a:r>
            <a:rPr lang="cs-CZ" b="1" dirty="0"/>
            <a:t>metody diagnostikování</a:t>
          </a:r>
          <a:endParaRPr lang="en-US" dirty="0"/>
        </a:p>
      </dgm:t>
    </dgm:pt>
    <dgm:pt modelId="{D7193A66-C8B3-4519-8D5E-8E8E2C5F6051}" type="parTrans" cxnId="{3268F061-E495-49BA-BBEC-5FE29F5FF88E}">
      <dgm:prSet/>
      <dgm:spPr/>
      <dgm:t>
        <a:bodyPr/>
        <a:lstStyle/>
        <a:p>
          <a:endParaRPr lang="en-US"/>
        </a:p>
      </dgm:t>
    </dgm:pt>
    <dgm:pt modelId="{5B7891F3-808F-4F4F-9810-D745D931381C}" type="sibTrans" cxnId="{3268F061-E495-49BA-BBEC-5FE29F5FF88E}">
      <dgm:prSet/>
      <dgm:spPr/>
      <dgm:t>
        <a:bodyPr/>
        <a:lstStyle/>
        <a:p>
          <a:endParaRPr lang="en-US"/>
        </a:p>
      </dgm:t>
    </dgm:pt>
    <dgm:pt modelId="{5CB19BEB-705A-497C-B183-15CA0AF3533A}">
      <dgm:prSet/>
      <dgm:spPr/>
      <dgm:t>
        <a:bodyPr/>
        <a:lstStyle/>
        <a:p>
          <a:r>
            <a:rPr lang="cs-CZ" dirty="0"/>
            <a:t>= slouží potřebám výchovy a vzdělávání</a:t>
          </a:r>
          <a:endParaRPr lang="en-US" dirty="0"/>
        </a:p>
      </dgm:t>
    </dgm:pt>
    <dgm:pt modelId="{FE7B1263-47F0-48E1-A9F7-B284946F37BE}" type="parTrans" cxnId="{8BB62929-B0F7-4180-9316-12984F35DE98}">
      <dgm:prSet/>
      <dgm:spPr/>
      <dgm:t>
        <a:bodyPr/>
        <a:lstStyle/>
        <a:p>
          <a:endParaRPr lang="en-US"/>
        </a:p>
      </dgm:t>
    </dgm:pt>
    <dgm:pt modelId="{08267699-33A3-4807-B56F-EC8AED6073BA}" type="sibTrans" cxnId="{8BB62929-B0F7-4180-9316-12984F35DE98}">
      <dgm:prSet/>
      <dgm:spPr/>
      <dgm:t>
        <a:bodyPr/>
        <a:lstStyle/>
        <a:p>
          <a:endParaRPr lang="en-US"/>
        </a:p>
      </dgm:t>
    </dgm:pt>
    <dgm:pt modelId="{3F2214DE-949C-6E4A-B3C5-429CDC307F45}" type="pres">
      <dgm:prSet presAssocID="{1CC1BD22-60CB-4F5C-AEA8-95C2FF47CA63}" presName="linear" presStyleCnt="0">
        <dgm:presLayoutVars>
          <dgm:animLvl val="lvl"/>
          <dgm:resizeHandles val="exact"/>
        </dgm:presLayoutVars>
      </dgm:prSet>
      <dgm:spPr/>
    </dgm:pt>
    <dgm:pt modelId="{4A265E75-A80C-A641-A3A0-F6615AC00609}" type="pres">
      <dgm:prSet presAssocID="{06FFFE69-8B54-4CA4-9BF2-A9BAE0306225}" presName="parentText" presStyleLbl="node1" presStyleIdx="0" presStyleCnt="3">
        <dgm:presLayoutVars>
          <dgm:chMax val="0"/>
          <dgm:bulletEnabled val="1"/>
        </dgm:presLayoutVars>
      </dgm:prSet>
      <dgm:spPr/>
    </dgm:pt>
    <dgm:pt modelId="{7B180A83-CF02-9446-BCE2-608E7BB4877E}" type="pres">
      <dgm:prSet presAssocID="{1D4ED91F-7B4A-403A-80E1-678BF0AB99D1}" presName="spacer" presStyleCnt="0"/>
      <dgm:spPr/>
    </dgm:pt>
    <dgm:pt modelId="{BC7FDA69-3776-B345-9A4E-02EC493B8079}" type="pres">
      <dgm:prSet presAssocID="{7629294A-3B95-436F-A8B1-5B44FCBD062B}" presName="parentText" presStyleLbl="node1" presStyleIdx="1" presStyleCnt="3">
        <dgm:presLayoutVars>
          <dgm:chMax val="0"/>
          <dgm:bulletEnabled val="1"/>
        </dgm:presLayoutVars>
      </dgm:prSet>
      <dgm:spPr/>
    </dgm:pt>
    <dgm:pt modelId="{0141B851-001C-9B4D-B6C7-7BE43E16F905}" type="pres">
      <dgm:prSet presAssocID="{5B7891F3-808F-4F4F-9810-D745D931381C}" presName="spacer" presStyleCnt="0"/>
      <dgm:spPr/>
    </dgm:pt>
    <dgm:pt modelId="{9082A3FC-4D43-5F4E-8602-5154157A4418}" type="pres">
      <dgm:prSet presAssocID="{5CB19BEB-705A-497C-B183-15CA0AF3533A}" presName="parentText" presStyleLbl="node1" presStyleIdx="2" presStyleCnt="3">
        <dgm:presLayoutVars>
          <dgm:chMax val="0"/>
          <dgm:bulletEnabled val="1"/>
        </dgm:presLayoutVars>
      </dgm:prSet>
      <dgm:spPr/>
    </dgm:pt>
  </dgm:ptLst>
  <dgm:cxnLst>
    <dgm:cxn modelId="{8BB62929-B0F7-4180-9316-12984F35DE98}" srcId="{1CC1BD22-60CB-4F5C-AEA8-95C2FF47CA63}" destId="{5CB19BEB-705A-497C-B183-15CA0AF3533A}" srcOrd="2" destOrd="0" parTransId="{FE7B1263-47F0-48E1-A9F7-B284946F37BE}" sibTransId="{08267699-33A3-4807-B56F-EC8AED6073BA}"/>
    <dgm:cxn modelId="{E7236C4C-3049-6D4E-AF7E-B2B4724FD727}" type="presOf" srcId="{1CC1BD22-60CB-4F5C-AEA8-95C2FF47CA63}" destId="{3F2214DE-949C-6E4A-B3C5-429CDC307F45}" srcOrd="0" destOrd="0" presId="urn:microsoft.com/office/officeart/2005/8/layout/vList2"/>
    <dgm:cxn modelId="{CA6DF14E-5E5E-B249-9130-EA4D0C14C5FF}" type="presOf" srcId="{7629294A-3B95-436F-A8B1-5B44FCBD062B}" destId="{BC7FDA69-3776-B345-9A4E-02EC493B8079}" srcOrd="0" destOrd="0" presId="urn:microsoft.com/office/officeart/2005/8/layout/vList2"/>
    <dgm:cxn modelId="{3268F061-E495-49BA-BBEC-5FE29F5FF88E}" srcId="{1CC1BD22-60CB-4F5C-AEA8-95C2FF47CA63}" destId="{7629294A-3B95-436F-A8B1-5B44FCBD062B}" srcOrd="1" destOrd="0" parTransId="{D7193A66-C8B3-4519-8D5E-8E8E2C5F6051}" sibTransId="{5B7891F3-808F-4F4F-9810-D745D931381C}"/>
    <dgm:cxn modelId="{E36D0166-6AAD-164D-B301-65D2F99076D0}" type="presOf" srcId="{06FFFE69-8B54-4CA4-9BF2-A9BAE0306225}" destId="{4A265E75-A80C-A641-A3A0-F6615AC00609}" srcOrd="0" destOrd="0" presId="urn:microsoft.com/office/officeart/2005/8/layout/vList2"/>
    <dgm:cxn modelId="{3032E083-6179-467C-854B-5BF6D423C21A}" srcId="{1CC1BD22-60CB-4F5C-AEA8-95C2FF47CA63}" destId="{06FFFE69-8B54-4CA4-9BF2-A9BAE0306225}" srcOrd="0" destOrd="0" parTransId="{2ECF7029-EAC7-46E7-8B49-672BA01E56B6}" sibTransId="{1D4ED91F-7B4A-403A-80E1-678BF0AB99D1}"/>
    <dgm:cxn modelId="{CCDE059D-1444-C241-A783-CC6EE055994E}" type="presOf" srcId="{5CB19BEB-705A-497C-B183-15CA0AF3533A}" destId="{9082A3FC-4D43-5F4E-8602-5154157A4418}" srcOrd="0" destOrd="0" presId="urn:microsoft.com/office/officeart/2005/8/layout/vList2"/>
    <dgm:cxn modelId="{31922C42-E784-5B46-B7C0-8F26FCF7BF06}" type="presParOf" srcId="{3F2214DE-949C-6E4A-B3C5-429CDC307F45}" destId="{4A265E75-A80C-A641-A3A0-F6615AC00609}" srcOrd="0" destOrd="0" presId="urn:microsoft.com/office/officeart/2005/8/layout/vList2"/>
    <dgm:cxn modelId="{826B9AFF-F16B-4047-AA89-BA552B86B1E7}" type="presParOf" srcId="{3F2214DE-949C-6E4A-B3C5-429CDC307F45}" destId="{7B180A83-CF02-9446-BCE2-608E7BB4877E}" srcOrd="1" destOrd="0" presId="urn:microsoft.com/office/officeart/2005/8/layout/vList2"/>
    <dgm:cxn modelId="{ACEA37B4-0583-6545-AB0E-00B0CF7364F3}" type="presParOf" srcId="{3F2214DE-949C-6E4A-B3C5-429CDC307F45}" destId="{BC7FDA69-3776-B345-9A4E-02EC493B8079}" srcOrd="2" destOrd="0" presId="urn:microsoft.com/office/officeart/2005/8/layout/vList2"/>
    <dgm:cxn modelId="{EAB8C6F8-F0BA-F24D-9D3C-E3847261EE4E}" type="presParOf" srcId="{3F2214DE-949C-6E4A-B3C5-429CDC307F45}" destId="{0141B851-001C-9B4D-B6C7-7BE43E16F905}" srcOrd="3" destOrd="0" presId="urn:microsoft.com/office/officeart/2005/8/layout/vList2"/>
    <dgm:cxn modelId="{430EBA23-FD72-424F-8AEC-75CA1175EFA7}" type="presParOf" srcId="{3F2214DE-949C-6E4A-B3C5-429CDC307F45}" destId="{9082A3FC-4D43-5F4E-8602-5154157A441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8A504D-5EF4-49A7-8142-7E56839AD67B}" type="doc">
      <dgm:prSet loTypeId="urn:microsoft.com/office/officeart/2005/8/layout/chart3" loCatId="cycle" qsTypeId="urn:microsoft.com/office/officeart/2005/8/quickstyle/simple1" qsCatId="simple" csTypeId="urn:microsoft.com/office/officeart/2005/8/colors/colorful5" csCatId="colorful" phldr="1"/>
      <dgm:spPr/>
      <dgm:t>
        <a:bodyPr/>
        <a:lstStyle/>
        <a:p>
          <a:endParaRPr lang="en-US"/>
        </a:p>
      </dgm:t>
    </dgm:pt>
    <dgm:pt modelId="{8A1AA3FE-5D6D-4D05-9612-33875F17C231}">
      <dgm:prSet/>
      <dgm:spPr/>
      <dgm:t>
        <a:bodyPr/>
        <a:lstStyle/>
        <a:p>
          <a:r>
            <a:rPr lang="cs-CZ" b="1" u="sng" dirty="0"/>
            <a:t>Užší smysl: </a:t>
          </a:r>
          <a:r>
            <a:rPr lang="cs-CZ" dirty="0"/>
            <a:t> </a:t>
          </a:r>
          <a:r>
            <a:rPr lang="cs-CZ" b="0" dirty="0"/>
            <a:t>získává informace, které vedou k optimalizaci pedagogického jednání</a:t>
          </a:r>
          <a:endParaRPr lang="en-US" b="0" dirty="0"/>
        </a:p>
      </dgm:t>
    </dgm:pt>
    <dgm:pt modelId="{1546E0AA-FF44-4571-A15C-A61EE0403E2A}" type="parTrans" cxnId="{71F253BE-69E9-40F0-B37D-924E87A32ADC}">
      <dgm:prSet/>
      <dgm:spPr/>
      <dgm:t>
        <a:bodyPr/>
        <a:lstStyle/>
        <a:p>
          <a:endParaRPr lang="en-US"/>
        </a:p>
      </dgm:t>
    </dgm:pt>
    <dgm:pt modelId="{C6D0DC88-B39E-4456-9B7E-8376767D14B1}" type="sibTrans" cxnId="{71F253BE-69E9-40F0-B37D-924E87A32ADC}">
      <dgm:prSet/>
      <dgm:spPr/>
      <dgm:t>
        <a:bodyPr/>
        <a:lstStyle/>
        <a:p>
          <a:endParaRPr lang="en-US"/>
        </a:p>
      </dgm:t>
    </dgm:pt>
    <dgm:pt modelId="{9BB1FEF9-3B07-493C-9F02-B5DE47985E25}">
      <dgm:prSet custT="1"/>
      <dgm:spPr/>
      <dgm:t>
        <a:bodyPr/>
        <a:lstStyle/>
        <a:p>
          <a:r>
            <a:rPr lang="cs-CZ" sz="2000" b="1" u="sng" dirty="0"/>
            <a:t>Širší smysl: </a:t>
          </a:r>
          <a:r>
            <a:rPr lang="cs-CZ" sz="2000" dirty="0"/>
            <a:t>obsahuje všechny diagnostické úkoly v rámci vzdělávacího poraden</a:t>
          </a:r>
          <a:r>
            <a:rPr lang="cs-CZ" sz="2400" dirty="0"/>
            <a:t>ství </a:t>
          </a:r>
          <a:endParaRPr lang="en-US" sz="2800" dirty="0"/>
        </a:p>
      </dgm:t>
    </dgm:pt>
    <dgm:pt modelId="{2B08E46A-B4DF-411F-AAD6-A0DEF44E0238}" type="parTrans" cxnId="{2FD81AD9-CBBC-4DC7-807A-2C98770BC4A9}">
      <dgm:prSet/>
      <dgm:spPr/>
      <dgm:t>
        <a:bodyPr/>
        <a:lstStyle/>
        <a:p>
          <a:endParaRPr lang="en-US"/>
        </a:p>
      </dgm:t>
    </dgm:pt>
    <dgm:pt modelId="{60429F0F-A55B-40AC-978F-7003E7A44606}" type="sibTrans" cxnId="{2FD81AD9-CBBC-4DC7-807A-2C98770BC4A9}">
      <dgm:prSet/>
      <dgm:spPr/>
      <dgm:t>
        <a:bodyPr/>
        <a:lstStyle/>
        <a:p>
          <a:endParaRPr lang="en-US"/>
        </a:p>
      </dgm:t>
    </dgm:pt>
    <dgm:pt modelId="{7F89D27B-3892-1C4C-A693-8966207AE8BD}" type="pres">
      <dgm:prSet presAssocID="{138A504D-5EF4-49A7-8142-7E56839AD67B}" presName="compositeShape" presStyleCnt="0">
        <dgm:presLayoutVars>
          <dgm:chMax val="7"/>
          <dgm:dir/>
          <dgm:resizeHandles val="exact"/>
        </dgm:presLayoutVars>
      </dgm:prSet>
      <dgm:spPr/>
    </dgm:pt>
    <dgm:pt modelId="{8B0B0C7E-C940-2B46-BE40-EF36123A2ACB}" type="pres">
      <dgm:prSet presAssocID="{138A504D-5EF4-49A7-8142-7E56839AD67B}" presName="wedge1" presStyleLbl="node1" presStyleIdx="0" presStyleCnt="2" custScaleY="81732" custLinFactNeighborX="2894" custLinFactNeighborY="2584"/>
      <dgm:spPr/>
    </dgm:pt>
    <dgm:pt modelId="{4D80B8E0-B3BF-0642-A6D0-022DE50A1F31}" type="pres">
      <dgm:prSet presAssocID="{138A504D-5EF4-49A7-8142-7E56839AD67B}" presName="wedge1Tx" presStyleLbl="node1" presStyleIdx="0" presStyleCnt="2">
        <dgm:presLayoutVars>
          <dgm:chMax val="0"/>
          <dgm:chPref val="0"/>
          <dgm:bulletEnabled val="1"/>
        </dgm:presLayoutVars>
      </dgm:prSet>
      <dgm:spPr/>
    </dgm:pt>
    <dgm:pt modelId="{EBFBC532-0F23-0F4C-B3A2-D351A80DF984}" type="pres">
      <dgm:prSet presAssocID="{138A504D-5EF4-49A7-8142-7E56839AD67B}" presName="wedge2" presStyleLbl="node1" presStyleIdx="1" presStyleCnt="2" custScaleX="140830" custScaleY="121668" custLinFactNeighborX="3654" custLinFactNeighborY="3300"/>
      <dgm:spPr/>
    </dgm:pt>
    <dgm:pt modelId="{A523FB35-B7B9-144D-A3EE-2CF642ED0805}" type="pres">
      <dgm:prSet presAssocID="{138A504D-5EF4-49A7-8142-7E56839AD67B}" presName="wedge2Tx" presStyleLbl="node1" presStyleIdx="1" presStyleCnt="2">
        <dgm:presLayoutVars>
          <dgm:chMax val="0"/>
          <dgm:chPref val="0"/>
          <dgm:bulletEnabled val="1"/>
        </dgm:presLayoutVars>
      </dgm:prSet>
      <dgm:spPr/>
    </dgm:pt>
  </dgm:ptLst>
  <dgm:cxnLst>
    <dgm:cxn modelId="{9203CA0C-AE30-584E-995C-6442A09F9394}" type="presOf" srcId="{8A1AA3FE-5D6D-4D05-9612-33875F17C231}" destId="{4D80B8E0-B3BF-0642-A6D0-022DE50A1F31}" srcOrd="1" destOrd="0" presId="urn:microsoft.com/office/officeart/2005/8/layout/chart3"/>
    <dgm:cxn modelId="{9590313C-5613-114A-92DF-59268C6D89E1}" type="presOf" srcId="{8A1AA3FE-5D6D-4D05-9612-33875F17C231}" destId="{8B0B0C7E-C940-2B46-BE40-EF36123A2ACB}" srcOrd="0" destOrd="0" presId="urn:microsoft.com/office/officeart/2005/8/layout/chart3"/>
    <dgm:cxn modelId="{7326695F-EDC1-CD42-BEB3-80B73F8CF25F}" type="presOf" srcId="{9BB1FEF9-3B07-493C-9F02-B5DE47985E25}" destId="{EBFBC532-0F23-0F4C-B3A2-D351A80DF984}" srcOrd="0" destOrd="0" presId="urn:microsoft.com/office/officeart/2005/8/layout/chart3"/>
    <dgm:cxn modelId="{902F0B78-0349-D04A-8D2A-7F71E9780439}" type="presOf" srcId="{138A504D-5EF4-49A7-8142-7E56839AD67B}" destId="{7F89D27B-3892-1C4C-A693-8966207AE8BD}" srcOrd="0" destOrd="0" presId="urn:microsoft.com/office/officeart/2005/8/layout/chart3"/>
    <dgm:cxn modelId="{AEBDB4AD-14EF-6548-8759-879766057B98}" type="presOf" srcId="{9BB1FEF9-3B07-493C-9F02-B5DE47985E25}" destId="{A523FB35-B7B9-144D-A3EE-2CF642ED0805}" srcOrd="1" destOrd="0" presId="urn:microsoft.com/office/officeart/2005/8/layout/chart3"/>
    <dgm:cxn modelId="{71F253BE-69E9-40F0-B37D-924E87A32ADC}" srcId="{138A504D-5EF4-49A7-8142-7E56839AD67B}" destId="{8A1AA3FE-5D6D-4D05-9612-33875F17C231}" srcOrd="0" destOrd="0" parTransId="{1546E0AA-FF44-4571-A15C-A61EE0403E2A}" sibTransId="{C6D0DC88-B39E-4456-9B7E-8376767D14B1}"/>
    <dgm:cxn modelId="{2FD81AD9-CBBC-4DC7-807A-2C98770BC4A9}" srcId="{138A504D-5EF4-49A7-8142-7E56839AD67B}" destId="{9BB1FEF9-3B07-493C-9F02-B5DE47985E25}" srcOrd="1" destOrd="0" parTransId="{2B08E46A-B4DF-411F-AAD6-A0DEF44E0238}" sibTransId="{60429F0F-A55B-40AC-978F-7003E7A44606}"/>
    <dgm:cxn modelId="{E2B63863-2DBD-034F-9721-D74B5D404AC7}" type="presParOf" srcId="{7F89D27B-3892-1C4C-A693-8966207AE8BD}" destId="{8B0B0C7E-C940-2B46-BE40-EF36123A2ACB}" srcOrd="0" destOrd="0" presId="urn:microsoft.com/office/officeart/2005/8/layout/chart3"/>
    <dgm:cxn modelId="{906EF364-0BFD-9445-9DBA-4EFC2AA70A33}" type="presParOf" srcId="{7F89D27B-3892-1C4C-A693-8966207AE8BD}" destId="{4D80B8E0-B3BF-0642-A6D0-022DE50A1F31}" srcOrd="1" destOrd="0" presId="urn:microsoft.com/office/officeart/2005/8/layout/chart3"/>
    <dgm:cxn modelId="{9E591778-4831-AA4F-BC3E-7C4081DBF0E7}" type="presParOf" srcId="{7F89D27B-3892-1C4C-A693-8966207AE8BD}" destId="{EBFBC532-0F23-0F4C-B3A2-D351A80DF984}" srcOrd="2" destOrd="0" presId="urn:microsoft.com/office/officeart/2005/8/layout/chart3"/>
    <dgm:cxn modelId="{122FFAA4-1DCE-0B4D-BF9B-D3CB4A377F5C}" type="presParOf" srcId="{7F89D27B-3892-1C4C-A693-8966207AE8BD}" destId="{A523FB35-B7B9-144D-A3EE-2CF642ED0805}" srcOrd="3"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D6F872-53C4-41DD-989D-4792D69E81F7}"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01A49C17-2AB2-4384-A177-DE03E3BBCEBA}">
      <dgm:prSet custT="1"/>
      <dgm:spPr/>
      <dgm:t>
        <a:bodyPr/>
        <a:lstStyle/>
        <a:p>
          <a:pPr algn="l">
            <a:lnSpc>
              <a:spcPct val="100000"/>
            </a:lnSpc>
          </a:pPr>
          <a:r>
            <a:rPr lang="cs-CZ" sz="1600" dirty="0"/>
            <a:t>V současném pojetí zahrnuje pedagogická diagnostika </a:t>
          </a:r>
          <a:r>
            <a:rPr lang="cs-CZ" sz="1600" b="1" dirty="0"/>
            <a:t>všechny diagnostické činnosti učitele</a:t>
          </a:r>
          <a:r>
            <a:rPr lang="cs-CZ" sz="1600" dirty="0"/>
            <a:t>. </a:t>
          </a:r>
          <a:endParaRPr lang="en-US" sz="1600" dirty="0"/>
        </a:p>
      </dgm:t>
    </dgm:pt>
    <dgm:pt modelId="{C8D985AC-797A-4910-871E-E345DF94495E}" type="parTrans" cxnId="{FE884DE9-CBB9-45F2-9853-AC0BF6CEA8FC}">
      <dgm:prSet/>
      <dgm:spPr/>
      <dgm:t>
        <a:bodyPr/>
        <a:lstStyle/>
        <a:p>
          <a:endParaRPr lang="en-US"/>
        </a:p>
      </dgm:t>
    </dgm:pt>
    <dgm:pt modelId="{64FBE700-B0F2-41A9-A2A4-4248751C67DB}" type="sibTrans" cxnId="{FE884DE9-CBB9-45F2-9853-AC0BF6CEA8FC}">
      <dgm:prSet/>
      <dgm:spPr/>
      <dgm:t>
        <a:bodyPr/>
        <a:lstStyle/>
        <a:p>
          <a:endParaRPr lang="en-US"/>
        </a:p>
      </dgm:t>
    </dgm:pt>
    <dgm:pt modelId="{284FE75A-5F54-41FF-AEA5-D82C02FC1A66}">
      <dgm:prSet custT="1"/>
      <dgm:spPr/>
      <dgm:t>
        <a:bodyPr/>
        <a:lstStyle/>
        <a:p>
          <a:pPr algn="l">
            <a:lnSpc>
              <a:spcPct val="100000"/>
            </a:lnSpc>
          </a:pPr>
          <a:r>
            <a:rPr lang="cs-CZ" sz="1400" dirty="0"/>
            <a:t>Zjišťuje </a:t>
          </a:r>
          <a:r>
            <a:rPr lang="cs-CZ" sz="1400" b="1" dirty="0"/>
            <a:t>předpoklady a podmínky</a:t>
          </a:r>
          <a:r>
            <a:rPr lang="cs-CZ" sz="1400" dirty="0"/>
            <a:t> plánovaného procesu výuky a učení se, </a:t>
          </a:r>
        </a:p>
        <a:p>
          <a:pPr algn="l">
            <a:lnSpc>
              <a:spcPct val="100000"/>
            </a:lnSpc>
          </a:pPr>
          <a:r>
            <a:rPr lang="cs-CZ" sz="1400" dirty="0"/>
            <a:t>provádí </a:t>
          </a:r>
          <a:r>
            <a:rPr lang="cs-CZ" sz="1400" b="1" dirty="0"/>
            <a:t>analýzu</a:t>
          </a:r>
          <a:r>
            <a:rPr lang="cs-CZ" sz="1400" dirty="0"/>
            <a:t> těchto procesů, </a:t>
          </a:r>
        </a:p>
        <a:p>
          <a:pPr algn="l">
            <a:lnSpc>
              <a:spcPct val="100000"/>
            </a:lnSpc>
          </a:pPr>
          <a:r>
            <a:rPr lang="cs-CZ" sz="1400" dirty="0"/>
            <a:t>stanoví </a:t>
          </a:r>
          <a:r>
            <a:rPr lang="cs-CZ" sz="1400" b="1" dirty="0"/>
            <a:t>výsledky</a:t>
          </a:r>
          <a:r>
            <a:rPr lang="cs-CZ" sz="1400" dirty="0"/>
            <a:t> procesů a </a:t>
          </a:r>
        </a:p>
        <a:p>
          <a:pPr algn="l">
            <a:lnSpc>
              <a:spcPct val="100000"/>
            </a:lnSpc>
          </a:pPr>
          <a:r>
            <a:rPr lang="cs-CZ" sz="1400" dirty="0"/>
            <a:t>zabývá se jejich </a:t>
          </a:r>
          <a:r>
            <a:rPr lang="cs-CZ" sz="1400" b="1" dirty="0"/>
            <a:t>optimalizací</a:t>
          </a:r>
          <a:r>
            <a:rPr lang="cs-CZ" sz="1400" dirty="0"/>
            <a:t>. </a:t>
          </a:r>
          <a:endParaRPr lang="en-US" sz="1400" dirty="0"/>
        </a:p>
      </dgm:t>
    </dgm:pt>
    <dgm:pt modelId="{5EC903EF-A9EB-4445-AEF8-20A19454793B}" type="parTrans" cxnId="{539290C6-879A-490C-9521-E7945222669E}">
      <dgm:prSet/>
      <dgm:spPr/>
      <dgm:t>
        <a:bodyPr/>
        <a:lstStyle/>
        <a:p>
          <a:endParaRPr lang="en-US"/>
        </a:p>
      </dgm:t>
    </dgm:pt>
    <dgm:pt modelId="{4C3F036F-69E8-47D9-9F16-D009D9880CDA}" type="sibTrans" cxnId="{539290C6-879A-490C-9521-E7945222669E}">
      <dgm:prSet/>
      <dgm:spPr/>
      <dgm:t>
        <a:bodyPr/>
        <a:lstStyle/>
        <a:p>
          <a:endParaRPr lang="en-US"/>
        </a:p>
      </dgm:t>
    </dgm:pt>
    <dgm:pt modelId="{235E9D25-CFE4-4B85-8B3E-F7E28EB9C978}" type="pres">
      <dgm:prSet presAssocID="{24D6F872-53C4-41DD-989D-4792D69E81F7}" presName="root" presStyleCnt="0">
        <dgm:presLayoutVars>
          <dgm:dir/>
          <dgm:resizeHandles val="exact"/>
        </dgm:presLayoutVars>
      </dgm:prSet>
      <dgm:spPr/>
    </dgm:pt>
    <dgm:pt modelId="{45198A58-1B03-4A7B-A1AA-68AF24635174}" type="pres">
      <dgm:prSet presAssocID="{01A49C17-2AB2-4384-A177-DE03E3BBCEBA}" presName="compNode" presStyleCnt="0"/>
      <dgm:spPr/>
    </dgm:pt>
    <dgm:pt modelId="{EA8C3AEE-91D2-4D94-9D98-0E6ECE2BA675}" type="pres">
      <dgm:prSet presAssocID="{01A49C17-2AB2-4384-A177-DE03E3BBCEBA}" presName="iconRect" presStyleLbl="node1" presStyleIdx="0" presStyleCnt="2" custScaleX="79024" custScaleY="83123" custLinFactY="-8084" custLinFactNeighborX="-48137" custLinFactNeighborY="-10000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tetoskop"/>
        </a:ext>
      </dgm:extLst>
    </dgm:pt>
    <dgm:pt modelId="{02AB2536-04F7-4CD4-A176-91F49AAF1C94}" type="pres">
      <dgm:prSet presAssocID="{01A49C17-2AB2-4384-A177-DE03E3BBCEBA}" presName="spaceRect" presStyleCnt="0"/>
      <dgm:spPr/>
    </dgm:pt>
    <dgm:pt modelId="{9B15A801-185B-4DEB-B08F-39651B6F9409}" type="pres">
      <dgm:prSet presAssocID="{01A49C17-2AB2-4384-A177-DE03E3BBCEBA}" presName="textRect" presStyleLbl="revTx" presStyleIdx="0" presStyleCnt="2" custScaleX="121282" custScaleY="100599" custLinFactX="5371" custLinFactY="-43436" custLinFactNeighborX="100000" custLinFactNeighborY="-100000">
        <dgm:presLayoutVars>
          <dgm:chMax val="1"/>
          <dgm:chPref val="1"/>
        </dgm:presLayoutVars>
      </dgm:prSet>
      <dgm:spPr/>
    </dgm:pt>
    <dgm:pt modelId="{E2E218FF-0FCA-4D16-9F79-D68BD6594BBE}" type="pres">
      <dgm:prSet presAssocID="{64FBE700-B0F2-41A9-A2A4-4248751C67DB}" presName="sibTrans" presStyleCnt="0"/>
      <dgm:spPr/>
    </dgm:pt>
    <dgm:pt modelId="{E105A4AD-0233-485B-8F11-7EA98A1E8BCE}" type="pres">
      <dgm:prSet presAssocID="{284FE75A-5F54-41FF-AEA5-D82C02FC1A66}" presName="compNode" presStyleCnt="0"/>
      <dgm:spPr/>
    </dgm:pt>
    <dgm:pt modelId="{9DBC9C96-A7B7-4CDC-88AA-D0D1EFB0CFA3}" type="pres">
      <dgm:prSet presAssocID="{284FE75A-5F54-41FF-AEA5-D82C02FC1A66}" presName="iconRect" presStyleLbl="node1" presStyleIdx="1" presStyleCnt="2" custScaleX="105047" custScaleY="99659" custLinFactX="-152420" custLinFactY="100000" custLinFactNeighborX="-200000" custLinFactNeighborY="17133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Třída"/>
        </a:ext>
      </dgm:extLst>
    </dgm:pt>
    <dgm:pt modelId="{D4DA7B92-A1F4-49F2-ADFC-01DF6E6FD080}" type="pres">
      <dgm:prSet presAssocID="{284FE75A-5F54-41FF-AEA5-D82C02FC1A66}" presName="spaceRect" presStyleCnt="0"/>
      <dgm:spPr/>
    </dgm:pt>
    <dgm:pt modelId="{92CD4CB9-41CD-47C7-B0C4-EA14083A8B0C}" type="pres">
      <dgm:prSet presAssocID="{284FE75A-5F54-41FF-AEA5-D82C02FC1A66}" presName="textRect" presStyleLbl="revTx" presStyleIdx="1" presStyleCnt="2" custScaleX="137471" custScaleY="123916" custLinFactNeighborX="-29035" custLinFactNeighborY="56899">
        <dgm:presLayoutVars>
          <dgm:chMax val="1"/>
          <dgm:chPref val="1"/>
        </dgm:presLayoutVars>
      </dgm:prSet>
      <dgm:spPr/>
    </dgm:pt>
  </dgm:ptLst>
  <dgm:cxnLst>
    <dgm:cxn modelId="{9920E515-C9B6-4A8D-B688-9D22865F97FE}" type="presOf" srcId="{284FE75A-5F54-41FF-AEA5-D82C02FC1A66}" destId="{92CD4CB9-41CD-47C7-B0C4-EA14083A8B0C}" srcOrd="0" destOrd="0" presId="urn:microsoft.com/office/officeart/2018/2/layout/IconLabelList"/>
    <dgm:cxn modelId="{A092D44B-32F4-43B9-BF4D-EC5694BAFD7B}" type="presOf" srcId="{24D6F872-53C4-41DD-989D-4792D69E81F7}" destId="{235E9D25-CFE4-4B85-8B3E-F7E28EB9C978}" srcOrd="0" destOrd="0" presId="urn:microsoft.com/office/officeart/2018/2/layout/IconLabelList"/>
    <dgm:cxn modelId="{561B637E-1701-407F-9376-1DA0E8CB5D61}" type="presOf" srcId="{01A49C17-2AB2-4384-A177-DE03E3BBCEBA}" destId="{9B15A801-185B-4DEB-B08F-39651B6F9409}" srcOrd="0" destOrd="0" presId="urn:microsoft.com/office/officeart/2018/2/layout/IconLabelList"/>
    <dgm:cxn modelId="{539290C6-879A-490C-9521-E7945222669E}" srcId="{24D6F872-53C4-41DD-989D-4792D69E81F7}" destId="{284FE75A-5F54-41FF-AEA5-D82C02FC1A66}" srcOrd="1" destOrd="0" parTransId="{5EC903EF-A9EB-4445-AEF8-20A19454793B}" sibTransId="{4C3F036F-69E8-47D9-9F16-D009D9880CDA}"/>
    <dgm:cxn modelId="{FE884DE9-CBB9-45F2-9853-AC0BF6CEA8FC}" srcId="{24D6F872-53C4-41DD-989D-4792D69E81F7}" destId="{01A49C17-2AB2-4384-A177-DE03E3BBCEBA}" srcOrd="0" destOrd="0" parTransId="{C8D985AC-797A-4910-871E-E345DF94495E}" sibTransId="{64FBE700-B0F2-41A9-A2A4-4248751C67DB}"/>
    <dgm:cxn modelId="{DF18E603-55F2-4291-9AAC-C2F6C07C39ED}" type="presParOf" srcId="{235E9D25-CFE4-4B85-8B3E-F7E28EB9C978}" destId="{45198A58-1B03-4A7B-A1AA-68AF24635174}" srcOrd="0" destOrd="0" presId="urn:microsoft.com/office/officeart/2018/2/layout/IconLabelList"/>
    <dgm:cxn modelId="{1FFD7652-9CEB-4741-B8A5-9DEC4D99623B}" type="presParOf" srcId="{45198A58-1B03-4A7B-A1AA-68AF24635174}" destId="{EA8C3AEE-91D2-4D94-9D98-0E6ECE2BA675}" srcOrd="0" destOrd="0" presId="urn:microsoft.com/office/officeart/2018/2/layout/IconLabelList"/>
    <dgm:cxn modelId="{B40B84D6-4519-4323-B677-E482526C1EF2}" type="presParOf" srcId="{45198A58-1B03-4A7B-A1AA-68AF24635174}" destId="{02AB2536-04F7-4CD4-A176-91F49AAF1C94}" srcOrd="1" destOrd="0" presId="urn:microsoft.com/office/officeart/2018/2/layout/IconLabelList"/>
    <dgm:cxn modelId="{D7EDBB56-1140-4468-BB71-D1D19AF3EB79}" type="presParOf" srcId="{45198A58-1B03-4A7B-A1AA-68AF24635174}" destId="{9B15A801-185B-4DEB-B08F-39651B6F9409}" srcOrd="2" destOrd="0" presId="urn:microsoft.com/office/officeart/2018/2/layout/IconLabelList"/>
    <dgm:cxn modelId="{ECFEFEB9-2B97-4AB8-AED0-93536BF9E80B}" type="presParOf" srcId="{235E9D25-CFE4-4B85-8B3E-F7E28EB9C978}" destId="{E2E218FF-0FCA-4D16-9F79-D68BD6594BBE}" srcOrd="1" destOrd="0" presId="urn:microsoft.com/office/officeart/2018/2/layout/IconLabelList"/>
    <dgm:cxn modelId="{4F8A55C2-24EA-4E78-8620-35F384BFC89E}" type="presParOf" srcId="{235E9D25-CFE4-4B85-8B3E-F7E28EB9C978}" destId="{E105A4AD-0233-485B-8F11-7EA98A1E8BCE}" srcOrd="2" destOrd="0" presId="urn:microsoft.com/office/officeart/2018/2/layout/IconLabelList"/>
    <dgm:cxn modelId="{9E0ABC8B-5D40-4BAC-B318-ED1209802742}" type="presParOf" srcId="{E105A4AD-0233-485B-8F11-7EA98A1E8BCE}" destId="{9DBC9C96-A7B7-4CDC-88AA-D0D1EFB0CFA3}" srcOrd="0" destOrd="0" presId="urn:microsoft.com/office/officeart/2018/2/layout/IconLabelList"/>
    <dgm:cxn modelId="{421EA047-7F4E-4AC6-B696-9457B918940A}" type="presParOf" srcId="{E105A4AD-0233-485B-8F11-7EA98A1E8BCE}" destId="{D4DA7B92-A1F4-49F2-ADFC-01DF6E6FD080}" srcOrd="1" destOrd="0" presId="urn:microsoft.com/office/officeart/2018/2/layout/IconLabelList"/>
    <dgm:cxn modelId="{EDBC5606-48A0-4982-930C-9AD62169F98A}" type="presParOf" srcId="{E105A4AD-0233-485B-8F11-7EA98A1E8BCE}" destId="{92CD4CB9-41CD-47C7-B0C4-EA14083A8B0C}" srcOrd="2" destOrd="0" presId="urn:microsoft.com/office/officeart/2018/2/layout/IconLabel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1893E88-62DD-42B3-84FD-B7E66D6F5D83}" type="doc">
      <dgm:prSet loTypeId="urn:microsoft.com/office/officeart/2016/7/layout/RepeatingBendingProcessNew" loCatId="process" qsTypeId="urn:microsoft.com/office/officeart/2005/8/quickstyle/simple1" qsCatId="simple" csTypeId="urn:microsoft.com/office/officeart/2005/8/colors/colorful5" csCatId="colorful" phldr="1"/>
      <dgm:spPr/>
      <dgm:t>
        <a:bodyPr/>
        <a:lstStyle/>
        <a:p>
          <a:endParaRPr lang="en-US"/>
        </a:p>
      </dgm:t>
    </dgm:pt>
    <dgm:pt modelId="{C93D10F6-2A4C-4847-BB38-7E48DD1D5F0C}">
      <dgm:prSet/>
      <dgm:spPr/>
      <dgm:t>
        <a:bodyPr/>
        <a:lstStyle/>
        <a:p>
          <a:r>
            <a:rPr lang="cs-CZ" dirty="0"/>
            <a:t>1. Nejdříve </a:t>
          </a:r>
          <a:r>
            <a:rPr lang="cs-CZ" b="1" dirty="0"/>
            <a:t>vymezíme</a:t>
          </a:r>
          <a:r>
            <a:rPr lang="cs-CZ" dirty="0"/>
            <a:t> o kom, příp. o čem chceme něco zjistit a z jakého důvodu. </a:t>
          </a:r>
          <a:endParaRPr lang="en-US" dirty="0"/>
        </a:p>
      </dgm:t>
    </dgm:pt>
    <dgm:pt modelId="{998FEABA-E4B1-4379-9D20-564BADF253DF}" type="parTrans" cxnId="{BA437934-E08D-432D-BE5A-E06A9105795E}">
      <dgm:prSet/>
      <dgm:spPr/>
      <dgm:t>
        <a:bodyPr/>
        <a:lstStyle/>
        <a:p>
          <a:endParaRPr lang="en-US"/>
        </a:p>
      </dgm:t>
    </dgm:pt>
    <dgm:pt modelId="{124ACC22-ABFC-4E9A-802E-87FC0B835451}" type="sibTrans" cxnId="{BA437934-E08D-432D-BE5A-E06A9105795E}">
      <dgm:prSet/>
      <dgm:spPr/>
      <dgm:t>
        <a:bodyPr/>
        <a:lstStyle/>
        <a:p>
          <a:endParaRPr lang="en-US"/>
        </a:p>
      </dgm:t>
    </dgm:pt>
    <dgm:pt modelId="{F9D9723A-95D2-4271-A410-A20D06384156}">
      <dgm:prSet/>
      <dgm:spPr/>
      <dgm:t>
        <a:bodyPr/>
        <a:lstStyle/>
        <a:p>
          <a:r>
            <a:rPr lang="cs-CZ" dirty="0"/>
            <a:t>2. Podle toho zvolíme </a:t>
          </a:r>
          <a:r>
            <a:rPr lang="cs-CZ" b="1" dirty="0"/>
            <a:t>diagnostické nástroje</a:t>
          </a:r>
          <a:r>
            <a:rPr lang="cs-CZ" dirty="0"/>
            <a:t>. </a:t>
          </a:r>
          <a:endParaRPr lang="en-US" dirty="0"/>
        </a:p>
      </dgm:t>
    </dgm:pt>
    <dgm:pt modelId="{DE8958E3-1A3A-4C7E-B609-4940544C78CB}" type="parTrans" cxnId="{6FA43412-96D0-4270-BFDE-0F56F3F87FA9}">
      <dgm:prSet/>
      <dgm:spPr/>
      <dgm:t>
        <a:bodyPr/>
        <a:lstStyle/>
        <a:p>
          <a:endParaRPr lang="en-US"/>
        </a:p>
      </dgm:t>
    </dgm:pt>
    <dgm:pt modelId="{C24925CD-5B0E-450B-84A2-501C71EB53D1}" type="sibTrans" cxnId="{6FA43412-96D0-4270-BFDE-0F56F3F87FA9}">
      <dgm:prSet/>
      <dgm:spPr/>
      <dgm:t>
        <a:bodyPr/>
        <a:lstStyle/>
        <a:p>
          <a:endParaRPr lang="en-US"/>
        </a:p>
      </dgm:t>
    </dgm:pt>
    <dgm:pt modelId="{DC63879A-E9AF-49C6-A88E-DA56B4F06318}">
      <dgm:prSet/>
      <dgm:spPr/>
      <dgm:t>
        <a:bodyPr/>
        <a:lstStyle/>
        <a:p>
          <a:r>
            <a:rPr lang="cs-CZ" dirty="0"/>
            <a:t>3. Pak následuje samotný </a:t>
          </a:r>
          <a:r>
            <a:rPr lang="cs-CZ" b="1" dirty="0"/>
            <a:t>sběr dat</a:t>
          </a:r>
          <a:r>
            <a:rPr lang="cs-CZ" dirty="0"/>
            <a:t> v terénu. </a:t>
          </a:r>
          <a:endParaRPr lang="en-US" dirty="0"/>
        </a:p>
      </dgm:t>
    </dgm:pt>
    <dgm:pt modelId="{36099F51-759D-43D8-B8C2-EEA9663622BF}" type="parTrans" cxnId="{60968BF4-DECF-4D2D-9C8D-BA87B9D4C234}">
      <dgm:prSet/>
      <dgm:spPr/>
      <dgm:t>
        <a:bodyPr/>
        <a:lstStyle/>
        <a:p>
          <a:endParaRPr lang="en-US"/>
        </a:p>
      </dgm:t>
    </dgm:pt>
    <dgm:pt modelId="{737346F7-6657-4CC5-AFEB-B3ED48818FC4}" type="sibTrans" cxnId="{60968BF4-DECF-4D2D-9C8D-BA87B9D4C234}">
      <dgm:prSet/>
      <dgm:spPr/>
      <dgm:t>
        <a:bodyPr/>
        <a:lstStyle/>
        <a:p>
          <a:endParaRPr lang="en-US"/>
        </a:p>
      </dgm:t>
    </dgm:pt>
    <dgm:pt modelId="{58411DE9-424F-4F56-BCE3-EAEB89DC3E53}">
      <dgm:prSet/>
      <dgm:spPr/>
      <dgm:t>
        <a:bodyPr/>
        <a:lstStyle/>
        <a:p>
          <a:r>
            <a:rPr lang="cs-CZ" dirty="0"/>
            <a:t>4. Získané diagnostické údaje </a:t>
          </a:r>
          <a:r>
            <a:rPr lang="cs-CZ" b="1" dirty="0"/>
            <a:t>vyhodnotíme a interpretujeme</a:t>
          </a:r>
          <a:r>
            <a:rPr lang="cs-CZ" dirty="0"/>
            <a:t>. </a:t>
          </a:r>
          <a:endParaRPr lang="en-US" dirty="0"/>
        </a:p>
      </dgm:t>
    </dgm:pt>
    <dgm:pt modelId="{EC7657B3-0193-43C6-B5E0-D0626FA365F9}" type="parTrans" cxnId="{58E76A47-1F7C-4E7B-8E37-ACCD7C4E89BE}">
      <dgm:prSet/>
      <dgm:spPr/>
      <dgm:t>
        <a:bodyPr/>
        <a:lstStyle/>
        <a:p>
          <a:endParaRPr lang="en-US"/>
        </a:p>
      </dgm:t>
    </dgm:pt>
    <dgm:pt modelId="{FAF24F0C-9F85-49D8-9C3E-20136CA88F70}" type="sibTrans" cxnId="{58E76A47-1F7C-4E7B-8E37-ACCD7C4E89BE}">
      <dgm:prSet/>
      <dgm:spPr/>
      <dgm:t>
        <a:bodyPr/>
        <a:lstStyle/>
        <a:p>
          <a:endParaRPr lang="en-US"/>
        </a:p>
      </dgm:t>
    </dgm:pt>
    <dgm:pt modelId="{D44D2879-3689-449F-9256-44E1BA1194B7}">
      <dgm:prSet/>
      <dgm:spPr/>
      <dgm:t>
        <a:bodyPr/>
        <a:lstStyle/>
        <a:p>
          <a:r>
            <a:rPr lang="cs-CZ" dirty="0"/>
            <a:t>5. Na základě vyhodnocení a interpretace stanovíme </a:t>
          </a:r>
          <a:r>
            <a:rPr lang="cs-CZ" b="1" dirty="0"/>
            <a:t>diagnózu</a:t>
          </a:r>
          <a:r>
            <a:rPr lang="cs-CZ" dirty="0"/>
            <a:t>. </a:t>
          </a:r>
          <a:endParaRPr lang="en-US" dirty="0"/>
        </a:p>
      </dgm:t>
    </dgm:pt>
    <dgm:pt modelId="{451FAA97-96CC-4E5C-ADE7-89B3A73577E5}" type="parTrans" cxnId="{025EDD3E-9884-40CE-B26C-98BA0F4C7043}">
      <dgm:prSet/>
      <dgm:spPr/>
      <dgm:t>
        <a:bodyPr/>
        <a:lstStyle/>
        <a:p>
          <a:endParaRPr lang="en-US"/>
        </a:p>
      </dgm:t>
    </dgm:pt>
    <dgm:pt modelId="{0DDD8485-B14B-4C39-9E50-A74601256F3F}" type="sibTrans" cxnId="{025EDD3E-9884-40CE-B26C-98BA0F4C7043}">
      <dgm:prSet/>
      <dgm:spPr/>
      <dgm:t>
        <a:bodyPr/>
        <a:lstStyle/>
        <a:p>
          <a:endParaRPr lang="en-US"/>
        </a:p>
      </dgm:t>
    </dgm:pt>
    <dgm:pt modelId="{191E432A-B951-4437-90C0-A8AF050CA2B8}">
      <dgm:prSet/>
      <dgm:spPr/>
      <dgm:t>
        <a:bodyPr/>
        <a:lstStyle/>
        <a:p>
          <a:r>
            <a:rPr lang="cs-CZ" dirty="0"/>
            <a:t>6. Po určení diagnózy vyslovíme určité </a:t>
          </a:r>
          <a:r>
            <a:rPr lang="cs-CZ" b="1" dirty="0"/>
            <a:t>doporučení</a:t>
          </a:r>
          <a:r>
            <a:rPr lang="cs-CZ" dirty="0"/>
            <a:t>, jak reagovat na stanovenou diagnózu a jaké pedagogické opatření uplatnit. Dobrá diagnostika může naznačit předpoklady dalšího rozvoje (</a:t>
          </a:r>
          <a:r>
            <a:rPr lang="cs-CZ" b="1" dirty="0"/>
            <a:t>prognóza</a:t>
          </a:r>
          <a:r>
            <a:rPr lang="cs-CZ" dirty="0"/>
            <a:t>) sledovaného subjektu. </a:t>
          </a:r>
          <a:endParaRPr lang="en-US" dirty="0"/>
        </a:p>
      </dgm:t>
    </dgm:pt>
    <dgm:pt modelId="{0E0736AF-A4EA-4506-985B-2D4786A316A4}" type="parTrans" cxnId="{A4F00311-028A-4242-BC0E-FD313C7B8FC7}">
      <dgm:prSet/>
      <dgm:spPr/>
      <dgm:t>
        <a:bodyPr/>
        <a:lstStyle/>
        <a:p>
          <a:endParaRPr lang="en-US"/>
        </a:p>
      </dgm:t>
    </dgm:pt>
    <dgm:pt modelId="{860AE371-7B18-422E-A4B6-721BE13DDBE7}" type="sibTrans" cxnId="{A4F00311-028A-4242-BC0E-FD313C7B8FC7}">
      <dgm:prSet/>
      <dgm:spPr/>
      <dgm:t>
        <a:bodyPr/>
        <a:lstStyle/>
        <a:p>
          <a:endParaRPr lang="en-US"/>
        </a:p>
      </dgm:t>
    </dgm:pt>
    <dgm:pt modelId="{413AEF2F-C84B-A749-9E66-FD1DDFEA8C1D}" type="pres">
      <dgm:prSet presAssocID="{61893E88-62DD-42B3-84FD-B7E66D6F5D83}" presName="Name0" presStyleCnt="0">
        <dgm:presLayoutVars>
          <dgm:dir/>
          <dgm:resizeHandles val="exact"/>
        </dgm:presLayoutVars>
      </dgm:prSet>
      <dgm:spPr/>
    </dgm:pt>
    <dgm:pt modelId="{703462B0-CEC2-DE45-B92C-7F27F6DC6D97}" type="pres">
      <dgm:prSet presAssocID="{C93D10F6-2A4C-4847-BB38-7E48DD1D5F0C}" presName="node" presStyleLbl="node1" presStyleIdx="0" presStyleCnt="6">
        <dgm:presLayoutVars>
          <dgm:bulletEnabled val="1"/>
        </dgm:presLayoutVars>
      </dgm:prSet>
      <dgm:spPr/>
    </dgm:pt>
    <dgm:pt modelId="{1FE9939D-CD3B-0748-B594-0C1911E224C6}" type="pres">
      <dgm:prSet presAssocID="{124ACC22-ABFC-4E9A-802E-87FC0B835451}" presName="sibTrans" presStyleLbl="sibTrans1D1" presStyleIdx="0" presStyleCnt="5"/>
      <dgm:spPr/>
    </dgm:pt>
    <dgm:pt modelId="{D608A5C2-E90C-5A4B-9B34-F992CDE4E0B9}" type="pres">
      <dgm:prSet presAssocID="{124ACC22-ABFC-4E9A-802E-87FC0B835451}" presName="connectorText" presStyleLbl="sibTrans1D1" presStyleIdx="0" presStyleCnt="5"/>
      <dgm:spPr/>
    </dgm:pt>
    <dgm:pt modelId="{6365145B-C858-544F-8BB2-77887CF7686F}" type="pres">
      <dgm:prSet presAssocID="{F9D9723A-95D2-4271-A410-A20D06384156}" presName="node" presStyleLbl="node1" presStyleIdx="1" presStyleCnt="6">
        <dgm:presLayoutVars>
          <dgm:bulletEnabled val="1"/>
        </dgm:presLayoutVars>
      </dgm:prSet>
      <dgm:spPr/>
    </dgm:pt>
    <dgm:pt modelId="{3096D591-8976-DB40-9D1C-058D9BBECA2F}" type="pres">
      <dgm:prSet presAssocID="{C24925CD-5B0E-450B-84A2-501C71EB53D1}" presName="sibTrans" presStyleLbl="sibTrans1D1" presStyleIdx="1" presStyleCnt="5"/>
      <dgm:spPr/>
    </dgm:pt>
    <dgm:pt modelId="{C6C87AB8-6CE5-D148-850B-2DF4798F7A48}" type="pres">
      <dgm:prSet presAssocID="{C24925CD-5B0E-450B-84A2-501C71EB53D1}" presName="connectorText" presStyleLbl="sibTrans1D1" presStyleIdx="1" presStyleCnt="5"/>
      <dgm:spPr/>
    </dgm:pt>
    <dgm:pt modelId="{7B7BC02C-C64E-F946-8BD5-070C37894C77}" type="pres">
      <dgm:prSet presAssocID="{DC63879A-E9AF-49C6-A88E-DA56B4F06318}" presName="node" presStyleLbl="node1" presStyleIdx="2" presStyleCnt="6">
        <dgm:presLayoutVars>
          <dgm:bulletEnabled val="1"/>
        </dgm:presLayoutVars>
      </dgm:prSet>
      <dgm:spPr/>
    </dgm:pt>
    <dgm:pt modelId="{AFA389FC-DDBA-B646-ADA2-4D34BF002938}" type="pres">
      <dgm:prSet presAssocID="{737346F7-6657-4CC5-AFEB-B3ED48818FC4}" presName="sibTrans" presStyleLbl="sibTrans1D1" presStyleIdx="2" presStyleCnt="5"/>
      <dgm:spPr/>
    </dgm:pt>
    <dgm:pt modelId="{304EF91A-2209-E349-A461-3089F4B883F1}" type="pres">
      <dgm:prSet presAssocID="{737346F7-6657-4CC5-AFEB-B3ED48818FC4}" presName="connectorText" presStyleLbl="sibTrans1D1" presStyleIdx="2" presStyleCnt="5"/>
      <dgm:spPr/>
    </dgm:pt>
    <dgm:pt modelId="{26D751C6-C8FA-5E4F-B0C4-A8E872993A63}" type="pres">
      <dgm:prSet presAssocID="{58411DE9-424F-4F56-BCE3-EAEB89DC3E53}" presName="node" presStyleLbl="node1" presStyleIdx="3" presStyleCnt="6">
        <dgm:presLayoutVars>
          <dgm:bulletEnabled val="1"/>
        </dgm:presLayoutVars>
      </dgm:prSet>
      <dgm:spPr/>
    </dgm:pt>
    <dgm:pt modelId="{068F00D4-DE04-2047-B233-71ADAE4812EB}" type="pres">
      <dgm:prSet presAssocID="{FAF24F0C-9F85-49D8-9C3E-20136CA88F70}" presName="sibTrans" presStyleLbl="sibTrans1D1" presStyleIdx="3" presStyleCnt="5"/>
      <dgm:spPr/>
    </dgm:pt>
    <dgm:pt modelId="{86024712-7B52-EE40-9CAA-66E45FF77130}" type="pres">
      <dgm:prSet presAssocID="{FAF24F0C-9F85-49D8-9C3E-20136CA88F70}" presName="connectorText" presStyleLbl="sibTrans1D1" presStyleIdx="3" presStyleCnt="5"/>
      <dgm:spPr/>
    </dgm:pt>
    <dgm:pt modelId="{BC55880E-95E8-1340-A1B2-1AE651C69EB9}" type="pres">
      <dgm:prSet presAssocID="{D44D2879-3689-449F-9256-44E1BA1194B7}" presName="node" presStyleLbl="node1" presStyleIdx="4" presStyleCnt="6">
        <dgm:presLayoutVars>
          <dgm:bulletEnabled val="1"/>
        </dgm:presLayoutVars>
      </dgm:prSet>
      <dgm:spPr/>
    </dgm:pt>
    <dgm:pt modelId="{9369E17E-4316-AA46-B119-22783249D72E}" type="pres">
      <dgm:prSet presAssocID="{0DDD8485-B14B-4C39-9E50-A74601256F3F}" presName="sibTrans" presStyleLbl="sibTrans1D1" presStyleIdx="4" presStyleCnt="5"/>
      <dgm:spPr/>
    </dgm:pt>
    <dgm:pt modelId="{D8C565F0-8DA6-484E-9EDA-3F57EEFCE643}" type="pres">
      <dgm:prSet presAssocID="{0DDD8485-B14B-4C39-9E50-A74601256F3F}" presName="connectorText" presStyleLbl="sibTrans1D1" presStyleIdx="4" presStyleCnt="5"/>
      <dgm:spPr/>
    </dgm:pt>
    <dgm:pt modelId="{4DA29A36-2E38-E54D-B049-1D5C585AAACD}" type="pres">
      <dgm:prSet presAssocID="{191E432A-B951-4437-90C0-A8AF050CA2B8}" presName="node" presStyleLbl="node1" presStyleIdx="5" presStyleCnt="6">
        <dgm:presLayoutVars>
          <dgm:bulletEnabled val="1"/>
        </dgm:presLayoutVars>
      </dgm:prSet>
      <dgm:spPr/>
    </dgm:pt>
  </dgm:ptLst>
  <dgm:cxnLst>
    <dgm:cxn modelId="{43269604-2E5F-974E-8E54-478D35573186}" type="presOf" srcId="{FAF24F0C-9F85-49D8-9C3E-20136CA88F70}" destId="{068F00D4-DE04-2047-B233-71ADAE4812EB}" srcOrd="0" destOrd="0" presId="urn:microsoft.com/office/officeart/2016/7/layout/RepeatingBendingProcessNew"/>
    <dgm:cxn modelId="{A4F00311-028A-4242-BC0E-FD313C7B8FC7}" srcId="{61893E88-62DD-42B3-84FD-B7E66D6F5D83}" destId="{191E432A-B951-4437-90C0-A8AF050CA2B8}" srcOrd="5" destOrd="0" parTransId="{0E0736AF-A4EA-4506-985B-2D4786A316A4}" sibTransId="{860AE371-7B18-422E-A4B6-721BE13DDBE7}"/>
    <dgm:cxn modelId="{6FA43412-96D0-4270-BFDE-0F56F3F87FA9}" srcId="{61893E88-62DD-42B3-84FD-B7E66D6F5D83}" destId="{F9D9723A-95D2-4271-A410-A20D06384156}" srcOrd="1" destOrd="0" parTransId="{DE8958E3-1A3A-4C7E-B609-4940544C78CB}" sibTransId="{C24925CD-5B0E-450B-84A2-501C71EB53D1}"/>
    <dgm:cxn modelId="{2C90EA21-AF7E-304C-B891-F30987F1D32B}" type="presOf" srcId="{61893E88-62DD-42B3-84FD-B7E66D6F5D83}" destId="{413AEF2F-C84B-A749-9E66-FD1DDFEA8C1D}" srcOrd="0" destOrd="0" presId="urn:microsoft.com/office/officeart/2016/7/layout/RepeatingBendingProcessNew"/>
    <dgm:cxn modelId="{1A056722-7566-7F47-8890-257ED60FE778}" type="presOf" srcId="{58411DE9-424F-4F56-BCE3-EAEB89DC3E53}" destId="{26D751C6-C8FA-5E4F-B0C4-A8E872993A63}" srcOrd="0" destOrd="0" presId="urn:microsoft.com/office/officeart/2016/7/layout/RepeatingBendingProcessNew"/>
    <dgm:cxn modelId="{BA437934-E08D-432D-BE5A-E06A9105795E}" srcId="{61893E88-62DD-42B3-84FD-B7E66D6F5D83}" destId="{C93D10F6-2A4C-4847-BB38-7E48DD1D5F0C}" srcOrd="0" destOrd="0" parTransId="{998FEABA-E4B1-4379-9D20-564BADF253DF}" sibTransId="{124ACC22-ABFC-4E9A-802E-87FC0B835451}"/>
    <dgm:cxn modelId="{E205003B-8CBC-A94F-8CD3-D0FB9CE036F2}" type="presOf" srcId="{737346F7-6657-4CC5-AFEB-B3ED48818FC4}" destId="{304EF91A-2209-E349-A461-3089F4B883F1}" srcOrd="1" destOrd="0" presId="urn:microsoft.com/office/officeart/2016/7/layout/RepeatingBendingProcessNew"/>
    <dgm:cxn modelId="{DBD60D3B-E19C-A34C-BD98-69467FBD1EE9}" type="presOf" srcId="{191E432A-B951-4437-90C0-A8AF050CA2B8}" destId="{4DA29A36-2E38-E54D-B049-1D5C585AAACD}" srcOrd="0" destOrd="0" presId="urn:microsoft.com/office/officeart/2016/7/layout/RepeatingBendingProcessNew"/>
    <dgm:cxn modelId="{025EDD3E-9884-40CE-B26C-98BA0F4C7043}" srcId="{61893E88-62DD-42B3-84FD-B7E66D6F5D83}" destId="{D44D2879-3689-449F-9256-44E1BA1194B7}" srcOrd="4" destOrd="0" parTransId="{451FAA97-96CC-4E5C-ADE7-89B3A73577E5}" sibTransId="{0DDD8485-B14B-4C39-9E50-A74601256F3F}"/>
    <dgm:cxn modelId="{58E76A47-1F7C-4E7B-8E37-ACCD7C4E89BE}" srcId="{61893E88-62DD-42B3-84FD-B7E66D6F5D83}" destId="{58411DE9-424F-4F56-BCE3-EAEB89DC3E53}" srcOrd="3" destOrd="0" parTransId="{EC7657B3-0193-43C6-B5E0-D0626FA365F9}" sibTransId="{FAF24F0C-9F85-49D8-9C3E-20136CA88F70}"/>
    <dgm:cxn modelId="{682FBD4B-AA3B-F643-81A3-5B842F7795E3}" type="presOf" srcId="{F9D9723A-95D2-4271-A410-A20D06384156}" destId="{6365145B-C858-544F-8BB2-77887CF7686F}" srcOrd="0" destOrd="0" presId="urn:microsoft.com/office/officeart/2016/7/layout/RepeatingBendingProcessNew"/>
    <dgm:cxn modelId="{4B0E9060-2E43-A145-B0DA-4648DBB4D88F}" type="presOf" srcId="{737346F7-6657-4CC5-AFEB-B3ED48818FC4}" destId="{AFA389FC-DDBA-B646-ADA2-4D34BF002938}" srcOrd="0" destOrd="0" presId="urn:microsoft.com/office/officeart/2016/7/layout/RepeatingBendingProcessNew"/>
    <dgm:cxn modelId="{E4B60C71-165B-224B-9277-0CDE13F43E5C}" type="presOf" srcId="{0DDD8485-B14B-4C39-9E50-A74601256F3F}" destId="{9369E17E-4316-AA46-B119-22783249D72E}" srcOrd="0" destOrd="0" presId="urn:microsoft.com/office/officeart/2016/7/layout/RepeatingBendingProcessNew"/>
    <dgm:cxn modelId="{58682778-6D0C-9A42-9D5C-4DF7D73D3EF4}" type="presOf" srcId="{124ACC22-ABFC-4E9A-802E-87FC0B835451}" destId="{D608A5C2-E90C-5A4B-9B34-F992CDE4E0B9}" srcOrd="1" destOrd="0" presId="urn:microsoft.com/office/officeart/2016/7/layout/RepeatingBendingProcessNew"/>
    <dgm:cxn modelId="{93311085-F17E-ED43-8E4D-983AC29D892B}" type="presOf" srcId="{FAF24F0C-9F85-49D8-9C3E-20136CA88F70}" destId="{86024712-7B52-EE40-9CAA-66E45FF77130}" srcOrd="1" destOrd="0" presId="urn:microsoft.com/office/officeart/2016/7/layout/RepeatingBendingProcessNew"/>
    <dgm:cxn modelId="{0D6153A0-6068-5342-88B5-03C8B92A0427}" type="presOf" srcId="{C93D10F6-2A4C-4847-BB38-7E48DD1D5F0C}" destId="{703462B0-CEC2-DE45-B92C-7F27F6DC6D97}" srcOrd="0" destOrd="0" presId="urn:microsoft.com/office/officeart/2016/7/layout/RepeatingBendingProcessNew"/>
    <dgm:cxn modelId="{5C6F67AC-3DE6-D447-A355-4BD563D39FF4}" type="presOf" srcId="{D44D2879-3689-449F-9256-44E1BA1194B7}" destId="{BC55880E-95E8-1340-A1B2-1AE651C69EB9}" srcOrd="0" destOrd="0" presId="urn:microsoft.com/office/officeart/2016/7/layout/RepeatingBendingProcessNew"/>
    <dgm:cxn modelId="{30AB3AB2-7408-B34C-A47B-3E4A6384D300}" type="presOf" srcId="{C24925CD-5B0E-450B-84A2-501C71EB53D1}" destId="{C6C87AB8-6CE5-D148-850B-2DF4798F7A48}" srcOrd="1" destOrd="0" presId="urn:microsoft.com/office/officeart/2016/7/layout/RepeatingBendingProcessNew"/>
    <dgm:cxn modelId="{A88310B9-740A-3D45-8D7D-B5D1EF38A389}" type="presOf" srcId="{DC63879A-E9AF-49C6-A88E-DA56B4F06318}" destId="{7B7BC02C-C64E-F946-8BD5-070C37894C77}" srcOrd="0" destOrd="0" presId="urn:microsoft.com/office/officeart/2016/7/layout/RepeatingBendingProcessNew"/>
    <dgm:cxn modelId="{388A43BF-03EF-CB47-BB4A-78DED4F8CA60}" type="presOf" srcId="{124ACC22-ABFC-4E9A-802E-87FC0B835451}" destId="{1FE9939D-CD3B-0748-B594-0C1911E224C6}" srcOrd="0" destOrd="0" presId="urn:microsoft.com/office/officeart/2016/7/layout/RepeatingBendingProcessNew"/>
    <dgm:cxn modelId="{6DBCF3C2-4F73-0343-B06F-066A4646BBB1}" type="presOf" srcId="{0DDD8485-B14B-4C39-9E50-A74601256F3F}" destId="{D8C565F0-8DA6-484E-9EDA-3F57EEFCE643}" srcOrd="1" destOrd="0" presId="urn:microsoft.com/office/officeart/2016/7/layout/RepeatingBendingProcessNew"/>
    <dgm:cxn modelId="{C77037D3-8598-004F-B0AF-71D9228B0F61}" type="presOf" srcId="{C24925CD-5B0E-450B-84A2-501C71EB53D1}" destId="{3096D591-8976-DB40-9D1C-058D9BBECA2F}" srcOrd="0" destOrd="0" presId="urn:microsoft.com/office/officeart/2016/7/layout/RepeatingBendingProcessNew"/>
    <dgm:cxn modelId="{60968BF4-DECF-4D2D-9C8D-BA87B9D4C234}" srcId="{61893E88-62DD-42B3-84FD-B7E66D6F5D83}" destId="{DC63879A-E9AF-49C6-A88E-DA56B4F06318}" srcOrd="2" destOrd="0" parTransId="{36099F51-759D-43D8-B8C2-EEA9663622BF}" sibTransId="{737346F7-6657-4CC5-AFEB-B3ED48818FC4}"/>
    <dgm:cxn modelId="{6DC74FE5-D6F8-4D4C-8046-E4DF8E6FA4EB}" type="presParOf" srcId="{413AEF2F-C84B-A749-9E66-FD1DDFEA8C1D}" destId="{703462B0-CEC2-DE45-B92C-7F27F6DC6D97}" srcOrd="0" destOrd="0" presId="urn:microsoft.com/office/officeart/2016/7/layout/RepeatingBendingProcessNew"/>
    <dgm:cxn modelId="{81BC928E-FEE3-BC46-8081-C627730BA2C5}" type="presParOf" srcId="{413AEF2F-C84B-A749-9E66-FD1DDFEA8C1D}" destId="{1FE9939D-CD3B-0748-B594-0C1911E224C6}" srcOrd="1" destOrd="0" presId="urn:microsoft.com/office/officeart/2016/7/layout/RepeatingBendingProcessNew"/>
    <dgm:cxn modelId="{B55784C0-6179-9C42-A807-8C32EB15B529}" type="presParOf" srcId="{1FE9939D-CD3B-0748-B594-0C1911E224C6}" destId="{D608A5C2-E90C-5A4B-9B34-F992CDE4E0B9}" srcOrd="0" destOrd="0" presId="urn:microsoft.com/office/officeart/2016/7/layout/RepeatingBendingProcessNew"/>
    <dgm:cxn modelId="{89DA2424-BBDF-D44F-817E-7BC924734433}" type="presParOf" srcId="{413AEF2F-C84B-A749-9E66-FD1DDFEA8C1D}" destId="{6365145B-C858-544F-8BB2-77887CF7686F}" srcOrd="2" destOrd="0" presId="urn:microsoft.com/office/officeart/2016/7/layout/RepeatingBendingProcessNew"/>
    <dgm:cxn modelId="{48F31700-41A2-EA4B-ACBE-4B6A03586328}" type="presParOf" srcId="{413AEF2F-C84B-A749-9E66-FD1DDFEA8C1D}" destId="{3096D591-8976-DB40-9D1C-058D9BBECA2F}" srcOrd="3" destOrd="0" presId="urn:microsoft.com/office/officeart/2016/7/layout/RepeatingBendingProcessNew"/>
    <dgm:cxn modelId="{FA52496A-3DA5-2B49-A010-9B3BA48FA350}" type="presParOf" srcId="{3096D591-8976-DB40-9D1C-058D9BBECA2F}" destId="{C6C87AB8-6CE5-D148-850B-2DF4798F7A48}" srcOrd="0" destOrd="0" presId="urn:microsoft.com/office/officeart/2016/7/layout/RepeatingBendingProcessNew"/>
    <dgm:cxn modelId="{D5592957-2B8A-2D44-A78B-411EB374D1EC}" type="presParOf" srcId="{413AEF2F-C84B-A749-9E66-FD1DDFEA8C1D}" destId="{7B7BC02C-C64E-F946-8BD5-070C37894C77}" srcOrd="4" destOrd="0" presId="urn:microsoft.com/office/officeart/2016/7/layout/RepeatingBendingProcessNew"/>
    <dgm:cxn modelId="{D608A72E-0676-FA41-AB21-93BAD36EEDDF}" type="presParOf" srcId="{413AEF2F-C84B-A749-9E66-FD1DDFEA8C1D}" destId="{AFA389FC-DDBA-B646-ADA2-4D34BF002938}" srcOrd="5" destOrd="0" presId="urn:microsoft.com/office/officeart/2016/7/layout/RepeatingBendingProcessNew"/>
    <dgm:cxn modelId="{06AF7983-E069-D641-BFED-68DA5D002EDB}" type="presParOf" srcId="{AFA389FC-DDBA-B646-ADA2-4D34BF002938}" destId="{304EF91A-2209-E349-A461-3089F4B883F1}" srcOrd="0" destOrd="0" presId="urn:microsoft.com/office/officeart/2016/7/layout/RepeatingBendingProcessNew"/>
    <dgm:cxn modelId="{24609786-9814-0040-8B4E-989D7AFBEE8F}" type="presParOf" srcId="{413AEF2F-C84B-A749-9E66-FD1DDFEA8C1D}" destId="{26D751C6-C8FA-5E4F-B0C4-A8E872993A63}" srcOrd="6" destOrd="0" presId="urn:microsoft.com/office/officeart/2016/7/layout/RepeatingBendingProcessNew"/>
    <dgm:cxn modelId="{83DEBBAA-80AA-7D4B-8B8E-F2EEAD82A142}" type="presParOf" srcId="{413AEF2F-C84B-A749-9E66-FD1DDFEA8C1D}" destId="{068F00D4-DE04-2047-B233-71ADAE4812EB}" srcOrd="7" destOrd="0" presId="urn:microsoft.com/office/officeart/2016/7/layout/RepeatingBendingProcessNew"/>
    <dgm:cxn modelId="{BEA5E116-1BAA-154A-94F9-7E264EB45EB4}" type="presParOf" srcId="{068F00D4-DE04-2047-B233-71ADAE4812EB}" destId="{86024712-7B52-EE40-9CAA-66E45FF77130}" srcOrd="0" destOrd="0" presId="urn:microsoft.com/office/officeart/2016/7/layout/RepeatingBendingProcessNew"/>
    <dgm:cxn modelId="{7AFEAF9F-77DA-C340-A0BD-CE32675424B1}" type="presParOf" srcId="{413AEF2F-C84B-A749-9E66-FD1DDFEA8C1D}" destId="{BC55880E-95E8-1340-A1B2-1AE651C69EB9}" srcOrd="8" destOrd="0" presId="urn:microsoft.com/office/officeart/2016/7/layout/RepeatingBendingProcessNew"/>
    <dgm:cxn modelId="{FC068691-0499-C94E-B364-E43C5AE6EAD9}" type="presParOf" srcId="{413AEF2F-C84B-A749-9E66-FD1DDFEA8C1D}" destId="{9369E17E-4316-AA46-B119-22783249D72E}" srcOrd="9" destOrd="0" presId="urn:microsoft.com/office/officeart/2016/7/layout/RepeatingBendingProcessNew"/>
    <dgm:cxn modelId="{02D4B244-321C-AD4B-97ED-D0B063D08ACA}" type="presParOf" srcId="{9369E17E-4316-AA46-B119-22783249D72E}" destId="{D8C565F0-8DA6-484E-9EDA-3F57EEFCE643}" srcOrd="0" destOrd="0" presId="urn:microsoft.com/office/officeart/2016/7/layout/RepeatingBendingProcessNew"/>
    <dgm:cxn modelId="{CA7BDEEE-AE6A-F241-8478-DCC3AA6E6F23}" type="presParOf" srcId="{413AEF2F-C84B-A749-9E66-FD1DDFEA8C1D}" destId="{4DA29A36-2E38-E54D-B049-1D5C585AAACD}"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FB1280A-A644-4F3A-83C2-0A068D5C4EA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AB91F165-0A3B-49EC-9A2D-09145944E0DE}">
      <dgm:prSet/>
      <dgm:spPr/>
      <dgm:t>
        <a:bodyPr/>
        <a:lstStyle/>
        <a:p>
          <a:r>
            <a:rPr lang="cs-CZ" dirty="0"/>
            <a:t>SUPERVIZE = </a:t>
          </a:r>
          <a:r>
            <a:rPr lang="cs-CZ" b="0" dirty="0"/>
            <a:t>forma odborné přípravy na určitá povolání, kdy adept nebo začátečník pracuje v reálných podmínkách pod dohledem, popř. vedením zkušenější osoby.</a:t>
          </a:r>
          <a:br>
            <a:rPr lang="cs-CZ" b="0" dirty="0"/>
          </a:br>
          <a:r>
            <a:rPr lang="cs-CZ" b="0" dirty="0"/>
            <a:t>Cíl</a:t>
          </a:r>
          <a:r>
            <a:rPr lang="cs-CZ" b="0"/>
            <a:t>: </a:t>
          </a:r>
          <a:r>
            <a:rPr lang="cs-CZ"/>
            <a:t>porozumění </a:t>
          </a:r>
          <a:r>
            <a:rPr lang="cs-CZ" dirty="0"/>
            <a:t>a zvládnutí obtížných interakčních procesů v </a:t>
          </a:r>
          <a:r>
            <a:rPr lang="cs-CZ"/>
            <a:t>profesi učitele.</a:t>
          </a:r>
          <a:endParaRPr lang="en-US" dirty="0"/>
        </a:p>
      </dgm:t>
    </dgm:pt>
    <dgm:pt modelId="{6AD5DB24-0A3A-4EDD-A447-174557FE19C4}" type="parTrans" cxnId="{256440F5-87F2-416D-96A6-70D844CDF188}">
      <dgm:prSet/>
      <dgm:spPr/>
      <dgm:t>
        <a:bodyPr/>
        <a:lstStyle/>
        <a:p>
          <a:endParaRPr lang="en-US"/>
        </a:p>
      </dgm:t>
    </dgm:pt>
    <dgm:pt modelId="{6F9751D6-4FDA-4E5A-AFAE-B1F3756E1A15}" type="sibTrans" cxnId="{256440F5-87F2-416D-96A6-70D844CDF188}">
      <dgm:prSet/>
      <dgm:spPr/>
      <dgm:t>
        <a:bodyPr/>
        <a:lstStyle/>
        <a:p>
          <a:endParaRPr lang="en-US"/>
        </a:p>
      </dgm:t>
    </dgm:pt>
    <dgm:pt modelId="{E836529B-D179-42DD-AE1F-5F523FB0AF1E}">
      <dgm:prSe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cs-CZ" altLang="cs-CZ" sz="1800" dirty="0">
              <a:solidFill>
                <a:schemeClr val="tx1">
                  <a:lumMod val="85000"/>
                  <a:lumOff val="15000"/>
                </a:schemeClr>
              </a:solidFill>
            </a:rPr>
            <a:t>HOSPITACE = </a:t>
          </a:r>
          <a:r>
            <a:rPr lang="cs-CZ" altLang="cs-CZ" sz="1800" b="0" dirty="0">
              <a:solidFill>
                <a:schemeClr val="tx1">
                  <a:lumMod val="85000"/>
                  <a:lumOff val="15000"/>
                </a:schemeClr>
              </a:solidFill>
            </a:rPr>
            <a:t>návštěva ve vyučovací hodině s cílem poznání stavu a úrovně výchovné a vzdělávací práce. </a:t>
          </a:r>
        </a:p>
        <a:p>
          <a:pPr marL="0" marR="0" lvl="0" indent="0" defTabSz="914400" eaLnBrk="1" fontAlgn="auto" latinLnBrk="0" hangingPunct="1">
            <a:lnSpc>
              <a:spcPct val="100000"/>
            </a:lnSpc>
            <a:spcBef>
              <a:spcPts val="0"/>
            </a:spcBef>
            <a:spcAft>
              <a:spcPts val="0"/>
            </a:spcAft>
            <a:buClrTx/>
            <a:buSzTx/>
            <a:buFontTx/>
            <a:buNone/>
            <a:tabLst/>
            <a:defRPr/>
          </a:pPr>
          <a:r>
            <a:rPr lang="cs-CZ" altLang="cs-CZ" sz="1800" dirty="0">
              <a:solidFill>
                <a:schemeClr val="tx1">
                  <a:lumMod val="85000"/>
                  <a:lumOff val="15000"/>
                </a:schemeClr>
              </a:solidFill>
            </a:rPr>
            <a:t>Za účelem kontrolním ji provádějí inspektoři a ředitelé škol, za účelem studijním, poznávacím a získání zkušeností ji vykonávají učitelé, budoucí učitelé.</a:t>
          </a:r>
        </a:p>
        <a:p>
          <a:pPr marL="0" lvl="0" defTabSz="622300">
            <a:lnSpc>
              <a:spcPct val="90000"/>
            </a:lnSpc>
            <a:spcBef>
              <a:spcPct val="0"/>
            </a:spcBef>
            <a:spcAft>
              <a:spcPct val="35000"/>
            </a:spcAft>
            <a:buNone/>
          </a:pPr>
          <a:endParaRPr lang="en-US" dirty="0"/>
        </a:p>
      </dgm:t>
    </dgm:pt>
    <dgm:pt modelId="{311EF06E-183A-4B40-9E61-C7DB613390C3}" type="parTrans" cxnId="{4C38E469-8063-4304-8E34-10C1E83B3EAD}">
      <dgm:prSet/>
      <dgm:spPr/>
      <dgm:t>
        <a:bodyPr/>
        <a:lstStyle/>
        <a:p>
          <a:endParaRPr lang="en-US"/>
        </a:p>
      </dgm:t>
    </dgm:pt>
    <dgm:pt modelId="{BA309772-F657-4D3E-8594-C3EFFA21B46B}" type="sibTrans" cxnId="{4C38E469-8063-4304-8E34-10C1E83B3EAD}">
      <dgm:prSet/>
      <dgm:spPr/>
      <dgm:t>
        <a:bodyPr/>
        <a:lstStyle/>
        <a:p>
          <a:endParaRPr lang="en-US"/>
        </a:p>
      </dgm:t>
    </dgm:pt>
    <dgm:pt modelId="{6C68A7DD-FD69-7040-B87D-5B3D8836A332}" type="pres">
      <dgm:prSet presAssocID="{9FB1280A-A644-4F3A-83C2-0A068D5C4EAD}" presName="linear" presStyleCnt="0">
        <dgm:presLayoutVars>
          <dgm:animLvl val="lvl"/>
          <dgm:resizeHandles val="exact"/>
        </dgm:presLayoutVars>
      </dgm:prSet>
      <dgm:spPr/>
    </dgm:pt>
    <dgm:pt modelId="{8080880B-2BD8-1049-BA17-D4F4440CD713}" type="pres">
      <dgm:prSet presAssocID="{E836529B-D179-42DD-AE1F-5F523FB0AF1E}" presName="parentText" presStyleLbl="node1" presStyleIdx="0" presStyleCnt="2" custLinFactY="-13086" custLinFactNeighborX="-4962" custLinFactNeighborY="-100000">
        <dgm:presLayoutVars>
          <dgm:chMax val="0"/>
          <dgm:bulletEnabled val="1"/>
        </dgm:presLayoutVars>
      </dgm:prSet>
      <dgm:spPr/>
    </dgm:pt>
    <dgm:pt modelId="{D97449C6-035A-2C4D-8F87-0DDDD90514F8}" type="pres">
      <dgm:prSet presAssocID="{BA309772-F657-4D3E-8594-C3EFFA21B46B}" presName="spacer" presStyleCnt="0"/>
      <dgm:spPr/>
    </dgm:pt>
    <dgm:pt modelId="{CFF931D4-B360-4148-B546-4240F2FBF9D5}" type="pres">
      <dgm:prSet presAssocID="{AB91F165-0A3B-49EC-9A2D-09145944E0DE}" presName="parentText" presStyleLbl="node1" presStyleIdx="1" presStyleCnt="2" custLinFactY="9675" custLinFactNeighborX="5693" custLinFactNeighborY="100000">
        <dgm:presLayoutVars>
          <dgm:chMax val="0"/>
          <dgm:bulletEnabled val="1"/>
        </dgm:presLayoutVars>
      </dgm:prSet>
      <dgm:spPr/>
    </dgm:pt>
  </dgm:ptLst>
  <dgm:cxnLst>
    <dgm:cxn modelId="{A3E36B3F-CD19-DF43-81C6-6DE1B7D776A3}" type="presOf" srcId="{E836529B-D179-42DD-AE1F-5F523FB0AF1E}" destId="{8080880B-2BD8-1049-BA17-D4F4440CD713}" srcOrd="0" destOrd="0" presId="urn:microsoft.com/office/officeart/2005/8/layout/vList2"/>
    <dgm:cxn modelId="{4C38E469-8063-4304-8E34-10C1E83B3EAD}" srcId="{9FB1280A-A644-4F3A-83C2-0A068D5C4EAD}" destId="{E836529B-D179-42DD-AE1F-5F523FB0AF1E}" srcOrd="0" destOrd="0" parTransId="{311EF06E-183A-4B40-9E61-C7DB613390C3}" sibTransId="{BA309772-F657-4D3E-8594-C3EFFA21B46B}"/>
    <dgm:cxn modelId="{752FA0DB-8D8B-984F-AEEB-06067AA79193}" type="presOf" srcId="{9FB1280A-A644-4F3A-83C2-0A068D5C4EAD}" destId="{6C68A7DD-FD69-7040-B87D-5B3D8836A332}" srcOrd="0" destOrd="0" presId="urn:microsoft.com/office/officeart/2005/8/layout/vList2"/>
    <dgm:cxn modelId="{B0D507DC-9D7A-EA46-A0BC-0C5E71226E1C}" type="presOf" srcId="{AB91F165-0A3B-49EC-9A2D-09145944E0DE}" destId="{CFF931D4-B360-4148-B546-4240F2FBF9D5}" srcOrd="0" destOrd="0" presId="urn:microsoft.com/office/officeart/2005/8/layout/vList2"/>
    <dgm:cxn modelId="{256440F5-87F2-416D-96A6-70D844CDF188}" srcId="{9FB1280A-A644-4F3A-83C2-0A068D5C4EAD}" destId="{AB91F165-0A3B-49EC-9A2D-09145944E0DE}" srcOrd="1" destOrd="0" parTransId="{6AD5DB24-0A3A-4EDD-A447-174557FE19C4}" sibTransId="{6F9751D6-4FDA-4E5A-AFAE-B1F3756E1A15}"/>
    <dgm:cxn modelId="{C9F4D544-45FF-284F-8404-D18FB2DE5D99}" type="presParOf" srcId="{6C68A7DD-FD69-7040-B87D-5B3D8836A332}" destId="{8080880B-2BD8-1049-BA17-D4F4440CD713}" srcOrd="0" destOrd="0" presId="urn:microsoft.com/office/officeart/2005/8/layout/vList2"/>
    <dgm:cxn modelId="{C4AD36A4-F820-D44B-A352-1D9629E32964}" type="presParOf" srcId="{6C68A7DD-FD69-7040-B87D-5B3D8836A332}" destId="{D97449C6-035A-2C4D-8F87-0DDDD90514F8}" srcOrd="1" destOrd="0" presId="urn:microsoft.com/office/officeart/2005/8/layout/vList2"/>
    <dgm:cxn modelId="{C320EBD3-D7AA-C944-B17E-42720BC0BA35}" type="presParOf" srcId="{6C68A7DD-FD69-7040-B87D-5B3D8836A332}" destId="{CFF931D4-B360-4148-B546-4240F2FBF9D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8662394-041E-4744-AC64-6A65B77D0C79}"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AA6DEE2-D628-490B-ADE4-03AC0B15A091}">
      <dgm:prSet/>
      <dgm:spPr/>
      <dgm:t>
        <a:bodyPr/>
        <a:lstStyle/>
        <a:p>
          <a:r>
            <a:rPr lang="cs-CZ" dirty="0"/>
            <a:t>Supervize je </a:t>
          </a:r>
          <a:r>
            <a:rPr lang="cs-CZ" b="1" dirty="0"/>
            <a:t>proces</a:t>
          </a:r>
          <a:r>
            <a:rPr lang="cs-CZ" dirty="0"/>
            <a:t>, ve kterém se učitel zdokonaluje pod vedením supervizora. </a:t>
          </a:r>
        </a:p>
        <a:p>
          <a:r>
            <a:rPr lang="cs-CZ" dirty="0"/>
            <a:t>Po stanovení diagnózy následují doporučení, prognózy a nakonec i rozhodnutí, jak a co má </a:t>
          </a:r>
          <a:r>
            <a:rPr lang="cs-CZ" dirty="0" err="1"/>
            <a:t>supervidovaný</a:t>
          </a:r>
          <a:r>
            <a:rPr lang="cs-CZ" dirty="0"/>
            <a:t> (v našem případě učitel) udělat příště. </a:t>
          </a:r>
          <a:endParaRPr lang="en-US" dirty="0"/>
        </a:p>
      </dgm:t>
    </dgm:pt>
    <dgm:pt modelId="{213A7693-8715-485F-B281-27ABE51810E7}" type="parTrans" cxnId="{3404936A-DF8A-4AB0-AD89-38529B057D52}">
      <dgm:prSet/>
      <dgm:spPr/>
      <dgm:t>
        <a:bodyPr/>
        <a:lstStyle/>
        <a:p>
          <a:endParaRPr lang="en-US"/>
        </a:p>
      </dgm:t>
    </dgm:pt>
    <dgm:pt modelId="{9BCDFD95-5A3C-49B8-B594-8491F581B2AE}" type="sibTrans" cxnId="{3404936A-DF8A-4AB0-AD89-38529B057D52}">
      <dgm:prSet/>
      <dgm:spPr/>
      <dgm:t>
        <a:bodyPr/>
        <a:lstStyle/>
        <a:p>
          <a:endParaRPr lang="en-US"/>
        </a:p>
      </dgm:t>
    </dgm:pt>
    <dgm:pt modelId="{5F36D2F8-5602-4E79-83B4-BD3C818A86A1}">
      <dgm:prSet/>
      <dgm:spPr/>
      <dgm:t>
        <a:bodyPr/>
        <a:lstStyle/>
        <a:p>
          <a:r>
            <a:rPr lang="cs-CZ" dirty="0"/>
            <a:t>Hospitací popíšeme </a:t>
          </a:r>
          <a:r>
            <a:rPr lang="cs-CZ" b="1" dirty="0"/>
            <a:t>stav</a:t>
          </a:r>
          <a:r>
            <a:rPr lang="cs-CZ" dirty="0"/>
            <a:t> vzdělávacích a výchovných situací a to se může stát východiskem pro zefektivnění další práce učitele. </a:t>
          </a:r>
        </a:p>
        <a:p>
          <a:r>
            <a:rPr lang="cs-CZ" dirty="0"/>
            <a:t>Zůstáváme na úrovni vyslovení diagnózy a můžeme, ale nemusíme vyslovit rozhodnutí, jak postupovat dále. </a:t>
          </a:r>
          <a:endParaRPr lang="en-US" dirty="0"/>
        </a:p>
      </dgm:t>
    </dgm:pt>
    <dgm:pt modelId="{7B84ADF9-9921-4766-94CC-8BCAAD1FCCC0}" type="sibTrans" cxnId="{4B2C8307-F2FA-4851-9D8D-96612F6C2990}">
      <dgm:prSet/>
      <dgm:spPr/>
      <dgm:t>
        <a:bodyPr/>
        <a:lstStyle/>
        <a:p>
          <a:endParaRPr lang="en-US"/>
        </a:p>
      </dgm:t>
    </dgm:pt>
    <dgm:pt modelId="{93F3981C-004D-4B68-9576-C3C48D6E08DE}" type="parTrans" cxnId="{4B2C8307-F2FA-4851-9D8D-96612F6C2990}">
      <dgm:prSet/>
      <dgm:spPr/>
      <dgm:t>
        <a:bodyPr/>
        <a:lstStyle/>
        <a:p>
          <a:endParaRPr lang="en-US"/>
        </a:p>
      </dgm:t>
    </dgm:pt>
    <dgm:pt modelId="{AFA0B72E-972B-A045-BA4F-C64122D34678}" type="pres">
      <dgm:prSet presAssocID="{E8662394-041E-4744-AC64-6A65B77D0C79}" presName="linear" presStyleCnt="0">
        <dgm:presLayoutVars>
          <dgm:animLvl val="lvl"/>
          <dgm:resizeHandles val="exact"/>
        </dgm:presLayoutVars>
      </dgm:prSet>
      <dgm:spPr/>
    </dgm:pt>
    <dgm:pt modelId="{21A1FC44-1CF1-4345-8F8C-4BEE5C7C2752}" type="pres">
      <dgm:prSet presAssocID="{5F36D2F8-5602-4E79-83B4-BD3C818A86A1}" presName="parentText" presStyleLbl="node1" presStyleIdx="0" presStyleCnt="2">
        <dgm:presLayoutVars>
          <dgm:chMax val="0"/>
          <dgm:bulletEnabled val="1"/>
        </dgm:presLayoutVars>
      </dgm:prSet>
      <dgm:spPr/>
    </dgm:pt>
    <dgm:pt modelId="{E1E6617A-7564-E342-A858-0C996BAEC4EA}" type="pres">
      <dgm:prSet presAssocID="{7B84ADF9-9921-4766-94CC-8BCAAD1FCCC0}" presName="spacer" presStyleCnt="0"/>
      <dgm:spPr/>
    </dgm:pt>
    <dgm:pt modelId="{A5422AFB-5431-704C-B097-FF8896439B32}" type="pres">
      <dgm:prSet presAssocID="{DAA6DEE2-D628-490B-ADE4-03AC0B15A091}" presName="parentText" presStyleLbl="node1" presStyleIdx="1" presStyleCnt="2">
        <dgm:presLayoutVars>
          <dgm:chMax val="0"/>
          <dgm:bulletEnabled val="1"/>
        </dgm:presLayoutVars>
      </dgm:prSet>
      <dgm:spPr/>
    </dgm:pt>
  </dgm:ptLst>
  <dgm:cxnLst>
    <dgm:cxn modelId="{4B2C8307-F2FA-4851-9D8D-96612F6C2990}" srcId="{E8662394-041E-4744-AC64-6A65B77D0C79}" destId="{5F36D2F8-5602-4E79-83B4-BD3C818A86A1}" srcOrd="0" destOrd="0" parTransId="{93F3981C-004D-4B68-9576-C3C48D6E08DE}" sibTransId="{7B84ADF9-9921-4766-94CC-8BCAAD1FCCC0}"/>
    <dgm:cxn modelId="{814B2836-18CC-F047-A8C7-F6B247ADAE79}" type="presOf" srcId="{DAA6DEE2-D628-490B-ADE4-03AC0B15A091}" destId="{A5422AFB-5431-704C-B097-FF8896439B32}" srcOrd="0" destOrd="0" presId="urn:microsoft.com/office/officeart/2005/8/layout/vList2"/>
    <dgm:cxn modelId="{3404936A-DF8A-4AB0-AD89-38529B057D52}" srcId="{E8662394-041E-4744-AC64-6A65B77D0C79}" destId="{DAA6DEE2-D628-490B-ADE4-03AC0B15A091}" srcOrd="1" destOrd="0" parTransId="{213A7693-8715-485F-B281-27ABE51810E7}" sibTransId="{9BCDFD95-5A3C-49B8-B594-8491F581B2AE}"/>
    <dgm:cxn modelId="{FAE99575-4EAF-E142-8C06-A82A49C47442}" type="presOf" srcId="{5F36D2F8-5602-4E79-83B4-BD3C818A86A1}" destId="{21A1FC44-1CF1-4345-8F8C-4BEE5C7C2752}" srcOrd="0" destOrd="0" presId="urn:microsoft.com/office/officeart/2005/8/layout/vList2"/>
    <dgm:cxn modelId="{96E31FAA-3BB3-2444-BDE3-1F43574AC35F}" type="presOf" srcId="{E8662394-041E-4744-AC64-6A65B77D0C79}" destId="{AFA0B72E-972B-A045-BA4F-C64122D34678}" srcOrd="0" destOrd="0" presId="urn:microsoft.com/office/officeart/2005/8/layout/vList2"/>
    <dgm:cxn modelId="{B83D50D1-58FD-714B-BFB6-DEB24F0EF7C3}" type="presParOf" srcId="{AFA0B72E-972B-A045-BA4F-C64122D34678}" destId="{21A1FC44-1CF1-4345-8F8C-4BEE5C7C2752}" srcOrd="0" destOrd="0" presId="urn:microsoft.com/office/officeart/2005/8/layout/vList2"/>
    <dgm:cxn modelId="{D22DB7E9-ADC3-2E42-85CC-2517F5A3806D}" type="presParOf" srcId="{AFA0B72E-972B-A045-BA4F-C64122D34678}" destId="{E1E6617A-7564-E342-A858-0C996BAEC4EA}" srcOrd="1" destOrd="0" presId="urn:microsoft.com/office/officeart/2005/8/layout/vList2"/>
    <dgm:cxn modelId="{8D1BAC60-DDD3-7E4F-8683-4DB11B7905FB}" type="presParOf" srcId="{AFA0B72E-972B-A045-BA4F-C64122D34678}" destId="{A5422AFB-5431-704C-B097-FF8896439B3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D7C521D-536C-4133-8440-968CA0BFBBF4}" type="doc">
      <dgm:prSet loTypeId="urn:microsoft.com/office/officeart/2008/layout/LinedList" loCatId="list" qsTypeId="urn:microsoft.com/office/officeart/2005/8/quickstyle/simple4" qsCatId="simple" csTypeId="urn:microsoft.com/office/officeart/2005/8/colors/accent6_2" csCatId="accent6" phldr="1"/>
      <dgm:spPr/>
      <dgm:t>
        <a:bodyPr/>
        <a:lstStyle/>
        <a:p>
          <a:endParaRPr lang="en-US"/>
        </a:p>
      </dgm:t>
    </dgm:pt>
    <dgm:pt modelId="{227DB0A1-70C1-41FD-B62C-FFD8EAD96CE3}">
      <dgm:prSet custT="1"/>
      <dgm:spPr/>
      <dgm:t>
        <a:bodyPr/>
        <a:lstStyle/>
        <a:p>
          <a:r>
            <a:rPr lang="cs-CZ" sz="1800" dirty="0"/>
            <a:t>3. kolega – pokud jde o kolegu ve stejném věku, můžeme ho označit za peer-kolegu, dále se můžeme také setkat s pojmem „</a:t>
          </a:r>
          <a:r>
            <a:rPr lang="cs-CZ" sz="1800" dirty="0" err="1"/>
            <a:t>critical</a:t>
          </a:r>
          <a:r>
            <a:rPr lang="cs-CZ" sz="1800" dirty="0"/>
            <a:t> </a:t>
          </a:r>
          <a:r>
            <a:rPr lang="cs-CZ" sz="1800" dirty="0" err="1"/>
            <a:t>friend</a:t>
          </a:r>
          <a:r>
            <a:rPr lang="cs-CZ" sz="1800" dirty="0"/>
            <a:t>“</a:t>
          </a:r>
          <a:endParaRPr lang="en-US" sz="1800" dirty="0"/>
        </a:p>
      </dgm:t>
    </dgm:pt>
    <dgm:pt modelId="{48C2ABD4-F459-4FAB-888F-EEC9683B201A}" type="parTrans" cxnId="{C7F92E85-BF7D-45B9-94F1-CA29EDBB2DD6}">
      <dgm:prSet/>
      <dgm:spPr/>
      <dgm:t>
        <a:bodyPr/>
        <a:lstStyle/>
        <a:p>
          <a:endParaRPr lang="en-US"/>
        </a:p>
      </dgm:t>
    </dgm:pt>
    <dgm:pt modelId="{021A6431-73A1-4D32-A5BF-9AF049633C55}" type="sibTrans" cxnId="{C7F92E85-BF7D-45B9-94F1-CA29EDBB2DD6}">
      <dgm:prSet/>
      <dgm:spPr/>
      <dgm:t>
        <a:bodyPr/>
        <a:lstStyle/>
        <a:p>
          <a:endParaRPr lang="en-US"/>
        </a:p>
      </dgm:t>
    </dgm:pt>
    <dgm:pt modelId="{74BACE4C-741F-48E5-8CFE-488C2FE60619}">
      <dgm:prSet custT="1"/>
      <dgm:spPr/>
      <dgm:t>
        <a:bodyPr/>
        <a:lstStyle/>
        <a:p>
          <a:r>
            <a:rPr lang="cs-CZ" sz="1800" dirty="0"/>
            <a:t>4. učitel sám sebe (= autodiagnostika)</a:t>
          </a:r>
          <a:endParaRPr lang="en-US" sz="1800" dirty="0"/>
        </a:p>
      </dgm:t>
    </dgm:pt>
    <dgm:pt modelId="{8BDB0F64-5C1B-4F29-8BF6-328033FC1DDA}" type="parTrans" cxnId="{F80749BD-02CC-4090-8975-D59580EB497A}">
      <dgm:prSet/>
      <dgm:spPr/>
      <dgm:t>
        <a:bodyPr/>
        <a:lstStyle/>
        <a:p>
          <a:endParaRPr lang="en-US"/>
        </a:p>
      </dgm:t>
    </dgm:pt>
    <dgm:pt modelId="{A61FEAEE-48D5-49E7-8034-3A60A7E0031A}" type="sibTrans" cxnId="{F80749BD-02CC-4090-8975-D59580EB497A}">
      <dgm:prSet/>
      <dgm:spPr/>
      <dgm:t>
        <a:bodyPr/>
        <a:lstStyle/>
        <a:p>
          <a:endParaRPr lang="en-US"/>
        </a:p>
      </dgm:t>
    </dgm:pt>
    <dgm:pt modelId="{3D27DF8B-51C2-480E-863B-EB710FFED297}">
      <dgm:prSet custT="1"/>
      <dgm:spPr/>
      <dgm:t>
        <a:bodyPr/>
        <a:lstStyle/>
        <a:p>
          <a:r>
            <a:rPr lang="cs-CZ" sz="1800" dirty="0"/>
            <a:t>5. žáci </a:t>
          </a:r>
          <a:endParaRPr lang="en-US" sz="1800" dirty="0"/>
        </a:p>
      </dgm:t>
    </dgm:pt>
    <dgm:pt modelId="{79F0BBB4-8855-45DA-9795-29ADF1F29304}" type="parTrans" cxnId="{021D4D3A-E43F-4DFE-BB92-39487BB176F8}">
      <dgm:prSet/>
      <dgm:spPr/>
      <dgm:t>
        <a:bodyPr/>
        <a:lstStyle/>
        <a:p>
          <a:endParaRPr lang="en-US"/>
        </a:p>
      </dgm:t>
    </dgm:pt>
    <dgm:pt modelId="{8C4712BB-FC61-402A-9216-71C008DE7FEE}" type="sibTrans" cxnId="{021D4D3A-E43F-4DFE-BB92-39487BB176F8}">
      <dgm:prSet/>
      <dgm:spPr/>
      <dgm:t>
        <a:bodyPr/>
        <a:lstStyle/>
        <a:p>
          <a:endParaRPr lang="en-US"/>
        </a:p>
      </dgm:t>
    </dgm:pt>
    <dgm:pt modelId="{D478986C-4D1C-DA4C-AC49-AAF0BA00E757}">
      <dgm:prSet custT="1"/>
      <dgm:spPr/>
      <dgm:t>
        <a:bodyPr/>
        <a:lstStyle/>
        <a:p>
          <a:r>
            <a:rPr lang="cs-CZ" sz="1800" dirty="0"/>
            <a:t>2. inspektor, ředitel</a:t>
          </a:r>
        </a:p>
      </dgm:t>
    </dgm:pt>
    <dgm:pt modelId="{B77ADD74-3627-8944-B288-ACE3627B6079}" type="parTrans" cxnId="{1EBC6E00-F7C1-3A47-99EF-B54CF2B07E2E}">
      <dgm:prSet/>
      <dgm:spPr/>
      <dgm:t>
        <a:bodyPr/>
        <a:lstStyle/>
        <a:p>
          <a:endParaRPr lang="cs-CZ"/>
        </a:p>
      </dgm:t>
    </dgm:pt>
    <dgm:pt modelId="{246104A2-29A5-E548-A598-105B6460329E}" type="sibTrans" cxnId="{1EBC6E00-F7C1-3A47-99EF-B54CF2B07E2E}">
      <dgm:prSet/>
      <dgm:spPr/>
      <dgm:t>
        <a:bodyPr/>
        <a:lstStyle/>
        <a:p>
          <a:endParaRPr lang="cs-CZ"/>
        </a:p>
      </dgm:t>
    </dgm:pt>
    <dgm:pt modelId="{D02941D0-80AA-4247-8936-7078AD5F28AA}">
      <dgm:prSet custT="1"/>
      <dgm:spPr/>
      <dgm:t>
        <a:bodyPr/>
        <a:lstStyle/>
        <a:p>
          <a:r>
            <a:rPr lang="cs-CZ" altLang="cs-CZ" sz="1800" dirty="0"/>
            <a:t>1. expert (např. výzkumný pracovník, odborník z pedagogicko-psychologické poradny)</a:t>
          </a:r>
        </a:p>
      </dgm:t>
    </dgm:pt>
    <dgm:pt modelId="{6DD3BF78-2649-8246-B3FA-BE1EF2FEB55E}" type="parTrans" cxnId="{D4458B99-C26C-5B4D-9D5E-ADA8EB592CF7}">
      <dgm:prSet/>
      <dgm:spPr/>
      <dgm:t>
        <a:bodyPr/>
        <a:lstStyle/>
        <a:p>
          <a:endParaRPr lang="cs-CZ"/>
        </a:p>
      </dgm:t>
    </dgm:pt>
    <dgm:pt modelId="{61BB5547-60D1-DB44-82CB-E8C3C93CD546}" type="sibTrans" cxnId="{D4458B99-C26C-5B4D-9D5E-ADA8EB592CF7}">
      <dgm:prSet/>
      <dgm:spPr/>
      <dgm:t>
        <a:bodyPr/>
        <a:lstStyle/>
        <a:p>
          <a:endParaRPr lang="cs-CZ"/>
        </a:p>
      </dgm:t>
    </dgm:pt>
    <dgm:pt modelId="{DD30785C-FD90-A145-B77E-4703AE1EE4C1}" type="pres">
      <dgm:prSet presAssocID="{0D7C521D-536C-4133-8440-968CA0BFBBF4}" presName="vert0" presStyleCnt="0">
        <dgm:presLayoutVars>
          <dgm:dir/>
          <dgm:animOne val="branch"/>
          <dgm:animLvl val="lvl"/>
        </dgm:presLayoutVars>
      </dgm:prSet>
      <dgm:spPr/>
    </dgm:pt>
    <dgm:pt modelId="{7ACEFB6A-E6CD-434D-B619-1419D99E1C7E}" type="pres">
      <dgm:prSet presAssocID="{D02941D0-80AA-4247-8936-7078AD5F28AA}" presName="thickLine" presStyleLbl="alignNode1" presStyleIdx="0" presStyleCnt="5"/>
      <dgm:spPr/>
    </dgm:pt>
    <dgm:pt modelId="{F04BE2CF-56A2-084C-8CDB-BE6BEC49B128}" type="pres">
      <dgm:prSet presAssocID="{D02941D0-80AA-4247-8936-7078AD5F28AA}" presName="horz1" presStyleCnt="0"/>
      <dgm:spPr/>
    </dgm:pt>
    <dgm:pt modelId="{CC1BF26B-DE47-894B-9F4F-98FB8F13B061}" type="pres">
      <dgm:prSet presAssocID="{D02941D0-80AA-4247-8936-7078AD5F28AA}" presName="tx1" presStyleLbl="revTx" presStyleIdx="0" presStyleCnt="5"/>
      <dgm:spPr/>
    </dgm:pt>
    <dgm:pt modelId="{47F3CAF5-A2A4-D74C-8BD6-1189C0BB621E}" type="pres">
      <dgm:prSet presAssocID="{D02941D0-80AA-4247-8936-7078AD5F28AA}" presName="vert1" presStyleCnt="0"/>
      <dgm:spPr/>
    </dgm:pt>
    <dgm:pt modelId="{126338B0-EF9E-AC41-9461-7BEE49A7E4C6}" type="pres">
      <dgm:prSet presAssocID="{D478986C-4D1C-DA4C-AC49-AAF0BA00E757}" presName="thickLine" presStyleLbl="alignNode1" presStyleIdx="1" presStyleCnt="5"/>
      <dgm:spPr/>
    </dgm:pt>
    <dgm:pt modelId="{D1AA5646-756C-124D-B5C5-8876A1196F50}" type="pres">
      <dgm:prSet presAssocID="{D478986C-4D1C-DA4C-AC49-AAF0BA00E757}" presName="horz1" presStyleCnt="0"/>
      <dgm:spPr/>
    </dgm:pt>
    <dgm:pt modelId="{17BEB4B4-0D57-E14B-9A3C-2FF67A16E158}" type="pres">
      <dgm:prSet presAssocID="{D478986C-4D1C-DA4C-AC49-AAF0BA00E757}" presName="tx1" presStyleLbl="revTx" presStyleIdx="1" presStyleCnt="5"/>
      <dgm:spPr/>
    </dgm:pt>
    <dgm:pt modelId="{91DC0953-EB94-9D4D-8228-2771EF122B77}" type="pres">
      <dgm:prSet presAssocID="{D478986C-4D1C-DA4C-AC49-AAF0BA00E757}" presName="vert1" presStyleCnt="0"/>
      <dgm:spPr/>
    </dgm:pt>
    <dgm:pt modelId="{4799A6CD-83E2-DC47-8E25-5E1AD9C38C76}" type="pres">
      <dgm:prSet presAssocID="{227DB0A1-70C1-41FD-B62C-FFD8EAD96CE3}" presName="thickLine" presStyleLbl="alignNode1" presStyleIdx="2" presStyleCnt="5"/>
      <dgm:spPr/>
    </dgm:pt>
    <dgm:pt modelId="{AED9DDF5-6C61-D247-AB54-3F51D11E1164}" type="pres">
      <dgm:prSet presAssocID="{227DB0A1-70C1-41FD-B62C-FFD8EAD96CE3}" presName="horz1" presStyleCnt="0"/>
      <dgm:spPr/>
    </dgm:pt>
    <dgm:pt modelId="{CC2D98DD-F7DE-2249-8C31-1E52B81697E8}" type="pres">
      <dgm:prSet presAssocID="{227DB0A1-70C1-41FD-B62C-FFD8EAD96CE3}" presName="tx1" presStyleLbl="revTx" presStyleIdx="2" presStyleCnt="5" custScaleY="174548"/>
      <dgm:spPr/>
    </dgm:pt>
    <dgm:pt modelId="{4DA266F4-9D6E-D542-B883-CCB57739B2EF}" type="pres">
      <dgm:prSet presAssocID="{227DB0A1-70C1-41FD-B62C-FFD8EAD96CE3}" presName="vert1" presStyleCnt="0"/>
      <dgm:spPr/>
    </dgm:pt>
    <dgm:pt modelId="{95750587-B5F1-434E-B137-1B450D9CC5E4}" type="pres">
      <dgm:prSet presAssocID="{74BACE4C-741F-48E5-8CFE-488C2FE60619}" presName="thickLine" presStyleLbl="alignNode1" presStyleIdx="3" presStyleCnt="5"/>
      <dgm:spPr/>
    </dgm:pt>
    <dgm:pt modelId="{AC289C80-A416-7A4E-9294-F813F9DBDE9E}" type="pres">
      <dgm:prSet presAssocID="{74BACE4C-741F-48E5-8CFE-488C2FE60619}" presName="horz1" presStyleCnt="0"/>
      <dgm:spPr/>
    </dgm:pt>
    <dgm:pt modelId="{82D8E1A8-352F-784F-9F8F-9354878FCA74}" type="pres">
      <dgm:prSet presAssocID="{74BACE4C-741F-48E5-8CFE-488C2FE60619}" presName="tx1" presStyleLbl="revTx" presStyleIdx="3" presStyleCnt="5"/>
      <dgm:spPr/>
    </dgm:pt>
    <dgm:pt modelId="{7445AAB0-D13C-FA4B-923F-F0DE3C5D35D0}" type="pres">
      <dgm:prSet presAssocID="{74BACE4C-741F-48E5-8CFE-488C2FE60619}" presName="vert1" presStyleCnt="0"/>
      <dgm:spPr/>
    </dgm:pt>
    <dgm:pt modelId="{9D66F76F-28B5-9E4F-BEF8-FD884AB6E16A}" type="pres">
      <dgm:prSet presAssocID="{3D27DF8B-51C2-480E-863B-EB710FFED297}" presName="thickLine" presStyleLbl="alignNode1" presStyleIdx="4" presStyleCnt="5"/>
      <dgm:spPr/>
    </dgm:pt>
    <dgm:pt modelId="{29A94F83-FEA2-C14D-961A-3BE03E512786}" type="pres">
      <dgm:prSet presAssocID="{3D27DF8B-51C2-480E-863B-EB710FFED297}" presName="horz1" presStyleCnt="0"/>
      <dgm:spPr/>
    </dgm:pt>
    <dgm:pt modelId="{1F3D24C5-8E62-A34B-87A6-EBDB166AA64F}" type="pres">
      <dgm:prSet presAssocID="{3D27DF8B-51C2-480E-863B-EB710FFED297}" presName="tx1" presStyleLbl="revTx" presStyleIdx="4" presStyleCnt="5"/>
      <dgm:spPr/>
    </dgm:pt>
    <dgm:pt modelId="{6F94AA2F-1847-A045-B730-7B43533DB6C2}" type="pres">
      <dgm:prSet presAssocID="{3D27DF8B-51C2-480E-863B-EB710FFED297}" presName="vert1" presStyleCnt="0"/>
      <dgm:spPr/>
    </dgm:pt>
  </dgm:ptLst>
  <dgm:cxnLst>
    <dgm:cxn modelId="{1EBC6E00-F7C1-3A47-99EF-B54CF2B07E2E}" srcId="{0D7C521D-536C-4133-8440-968CA0BFBBF4}" destId="{D478986C-4D1C-DA4C-AC49-AAF0BA00E757}" srcOrd="1" destOrd="0" parTransId="{B77ADD74-3627-8944-B288-ACE3627B6079}" sibTransId="{246104A2-29A5-E548-A598-105B6460329E}"/>
    <dgm:cxn modelId="{B24A3B1E-02CA-BA41-B30A-5C3AFCB0CC38}" type="presOf" srcId="{227DB0A1-70C1-41FD-B62C-FFD8EAD96CE3}" destId="{CC2D98DD-F7DE-2249-8C31-1E52B81697E8}" srcOrd="0" destOrd="0" presId="urn:microsoft.com/office/officeart/2008/layout/LinedList"/>
    <dgm:cxn modelId="{021D4D3A-E43F-4DFE-BB92-39487BB176F8}" srcId="{0D7C521D-536C-4133-8440-968CA0BFBBF4}" destId="{3D27DF8B-51C2-480E-863B-EB710FFED297}" srcOrd="4" destOrd="0" parTransId="{79F0BBB4-8855-45DA-9795-29ADF1F29304}" sibTransId="{8C4712BB-FC61-402A-9216-71C008DE7FEE}"/>
    <dgm:cxn modelId="{D164843D-F511-974E-A641-4B49FF625768}" type="presOf" srcId="{D02941D0-80AA-4247-8936-7078AD5F28AA}" destId="{CC1BF26B-DE47-894B-9F4F-98FB8F13B061}" srcOrd="0" destOrd="0" presId="urn:microsoft.com/office/officeart/2008/layout/LinedList"/>
    <dgm:cxn modelId="{0CB1F861-217A-6C4B-8386-DC04947E79C0}" type="presOf" srcId="{0D7C521D-536C-4133-8440-968CA0BFBBF4}" destId="{DD30785C-FD90-A145-B77E-4703AE1EE4C1}" srcOrd="0" destOrd="0" presId="urn:microsoft.com/office/officeart/2008/layout/LinedList"/>
    <dgm:cxn modelId="{C7F92E85-BF7D-45B9-94F1-CA29EDBB2DD6}" srcId="{0D7C521D-536C-4133-8440-968CA0BFBBF4}" destId="{227DB0A1-70C1-41FD-B62C-FFD8EAD96CE3}" srcOrd="2" destOrd="0" parTransId="{48C2ABD4-F459-4FAB-888F-EEC9683B201A}" sibTransId="{021A6431-73A1-4D32-A5BF-9AF049633C55}"/>
    <dgm:cxn modelId="{D4458B99-C26C-5B4D-9D5E-ADA8EB592CF7}" srcId="{0D7C521D-536C-4133-8440-968CA0BFBBF4}" destId="{D02941D0-80AA-4247-8936-7078AD5F28AA}" srcOrd="0" destOrd="0" parTransId="{6DD3BF78-2649-8246-B3FA-BE1EF2FEB55E}" sibTransId="{61BB5547-60D1-DB44-82CB-E8C3C93CD546}"/>
    <dgm:cxn modelId="{6136CBAC-C840-4647-A88A-53DE02C7ECD2}" type="presOf" srcId="{74BACE4C-741F-48E5-8CFE-488C2FE60619}" destId="{82D8E1A8-352F-784F-9F8F-9354878FCA74}" srcOrd="0" destOrd="0" presId="urn:microsoft.com/office/officeart/2008/layout/LinedList"/>
    <dgm:cxn modelId="{B88138B3-A28E-0C46-9777-7EEAF30F7929}" type="presOf" srcId="{D478986C-4D1C-DA4C-AC49-AAF0BA00E757}" destId="{17BEB4B4-0D57-E14B-9A3C-2FF67A16E158}" srcOrd="0" destOrd="0" presId="urn:microsoft.com/office/officeart/2008/layout/LinedList"/>
    <dgm:cxn modelId="{28C2F7B5-31F6-8F4A-9E9A-A6DDA5007FBA}" type="presOf" srcId="{3D27DF8B-51C2-480E-863B-EB710FFED297}" destId="{1F3D24C5-8E62-A34B-87A6-EBDB166AA64F}" srcOrd="0" destOrd="0" presId="urn:microsoft.com/office/officeart/2008/layout/LinedList"/>
    <dgm:cxn modelId="{F80749BD-02CC-4090-8975-D59580EB497A}" srcId="{0D7C521D-536C-4133-8440-968CA0BFBBF4}" destId="{74BACE4C-741F-48E5-8CFE-488C2FE60619}" srcOrd="3" destOrd="0" parTransId="{8BDB0F64-5C1B-4F29-8BF6-328033FC1DDA}" sibTransId="{A61FEAEE-48D5-49E7-8034-3A60A7E0031A}"/>
    <dgm:cxn modelId="{B0BDD364-8212-524D-AD09-ECA1D1A907C0}" type="presParOf" srcId="{DD30785C-FD90-A145-B77E-4703AE1EE4C1}" destId="{7ACEFB6A-E6CD-434D-B619-1419D99E1C7E}" srcOrd="0" destOrd="0" presId="urn:microsoft.com/office/officeart/2008/layout/LinedList"/>
    <dgm:cxn modelId="{1C648919-98B5-114F-AA3B-6B1BF25C3D2A}" type="presParOf" srcId="{DD30785C-FD90-A145-B77E-4703AE1EE4C1}" destId="{F04BE2CF-56A2-084C-8CDB-BE6BEC49B128}" srcOrd="1" destOrd="0" presId="urn:microsoft.com/office/officeart/2008/layout/LinedList"/>
    <dgm:cxn modelId="{64DA3BE9-5A92-EF46-A60B-72EA1BBABA92}" type="presParOf" srcId="{F04BE2CF-56A2-084C-8CDB-BE6BEC49B128}" destId="{CC1BF26B-DE47-894B-9F4F-98FB8F13B061}" srcOrd="0" destOrd="0" presId="urn:microsoft.com/office/officeart/2008/layout/LinedList"/>
    <dgm:cxn modelId="{CD08B9ED-4CBD-5949-8454-4C767F293893}" type="presParOf" srcId="{F04BE2CF-56A2-084C-8CDB-BE6BEC49B128}" destId="{47F3CAF5-A2A4-D74C-8BD6-1189C0BB621E}" srcOrd="1" destOrd="0" presId="urn:microsoft.com/office/officeart/2008/layout/LinedList"/>
    <dgm:cxn modelId="{2C14C90B-B379-CF44-A911-80D561A2C28F}" type="presParOf" srcId="{DD30785C-FD90-A145-B77E-4703AE1EE4C1}" destId="{126338B0-EF9E-AC41-9461-7BEE49A7E4C6}" srcOrd="2" destOrd="0" presId="urn:microsoft.com/office/officeart/2008/layout/LinedList"/>
    <dgm:cxn modelId="{A9840691-E08A-344A-9EC9-83991CD42D8C}" type="presParOf" srcId="{DD30785C-FD90-A145-B77E-4703AE1EE4C1}" destId="{D1AA5646-756C-124D-B5C5-8876A1196F50}" srcOrd="3" destOrd="0" presId="urn:microsoft.com/office/officeart/2008/layout/LinedList"/>
    <dgm:cxn modelId="{08C1BCAE-4185-E140-8590-7A1B1C06638D}" type="presParOf" srcId="{D1AA5646-756C-124D-B5C5-8876A1196F50}" destId="{17BEB4B4-0D57-E14B-9A3C-2FF67A16E158}" srcOrd="0" destOrd="0" presId="urn:microsoft.com/office/officeart/2008/layout/LinedList"/>
    <dgm:cxn modelId="{744025B4-F79A-BA46-BD49-CCB32AD7EF23}" type="presParOf" srcId="{D1AA5646-756C-124D-B5C5-8876A1196F50}" destId="{91DC0953-EB94-9D4D-8228-2771EF122B77}" srcOrd="1" destOrd="0" presId="urn:microsoft.com/office/officeart/2008/layout/LinedList"/>
    <dgm:cxn modelId="{483E8883-29CD-0C4A-82D5-84B3783CB835}" type="presParOf" srcId="{DD30785C-FD90-A145-B77E-4703AE1EE4C1}" destId="{4799A6CD-83E2-DC47-8E25-5E1AD9C38C76}" srcOrd="4" destOrd="0" presId="urn:microsoft.com/office/officeart/2008/layout/LinedList"/>
    <dgm:cxn modelId="{BE99EFA4-4FB1-1E48-BD26-41CF25AAB415}" type="presParOf" srcId="{DD30785C-FD90-A145-B77E-4703AE1EE4C1}" destId="{AED9DDF5-6C61-D247-AB54-3F51D11E1164}" srcOrd="5" destOrd="0" presId="urn:microsoft.com/office/officeart/2008/layout/LinedList"/>
    <dgm:cxn modelId="{478DA5CF-4B3B-1E4E-92FA-6C2743438A2F}" type="presParOf" srcId="{AED9DDF5-6C61-D247-AB54-3F51D11E1164}" destId="{CC2D98DD-F7DE-2249-8C31-1E52B81697E8}" srcOrd="0" destOrd="0" presId="urn:microsoft.com/office/officeart/2008/layout/LinedList"/>
    <dgm:cxn modelId="{3A212511-2071-1C4A-9A46-8DAEB423AB60}" type="presParOf" srcId="{AED9DDF5-6C61-D247-AB54-3F51D11E1164}" destId="{4DA266F4-9D6E-D542-B883-CCB57739B2EF}" srcOrd="1" destOrd="0" presId="urn:microsoft.com/office/officeart/2008/layout/LinedList"/>
    <dgm:cxn modelId="{E5FAC65F-6828-0B40-ACF6-691D2BAE1B33}" type="presParOf" srcId="{DD30785C-FD90-A145-B77E-4703AE1EE4C1}" destId="{95750587-B5F1-434E-B137-1B450D9CC5E4}" srcOrd="6" destOrd="0" presId="urn:microsoft.com/office/officeart/2008/layout/LinedList"/>
    <dgm:cxn modelId="{13FD16A2-E9C4-5D42-BDAB-8C0F99CF2A4B}" type="presParOf" srcId="{DD30785C-FD90-A145-B77E-4703AE1EE4C1}" destId="{AC289C80-A416-7A4E-9294-F813F9DBDE9E}" srcOrd="7" destOrd="0" presId="urn:microsoft.com/office/officeart/2008/layout/LinedList"/>
    <dgm:cxn modelId="{57971F95-1DE8-FA4B-B39F-0E897F0A9B83}" type="presParOf" srcId="{AC289C80-A416-7A4E-9294-F813F9DBDE9E}" destId="{82D8E1A8-352F-784F-9F8F-9354878FCA74}" srcOrd="0" destOrd="0" presId="urn:microsoft.com/office/officeart/2008/layout/LinedList"/>
    <dgm:cxn modelId="{DFD983D7-DC29-D84D-BC80-A7D23416FD3A}" type="presParOf" srcId="{AC289C80-A416-7A4E-9294-F813F9DBDE9E}" destId="{7445AAB0-D13C-FA4B-923F-F0DE3C5D35D0}" srcOrd="1" destOrd="0" presId="urn:microsoft.com/office/officeart/2008/layout/LinedList"/>
    <dgm:cxn modelId="{53B94C8F-987D-134C-851B-23F4EA68FF41}" type="presParOf" srcId="{DD30785C-FD90-A145-B77E-4703AE1EE4C1}" destId="{9D66F76F-28B5-9E4F-BEF8-FD884AB6E16A}" srcOrd="8" destOrd="0" presId="urn:microsoft.com/office/officeart/2008/layout/LinedList"/>
    <dgm:cxn modelId="{6000EBBE-4586-CE4B-BE44-02BE55B553D4}" type="presParOf" srcId="{DD30785C-FD90-A145-B77E-4703AE1EE4C1}" destId="{29A94F83-FEA2-C14D-961A-3BE03E512786}" srcOrd="9" destOrd="0" presId="urn:microsoft.com/office/officeart/2008/layout/LinedList"/>
    <dgm:cxn modelId="{63DC21AD-6DC7-6844-93DE-A6FEDCCFD200}" type="presParOf" srcId="{29A94F83-FEA2-C14D-961A-3BE03E512786}" destId="{1F3D24C5-8E62-A34B-87A6-EBDB166AA64F}" srcOrd="0" destOrd="0" presId="urn:microsoft.com/office/officeart/2008/layout/LinedList"/>
    <dgm:cxn modelId="{92F2C6A7-D944-CD4A-9DDF-C3F005228A45}" type="presParOf" srcId="{29A94F83-FEA2-C14D-961A-3BE03E512786}" destId="{6F94AA2F-1847-A045-B730-7B43533DB6C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265E75-A80C-A641-A3A0-F6615AC00609}">
      <dsp:nvSpPr>
        <dsp:cNvPr id="0" name=""/>
        <dsp:cNvSpPr/>
      </dsp:nvSpPr>
      <dsp:spPr>
        <a:xfrm>
          <a:off x="0" y="6500"/>
          <a:ext cx="9866800" cy="108108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1" kern="1200" dirty="0"/>
            <a:t>= samostatná vědecká disciplína, která se zabývá diagnostikováním v edukačním prostředí</a:t>
          </a:r>
          <a:r>
            <a:rPr lang="cs-CZ" sz="2800" kern="1200" dirty="0"/>
            <a:t> </a:t>
          </a:r>
          <a:endParaRPr lang="en-US" sz="2800" kern="1200" dirty="0"/>
        </a:p>
      </dsp:txBody>
      <dsp:txXfrm>
        <a:off x="52774" y="59274"/>
        <a:ext cx="9761252" cy="975532"/>
      </dsp:txXfrm>
    </dsp:sp>
    <dsp:sp modelId="{BC7FDA69-3776-B345-9A4E-02EC493B8079}">
      <dsp:nvSpPr>
        <dsp:cNvPr id="0" name=""/>
        <dsp:cNvSpPr/>
      </dsp:nvSpPr>
      <dsp:spPr>
        <a:xfrm>
          <a:off x="0" y="1168220"/>
          <a:ext cx="9866800" cy="1081080"/>
        </a:xfrm>
        <a:prstGeom prst="roundRect">
          <a:avLst/>
        </a:prstGeom>
        <a:solidFill>
          <a:schemeClr val="accent5">
            <a:hueOff val="8917956"/>
            <a:satOff val="0"/>
            <a:lumOff val="-6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kern="1200" dirty="0"/>
            <a:t>= má svůj </a:t>
          </a:r>
          <a:r>
            <a:rPr lang="cs-CZ" sz="2800" b="1" kern="1200" dirty="0"/>
            <a:t>předmět</a:t>
          </a:r>
          <a:r>
            <a:rPr lang="cs-CZ" sz="2800" kern="1200" dirty="0"/>
            <a:t> a </a:t>
          </a:r>
          <a:r>
            <a:rPr lang="cs-CZ" sz="2800" b="1" kern="1200" dirty="0"/>
            <a:t>metody diagnostikování</a:t>
          </a:r>
          <a:endParaRPr lang="en-US" sz="2800" kern="1200" dirty="0"/>
        </a:p>
      </dsp:txBody>
      <dsp:txXfrm>
        <a:off x="52774" y="1220994"/>
        <a:ext cx="9761252" cy="975532"/>
      </dsp:txXfrm>
    </dsp:sp>
    <dsp:sp modelId="{9082A3FC-4D43-5F4E-8602-5154157A4418}">
      <dsp:nvSpPr>
        <dsp:cNvPr id="0" name=""/>
        <dsp:cNvSpPr/>
      </dsp:nvSpPr>
      <dsp:spPr>
        <a:xfrm>
          <a:off x="0" y="2329940"/>
          <a:ext cx="9866800" cy="1081080"/>
        </a:xfrm>
        <a:prstGeom prst="roundRect">
          <a:avLst/>
        </a:prstGeom>
        <a:solidFill>
          <a:schemeClr val="accent5">
            <a:hueOff val="17835912"/>
            <a:satOff val="0"/>
            <a:lumOff val="-13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kern="1200" dirty="0"/>
            <a:t>= slouží potřebám výchovy a vzdělávání</a:t>
          </a:r>
          <a:endParaRPr lang="en-US" sz="2800" kern="1200" dirty="0"/>
        </a:p>
      </dsp:txBody>
      <dsp:txXfrm>
        <a:off x="52774" y="2382714"/>
        <a:ext cx="9761252" cy="9755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0B0C7E-C940-2B46-BE40-EF36123A2ACB}">
      <dsp:nvSpPr>
        <dsp:cNvPr id="0" name=""/>
        <dsp:cNvSpPr/>
      </dsp:nvSpPr>
      <dsp:spPr>
        <a:xfrm>
          <a:off x="645960" y="671801"/>
          <a:ext cx="3162639" cy="2584888"/>
        </a:xfrm>
        <a:prstGeom prst="pie">
          <a:avLst>
            <a:gd name="adj1" fmla="val 16200000"/>
            <a:gd name="adj2" fmla="val 540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cs-CZ" sz="1200" b="1" u="sng" kern="1200" dirty="0"/>
            <a:t>Užší smysl: </a:t>
          </a:r>
          <a:r>
            <a:rPr lang="cs-CZ" sz="1200" kern="1200" dirty="0"/>
            <a:t> </a:t>
          </a:r>
          <a:r>
            <a:rPr lang="cs-CZ" sz="1200" b="0" kern="1200" dirty="0"/>
            <a:t>získává informace, které vedou k optimalizaci pedagogického jednání</a:t>
          </a:r>
          <a:endParaRPr lang="en-US" sz="1200" b="0" kern="1200" dirty="0"/>
        </a:p>
      </dsp:txBody>
      <dsp:txXfrm>
        <a:off x="2227280" y="1056457"/>
        <a:ext cx="1110688" cy="1815576"/>
      </dsp:txXfrm>
    </dsp:sp>
    <dsp:sp modelId="{EBFBC532-0F23-0F4C-B3A2-D351A80DF984}">
      <dsp:nvSpPr>
        <dsp:cNvPr id="0" name=""/>
        <dsp:cNvSpPr/>
      </dsp:nvSpPr>
      <dsp:spPr>
        <a:xfrm>
          <a:off x="-50956" y="62930"/>
          <a:ext cx="4453945" cy="3847920"/>
        </a:xfrm>
        <a:prstGeom prst="pie">
          <a:avLst>
            <a:gd name="adj1" fmla="val 5400000"/>
            <a:gd name="adj2" fmla="val 16200000"/>
          </a:avLst>
        </a:prstGeom>
        <a:solidFill>
          <a:schemeClr val="accent5">
            <a:hueOff val="17835912"/>
            <a:satOff val="0"/>
            <a:lumOff val="-13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cs-CZ" sz="2000" b="1" u="sng" kern="1200" dirty="0"/>
            <a:t>Širší smysl: </a:t>
          </a:r>
          <a:r>
            <a:rPr lang="cs-CZ" sz="2000" kern="1200" dirty="0"/>
            <a:t>obsahuje všechny diagnostické úkoly v rámci vzdělávacího poraden</a:t>
          </a:r>
          <a:r>
            <a:rPr lang="cs-CZ" sz="2400" kern="1200" dirty="0"/>
            <a:t>ství </a:t>
          </a:r>
          <a:endParaRPr lang="en-US" sz="2800" kern="1200" dirty="0"/>
        </a:p>
      </dsp:txBody>
      <dsp:txXfrm>
        <a:off x="585321" y="635537"/>
        <a:ext cx="1564183" cy="27027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8C3AEE-91D2-4D94-9D98-0E6ECE2BA675}">
      <dsp:nvSpPr>
        <dsp:cNvPr id="0" name=""/>
        <dsp:cNvSpPr/>
      </dsp:nvSpPr>
      <dsp:spPr>
        <a:xfrm>
          <a:off x="632735" y="120175"/>
          <a:ext cx="550088" cy="6086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15A801-185B-4DEB-B08F-39651B6F9409}">
      <dsp:nvSpPr>
        <dsp:cNvPr id="0" name=""/>
        <dsp:cNvSpPr/>
      </dsp:nvSpPr>
      <dsp:spPr>
        <a:xfrm>
          <a:off x="2118452" y="0"/>
          <a:ext cx="2374095" cy="1418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11200">
            <a:lnSpc>
              <a:spcPct val="100000"/>
            </a:lnSpc>
            <a:spcBef>
              <a:spcPct val="0"/>
            </a:spcBef>
            <a:spcAft>
              <a:spcPct val="35000"/>
            </a:spcAft>
            <a:buNone/>
          </a:pPr>
          <a:r>
            <a:rPr lang="cs-CZ" sz="1600" kern="1200" dirty="0"/>
            <a:t>V současném pojetí zahrnuje pedagogická diagnostika </a:t>
          </a:r>
          <a:r>
            <a:rPr lang="cs-CZ" sz="1600" b="1" kern="1200" dirty="0"/>
            <a:t>všechny diagnostické činnosti učitele</a:t>
          </a:r>
          <a:r>
            <a:rPr lang="cs-CZ" sz="1600" kern="1200" dirty="0"/>
            <a:t>. </a:t>
          </a:r>
          <a:endParaRPr lang="en-US" sz="1600" kern="1200" dirty="0"/>
        </a:p>
      </dsp:txBody>
      <dsp:txXfrm>
        <a:off x="2118452" y="0"/>
        <a:ext cx="2374095" cy="1418176"/>
      </dsp:txXfrm>
    </dsp:sp>
    <dsp:sp modelId="{9DBC9C96-A7B7-4CDC-88AA-D0D1EFB0CFA3}">
      <dsp:nvSpPr>
        <dsp:cNvPr id="0" name=""/>
        <dsp:cNvSpPr/>
      </dsp:nvSpPr>
      <dsp:spPr>
        <a:xfrm>
          <a:off x="550923" y="3108378"/>
          <a:ext cx="925332" cy="87487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CD4CB9-41CD-47C7-B0C4-EA14083A8B0C}">
      <dsp:nvSpPr>
        <dsp:cNvPr id="0" name=""/>
        <dsp:cNvSpPr/>
      </dsp:nvSpPr>
      <dsp:spPr>
        <a:xfrm>
          <a:off x="2204112" y="2564920"/>
          <a:ext cx="2690994" cy="1746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pPr>
          <a:r>
            <a:rPr lang="cs-CZ" sz="1400" kern="1200" dirty="0"/>
            <a:t>Zjišťuje </a:t>
          </a:r>
          <a:r>
            <a:rPr lang="cs-CZ" sz="1400" b="1" kern="1200" dirty="0"/>
            <a:t>předpoklady a podmínky</a:t>
          </a:r>
          <a:r>
            <a:rPr lang="cs-CZ" sz="1400" kern="1200" dirty="0"/>
            <a:t> plánovaného procesu výuky a učení se, </a:t>
          </a:r>
        </a:p>
        <a:p>
          <a:pPr marL="0" lvl="0" indent="0" algn="l" defTabSz="622300">
            <a:lnSpc>
              <a:spcPct val="100000"/>
            </a:lnSpc>
            <a:spcBef>
              <a:spcPct val="0"/>
            </a:spcBef>
            <a:spcAft>
              <a:spcPct val="35000"/>
            </a:spcAft>
            <a:buNone/>
          </a:pPr>
          <a:r>
            <a:rPr lang="cs-CZ" sz="1400" kern="1200" dirty="0"/>
            <a:t>provádí </a:t>
          </a:r>
          <a:r>
            <a:rPr lang="cs-CZ" sz="1400" b="1" kern="1200" dirty="0"/>
            <a:t>analýzu</a:t>
          </a:r>
          <a:r>
            <a:rPr lang="cs-CZ" sz="1400" kern="1200" dirty="0"/>
            <a:t> těchto procesů, </a:t>
          </a:r>
        </a:p>
        <a:p>
          <a:pPr marL="0" lvl="0" indent="0" algn="l" defTabSz="622300">
            <a:lnSpc>
              <a:spcPct val="100000"/>
            </a:lnSpc>
            <a:spcBef>
              <a:spcPct val="0"/>
            </a:spcBef>
            <a:spcAft>
              <a:spcPct val="35000"/>
            </a:spcAft>
            <a:buNone/>
          </a:pPr>
          <a:r>
            <a:rPr lang="cs-CZ" sz="1400" kern="1200" dirty="0"/>
            <a:t>stanoví </a:t>
          </a:r>
          <a:r>
            <a:rPr lang="cs-CZ" sz="1400" b="1" kern="1200" dirty="0"/>
            <a:t>výsledky</a:t>
          </a:r>
          <a:r>
            <a:rPr lang="cs-CZ" sz="1400" kern="1200" dirty="0"/>
            <a:t> procesů a </a:t>
          </a:r>
        </a:p>
        <a:p>
          <a:pPr marL="0" lvl="0" indent="0" algn="l" defTabSz="622300">
            <a:lnSpc>
              <a:spcPct val="100000"/>
            </a:lnSpc>
            <a:spcBef>
              <a:spcPct val="0"/>
            </a:spcBef>
            <a:spcAft>
              <a:spcPct val="35000"/>
            </a:spcAft>
            <a:buNone/>
          </a:pPr>
          <a:r>
            <a:rPr lang="cs-CZ" sz="1400" kern="1200" dirty="0"/>
            <a:t>zabývá se jejich </a:t>
          </a:r>
          <a:r>
            <a:rPr lang="cs-CZ" sz="1400" b="1" kern="1200" dirty="0"/>
            <a:t>optimalizací</a:t>
          </a:r>
          <a:r>
            <a:rPr lang="cs-CZ" sz="1400" kern="1200" dirty="0"/>
            <a:t>. </a:t>
          </a:r>
          <a:endParaRPr lang="en-US" sz="1400" kern="1200" dirty="0"/>
        </a:p>
      </dsp:txBody>
      <dsp:txXfrm>
        <a:off x="2204112" y="2564920"/>
        <a:ext cx="2690994" cy="17468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E9939D-CD3B-0748-B594-0C1911E224C6}">
      <dsp:nvSpPr>
        <dsp:cNvPr id="0" name=""/>
        <dsp:cNvSpPr/>
      </dsp:nvSpPr>
      <dsp:spPr>
        <a:xfrm>
          <a:off x="2741654" y="675900"/>
          <a:ext cx="520119" cy="91440"/>
        </a:xfrm>
        <a:custGeom>
          <a:avLst/>
          <a:gdLst/>
          <a:ahLst/>
          <a:cxnLst/>
          <a:rect l="0" t="0" r="0" b="0"/>
          <a:pathLst>
            <a:path>
              <a:moveTo>
                <a:pt x="0" y="45720"/>
              </a:moveTo>
              <a:lnTo>
                <a:pt x="520119" y="45720"/>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87946" y="718864"/>
        <a:ext cx="27535" cy="5512"/>
      </dsp:txXfrm>
    </dsp:sp>
    <dsp:sp modelId="{703462B0-CEC2-DE45-B92C-7F27F6DC6D97}">
      <dsp:nvSpPr>
        <dsp:cNvPr id="0" name=""/>
        <dsp:cNvSpPr/>
      </dsp:nvSpPr>
      <dsp:spPr>
        <a:xfrm>
          <a:off x="349021" y="3290"/>
          <a:ext cx="2394432" cy="143665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7329" tIns="123158" rIns="117329" bIns="123158" numCol="1" spcCol="1270" anchor="ctr" anchorCtr="0">
          <a:noAutofit/>
        </a:bodyPr>
        <a:lstStyle/>
        <a:p>
          <a:pPr marL="0" lvl="0" indent="0" algn="ctr" defTabSz="533400">
            <a:lnSpc>
              <a:spcPct val="90000"/>
            </a:lnSpc>
            <a:spcBef>
              <a:spcPct val="0"/>
            </a:spcBef>
            <a:spcAft>
              <a:spcPct val="35000"/>
            </a:spcAft>
            <a:buNone/>
          </a:pPr>
          <a:r>
            <a:rPr lang="cs-CZ" sz="1200" kern="1200" dirty="0"/>
            <a:t>1. Nejdříve </a:t>
          </a:r>
          <a:r>
            <a:rPr lang="cs-CZ" sz="1200" b="1" kern="1200" dirty="0"/>
            <a:t>vymezíme</a:t>
          </a:r>
          <a:r>
            <a:rPr lang="cs-CZ" sz="1200" kern="1200" dirty="0"/>
            <a:t> o kom, příp. o čem chceme něco zjistit a z jakého důvodu. </a:t>
          </a:r>
          <a:endParaRPr lang="en-US" sz="1200" kern="1200" dirty="0"/>
        </a:p>
      </dsp:txBody>
      <dsp:txXfrm>
        <a:off x="349021" y="3290"/>
        <a:ext cx="2394432" cy="1436659"/>
      </dsp:txXfrm>
    </dsp:sp>
    <dsp:sp modelId="{3096D591-8976-DB40-9D1C-058D9BBECA2F}">
      <dsp:nvSpPr>
        <dsp:cNvPr id="0" name=""/>
        <dsp:cNvSpPr/>
      </dsp:nvSpPr>
      <dsp:spPr>
        <a:xfrm>
          <a:off x="1546237" y="1438150"/>
          <a:ext cx="2945152" cy="520119"/>
        </a:xfrm>
        <a:custGeom>
          <a:avLst/>
          <a:gdLst/>
          <a:ahLst/>
          <a:cxnLst/>
          <a:rect l="0" t="0" r="0" b="0"/>
          <a:pathLst>
            <a:path>
              <a:moveTo>
                <a:pt x="2945152" y="0"/>
              </a:moveTo>
              <a:lnTo>
                <a:pt x="2945152" y="277159"/>
              </a:lnTo>
              <a:lnTo>
                <a:pt x="0" y="277159"/>
              </a:lnTo>
              <a:lnTo>
                <a:pt x="0" y="520119"/>
              </a:lnTo>
            </a:path>
          </a:pathLst>
        </a:custGeom>
        <a:noFill/>
        <a:ln w="9525" cap="flat" cmpd="sng" algn="ctr">
          <a:solidFill>
            <a:schemeClr val="accent5">
              <a:hueOff val="4458978"/>
              <a:satOff val="0"/>
              <a:lumOff val="-3431"/>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43909" y="1695453"/>
        <a:ext cx="149809" cy="5512"/>
      </dsp:txXfrm>
    </dsp:sp>
    <dsp:sp modelId="{6365145B-C858-544F-8BB2-77887CF7686F}">
      <dsp:nvSpPr>
        <dsp:cNvPr id="0" name=""/>
        <dsp:cNvSpPr/>
      </dsp:nvSpPr>
      <dsp:spPr>
        <a:xfrm>
          <a:off x="3294173" y="3290"/>
          <a:ext cx="2394432" cy="1436659"/>
        </a:xfrm>
        <a:prstGeom prst="rect">
          <a:avLst/>
        </a:prstGeom>
        <a:solidFill>
          <a:schemeClr val="accent5">
            <a:hueOff val="3567182"/>
            <a:satOff val="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7329" tIns="123158" rIns="117329" bIns="123158" numCol="1" spcCol="1270" anchor="ctr" anchorCtr="0">
          <a:noAutofit/>
        </a:bodyPr>
        <a:lstStyle/>
        <a:p>
          <a:pPr marL="0" lvl="0" indent="0" algn="ctr" defTabSz="533400">
            <a:lnSpc>
              <a:spcPct val="90000"/>
            </a:lnSpc>
            <a:spcBef>
              <a:spcPct val="0"/>
            </a:spcBef>
            <a:spcAft>
              <a:spcPct val="35000"/>
            </a:spcAft>
            <a:buNone/>
          </a:pPr>
          <a:r>
            <a:rPr lang="cs-CZ" sz="1200" kern="1200" dirty="0"/>
            <a:t>2. Podle toho zvolíme </a:t>
          </a:r>
          <a:r>
            <a:rPr lang="cs-CZ" sz="1200" b="1" kern="1200" dirty="0"/>
            <a:t>diagnostické nástroje</a:t>
          </a:r>
          <a:r>
            <a:rPr lang="cs-CZ" sz="1200" kern="1200" dirty="0"/>
            <a:t>. </a:t>
          </a:r>
          <a:endParaRPr lang="en-US" sz="1200" kern="1200" dirty="0"/>
        </a:p>
      </dsp:txBody>
      <dsp:txXfrm>
        <a:off x="3294173" y="3290"/>
        <a:ext cx="2394432" cy="1436659"/>
      </dsp:txXfrm>
    </dsp:sp>
    <dsp:sp modelId="{AFA389FC-DDBA-B646-ADA2-4D34BF002938}">
      <dsp:nvSpPr>
        <dsp:cNvPr id="0" name=""/>
        <dsp:cNvSpPr/>
      </dsp:nvSpPr>
      <dsp:spPr>
        <a:xfrm>
          <a:off x="2741654" y="2663279"/>
          <a:ext cx="520119" cy="91440"/>
        </a:xfrm>
        <a:custGeom>
          <a:avLst/>
          <a:gdLst/>
          <a:ahLst/>
          <a:cxnLst/>
          <a:rect l="0" t="0" r="0" b="0"/>
          <a:pathLst>
            <a:path>
              <a:moveTo>
                <a:pt x="0" y="45720"/>
              </a:moveTo>
              <a:lnTo>
                <a:pt x="520119" y="45720"/>
              </a:lnTo>
            </a:path>
          </a:pathLst>
        </a:custGeom>
        <a:noFill/>
        <a:ln w="9525" cap="flat" cmpd="sng" algn="ctr">
          <a:solidFill>
            <a:schemeClr val="accent5">
              <a:hueOff val="8917956"/>
              <a:satOff val="0"/>
              <a:lumOff val="-6863"/>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87946" y="2706243"/>
        <a:ext cx="27535" cy="5512"/>
      </dsp:txXfrm>
    </dsp:sp>
    <dsp:sp modelId="{7B7BC02C-C64E-F946-8BD5-070C37894C77}">
      <dsp:nvSpPr>
        <dsp:cNvPr id="0" name=""/>
        <dsp:cNvSpPr/>
      </dsp:nvSpPr>
      <dsp:spPr>
        <a:xfrm>
          <a:off x="349021" y="1990669"/>
          <a:ext cx="2394432" cy="1436659"/>
        </a:xfrm>
        <a:prstGeom prst="rect">
          <a:avLst/>
        </a:prstGeom>
        <a:solidFill>
          <a:schemeClr val="accent5">
            <a:hueOff val="7134365"/>
            <a:satOff val="0"/>
            <a:lumOff val="-54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7329" tIns="123158" rIns="117329" bIns="123158" numCol="1" spcCol="1270" anchor="ctr" anchorCtr="0">
          <a:noAutofit/>
        </a:bodyPr>
        <a:lstStyle/>
        <a:p>
          <a:pPr marL="0" lvl="0" indent="0" algn="ctr" defTabSz="533400">
            <a:lnSpc>
              <a:spcPct val="90000"/>
            </a:lnSpc>
            <a:spcBef>
              <a:spcPct val="0"/>
            </a:spcBef>
            <a:spcAft>
              <a:spcPct val="35000"/>
            </a:spcAft>
            <a:buNone/>
          </a:pPr>
          <a:r>
            <a:rPr lang="cs-CZ" sz="1200" kern="1200" dirty="0"/>
            <a:t>3. Pak následuje samotný </a:t>
          </a:r>
          <a:r>
            <a:rPr lang="cs-CZ" sz="1200" b="1" kern="1200" dirty="0"/>
            <a:t>sběr dat</a:t>
          </a:r>
          <a:r>
            <a:rPr lang="cs-CZ" sz="1200" kern="1200" dirty="0"/>
            <a:t> v terénu. </a:t>
          </a:r>
          <a:endParaRPr lang="en-US" sz="1200" kern="1200" dirty="0"/>
        </a:p>
      </dsp:txBody>
      <dsp:txXfrm>
        <a:off x="349021" y="1990669"/>
        <a:ext cx="2394432" cy="1436659"/>
      </dsp:txXfrm>
    </dsp:sp>
    <dsp:sp modelId="{068F00D4-DE04-2047-B233-71ADAE4812EB}">
      <dsp:nvSpPr>
        <dsp:cNvPr id="0" name=""/>
        <dsp:cNvSpPr/>
      </dsp:nvSpPr>
      <dsp:spPr>
        <a:xfrm>
          <a:off x="1546237" y="3425529"/>
          <a:ext cx="2945152" cy="520119"/>
        </a:xfrm>
        <a:custGeom>
          <a:avLst/>
          <a:gdLst/>
          <a:ahLst/>
          <a:cxnLst/>
          <a:rect l="0" t="0" r="0" b="0"/>
          <a:pathLst>
            <a:path>
              <a:moveTo>
                <a:pt x="2945152" y="0"/>
              </a:moveTo>
              <a:lnTo>
                <a:pt x="2945152" y="277159"/>
              </a:lnTo>
              <a:lnTo>
                <a:pt x="0" y="277159"/>
              </a:lnTo>
              <a:lnTo>
                <a:pt x="0" y="520119"/>
              </a:lnTo>
            </a:path>
          </a:pathLst>
        </a:custGeom>
        <a:noFill/>
        <a:ln w="9525" cap="flat" cmpd="sng" algn="ctr">
          <a:solidFill>
            <a:schemeClr val="accent5">
              <a:hueOff val="13376934"/>
              <a:satOff val="0"/>
              <a:lumOff val="-10294"/>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43909" y="3682832"/>
        <a:ext cx="149809" cy="5512"/>
      </dsp:txXfrm>
    </dsp:sp>
    <dsp:sp modelId="{26D751C6-C8FA-5E4F-B0C4-A8E872993A63}">
      <dsp:nvSpPr>
        <dsp:cNvPr id="0" name=""/>
        <dsp:cNvSpPr/>
      </dsp:nvSpPr>
      <dsp:spPr>
        <a:xfrm>
          <a:off x="3294173" y="1990669"/>
          <a:ext cx="2394432" cy="1436659"/>
        </a:xfrm>
        <a:prstGeom prst="rect">
          <a:avLst/>
        </a:prstGeom>
        <a:solidFill>
          <a:schemeClr val="accent5">
            <a:hueOff val="10701548"/>
            <a:satOff val="0"/>
            <a:lumOff val="-8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7329" tIns="123158" rIns="117329" bIns="123158" numCol="1" spcCol="1270" anchor="ctr" anchorCtr="0">
          <a:noAutofit/>
        </a:bodyPr>
        <a:lstStyle/>
        <a:p>
          <a:pPr marL="0" lvl="0" indent="0" algn="ctr" defTabSz="533400">
            <a:lnSpc>
              <a:spcPct val="90000"/>
            </a:lnSpc>
            <a:spcBef>
              <a:spcPct val="0"/>
            </a:spcBef>
            <a:spcAft>
              <a:spcPct val="35000"/>
            </a:spcAft>
            <a:buNone/>
          </a:pPr>
          <a:r>
            <a:rPr lang="cs-CZ" sz="1200" kern="1200" dirty="0"/>
            <a:t>4. Získané diagnostické údaje </a:t>
          </a:r>
          <a:r>
            <a:rPr lang="cs-CZ" sz="1200" b="1" kern="1200" dirty="0"/>
            <a:t>vyhodnotíme a interpretujeme</a:t>
          </a:r>
          <a:r>
            <a:rPr lang="cs-CZ" sz="1200" kern="1200" dirty="0"/>
            <a:t>. </a:t>
          </a:r>
          <a:endParaRPr lang="en-US" sz="1200" kern="1200" dirty="0"/>
        </a:p>
      </dsp:txBody>
      <dsp:txXfrm>
        <a:off x="3294173" y="1990669"/>
        <a:ext cx="2394432" cy="1436659"/>
      </dsp:txXfrm>
    </dsp:sp>
    <dsp:sp modelId="{9369E17E-4316-AA46-B119-22783249D72E}">
      <dsp:nvSpPr>
        <dsp:cNvPr id="0" name=""/>
        <dsp:cNvSpPr/>
      </dsp:nvSpPr>
      <dsp:spPr>
        <a:xfrm>
          <a:off x="2741654" y="4650658"/>
          <a:ext cx="520119" cy="91440"/>
        </a:xfrm>
        <a:custGeom>
          <a:avLst/>
          <a:gdLst/>
          <a:ahLst/>
          <a:cxnLst/>
          <a:rect l="0" t="0" r="0" b="0"/>
          <a:pathLst>
            <a:path>
              <a:moveTo>
                <a:pt x="0" y="45720"/>
              </a:moveTo>
              <a:lnTo>
                <a:pt x="520119" y="45720"/>
              </a:lnTo>
            </a:path>
          </a:pathLst>
        </a:custGeom>
        <a:noFill/>
        <a:ln w="9525" cap="flat" cmpd="sng" algn="ctr">
          <a:solidFill>
            <a:schemeClr val="accent5">
              <a:hueOff val="17835912"/>
              <a:satOff val="0"/>
              <a:lumOff val="-13725"/>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87946" y="4693622"/>
        <a:ext cx="27535" cy="5512"/>
      </dsp:txXfrm>
    </dsp:sp>
    <dsp:sp modelId="{BC55880E-95E8-1340-A1B2-1AE651C69EB9}">
      <dsp:nvSpPr>
        <dsp:cNvPr id="0" name=""/>
        <dsp:cNvSpPr/>
      </dsp:nvSpPr>
      <dsp:spPr>
        <a:xfrm>
          <a:off x="349021" y="3978048"/>
          <a:ext cx="2394432" cy="1436659"/>
        </a:xfrm>
        <a:prstGeom prst="rect">
          <a:avLst/>
        </a:prstGeom>
        <a:solidFill>
          <a:schemeClr val="accent5">
            <a:hueOff val="14268730"/>
            <a:satOff val="0"/>
            <a:lumOff val="-109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7329" tIns="123158" rIns="117329" bIns="123158" numCol="1" spcCol="1270" anchor="ctr" anchorCtr="0">
          <a:noAutofit/>
        </a:bodyPr>
        <a:lstStyle/>
        <a:p>
          <a:pPr marL="0" lvl="0" indent="0" algn="ctr" defTabSz="533400">
            <a:lnSpc>
              <a:spcPct val="90000"/>
            </a:lnSpc>
            <a:spcBef>
              <a:spcPct val="0"/>
            </a:spcBef>
            <a:spcAft>
              <a:spcPct val="35000"/>
            </a:spcAft>
            <a:buNone/>
          </a:pPr>
          <a:r>
            <a:rPr lang="cs-CZ" sz="1200" kern="1200" dirty="0"/>
            <a:t>5. Na základě vyhodnocení a interpretace stanovíme </a:t>
          </a:r>
          <a:r>
            <a:rPr lang="cs-CZ" sz="1200" b="1" kern="1200" dirty="0"/>
            <a:t>diagnózu</a:t>
          </a:r>
          <a:r>
            <a:rPr lang="cs-CZ" sz="1200" kern="1200" dirty="0"/>
            <a:t>. </a:t>
          </a:r>
          <a:endParaRPr lang="en-US" sz="1200" kern="1200" dirty="0"/>
        </a:p>
      </dsp:txBody>
      <dsp:txXfrm>
        <a:off x="349021" y="3978048"/>
        <a:ext cx="2394432" cy="1436659"/>
      </dsp:txXfrm>
    </dsp:sp>
    <dsp:sp modelId="{4DA29A36-2E38-E54D-B049-1D5C585AAACD}">
      <dsp:nvSpPr>
        <dsp:cNvPr id="0" name=""/>
        <dsp:cNvSpPr/>
      </dsp:nvSpPr>
      <dsp:spPr>
        <a:xfrm>
          <a:off x="3294173" y="3978048"/>
          <a:ext cx="2394432" cy="1436659"/>
        </a:xfrm>
        <a:prstGeom prst="rect">
          <a:avLst/>
        </a:prstGeom>
        <a:solidFill>
          <a:schemeClr val="accent5">
            <a:hueOff val="17835912"/>
            <a:satOff val="0"/>
            <a:lumOff val="-13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7329" tIns="123158" rIns="117329" bIns="123158" numCol="1" spcCol="1270" anchor="ctr" anchorCtr="0">
          <a:noAutofit/>
        </a:bodyPr>
        <a:lstStyle/>
        <a:p>
          <a:pPr marL="0" lvl="0" indent="0" algn="ctr" defTabSz="533400">
            <a:lnSpc>
              <a:spcPct val="90000"/>
            </a:lnSpc>
            <a:spcBef>
              <a:spcPct val="0"/>
            </a:spcBef>
            <a:spcAft>
              <a:spcPct val="35000"/>
            </a:spcAft>
            <a:buNone/>
          </a:pPr>
          <a:r>
            <a:rPr lang="cs-CZ" sz="1200" kern="1200" dirty="0"/>
            <a:t>6. Po určení diagnózy vyslovíme určité </a:t>
          </a:r>
          <a:r>
            <a:rPr lang="cs-CZ" sz="1200" b="1" kern="1200" dirty="0"/>
            <a:t>doporučení</a:t>
          </a:r>
          <a:r>
            <a:rPr lang="cs-CZ" sz="1200" kern="1200" dirty="0"/>
            <a:t>, jak reagovat na stanovenou diagnózu a jaké pedagogické opatření uplatnit. Dobrá diagnostika může naznačit předpoklady dalšího rozvoje (</a:t>
          </a:r>
          <a:r>
            <a:rPr lang="cs-CZ" sz="1200" b="1" kern="1200" dirty="0"/>
            <a:t>prognóza</a:t>
          </a:r>
          <a:r>
            <a:rPr lang="cs-CZ" sz="1200" kern="1200" dirty="0"/>
            <a:t>) sledovaného subjektu. </a:t>
          </a:r>
          <a:endParaRPr lang="en-US" sz="1200" kern="1200" dirty="0"/>
        </a:p>
      </dsp:txBody>
      <dsp:txXfrm>
        <a:off x="3294173" y="3978048"/>
        <a:ext cx="2394432" cy="143665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80880B-2BD8-1049-BA17-D4F4440CD713}">
      <dsp:nvSpPr>
        <dsp:cNvPr id="0" name=""/>
        <dsp:cNvSpPr/>
      </dsp:nvSpPr>
      <dsp:spPr>
        <a:xfrm>
          <a:off x="0" y="0"/>
          <a:ext cx="8172798" cy="20007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cs-CZ" altLang="cs-CZ" sz="1900" kern="1200" dirty="0">
              <a:solidFill>
                <a:schemeClr val="tx1">
                  <a:lumMod val="85000"/>
                  <a:lumOff val="15000"/>
                </a:schemeClr>
              </a:solidFill>
            </a:rPr>
            <a:t>HOSPITACE = </a:t>
          </a:r>
          <a:r>
            <a:rPr lang="cs-CZ" altLang="cs-CZ" sz="1900" b="0" kern="1200" dirty="0">
              <a:solidFill>
                <a:schemeClr val="tx1">
                  <a:lumMod val="85000"/>
                  <a:lumOff val="15000"/>
                </a:schemeClr>
              </a:solidFill>
            </a:rPr>
            <a:t>návštěva ve vyučovací hodině s cílem poznání stavu a úrovně výchovné a vzdělávací práce. </a:t>
          </a:r>
        </a:p>
        <a:p>
          <a:pPr marL="0" marR="0" lvl="0" indent="0" algn="l" defTabSz="914400" eaLnBrk="1" fontAlgn="auto" latinLnBrk="0" hangingPunct="1">
            <a:lnSpc>
              <a:spcPct val="100000"/>
            </a:lnSpc>
            <a:spcBef>
              <a:spcPct val="0"/>
            </a:spcBef>
            <a:spcAft>
              <a:spcPts val="0"/>
            </a:spcAft>
            <a:buClrTx/>
            <a:buSzTx/>
            <a:buFontTx/>
            <a:buNone/>
            <a:tabLst/>
            <a:defRPr/>
          </a:pPr>
          <a:r>
            <a:rPr lang="cs-CZ" altLang="cs-CZ" sz="1900" kern="1200" dirty="0">
              <a:solidFill>
                <a:schemeClr val="tx1">
                  <a:lumMod val="85000"/>
                  <a:lumOff val="15000"/>
                </a:schemeClr>
              </a:solidFill>
            </a:rPr>
            <a:t>Za účelem kontrolním ji provádějí inspektoři a ředitelé škol, za účelem studijním, poznávacím a získání zkušeností ji vykonávají učitelé, budoucí učitelé.</a:t>
          </a:r>
        </a:p>
        <a:p>
          <a:pPr marL="0" lvl="0" algn="l" defTabSz="622300">
            <a:lnSpc>
              <a:spcPct val="90000"/>
            </a:lnSpc>
            <a:spcBef>
              <a:spcPct val="0"/>
            </a:spcBef>
            <a:spcAft>
              <a:spcPct val="35000"/>
            </a:spcAft>
            <a:buNone/>
          </a:pPr>
          <a:endParaRPr lang="en-US" sz="1900" kern="1200" dirty="0"/>
        </a:p>
      </dsp:txBody>
      <dsp:txXfrm>
        <a:off x="97666" y="97666"/>
        <a:ext cx="7977466" cy="1805368"/>
      </dsp:txXfrm>
    </dsp:sp>
    <dsp:sp modelId="{CFF931D4-B360-4148-B546-4240F2FBF9D5}">
      <dsp:nvSpPr>
        <dsp:cNvPr id="0" name=""/>
        <dsp:cNvSpPr/>
      </dsp:nvSpPr>
      <dsp:spPr>
        <a:xfrm>
          <a:off x="0" y="2100508"/>
          <a:ext cx="8172798" cy="2000700"/>
        </a:xfrm>
        <a:prstGeom prst="roundRect">
          <a:avLst/>
        </a:prstGeom>
        <a:solidFill>
          <a:schemeClr val="accent5">
            <a:hueOff val="17835912"/>
            <a:satOff val="0"/>
            <a:lumOff val="-13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kern="1200" dirty="0"/>
            <a:t>SUPERVIZE = </a:t>
          </a:r>
          <a:r>
            <a:rPr lang="cs-CZ" sz="1900" b="0" kern="1200" dirty="0"/>
            <a:t>forma odborné přípravy na určitá povolání, kdy adept nebo začátečník pracuje v reálných podmínkách pod dohledem, popř. vedením zkušenější osoby.</a:t>
          </a:r>
          <a:br>
            <a:rPr lang="cs-CZ" sz="1900" b="0" kern="1200" dirty="0"/>
          </a:br>
          <a:r>
            <a:rPr lang="cs-CZ" sz="1900" b="0" kern="1200" dirty="0"/>
            <a:t>Cíl</a:t>
          </a:r>
          <a:r>
            <a:rPr lang="cs-CZ" sz="1900" b="0" kern="1200"/>
            <a:t>: </a:t>
          </a:r>
          <a:r>
            <a:rPr lang="cs-CZ" sz="1900" kern="1200"/>
            <a:t>porozumění </a:t>
          </a:r>
          <a:r>
            <a:rPr lang="cs-CZ" sz="1900" kern="1200" dirty="0"/>
            <a:t>a zvládnutí obtížných interakčních procesů v </a:t>
          </a:r>
          <a:r>
            <a:rPr lang="cs-CZ" sz="1900" kern="1200"/>
            <a:t>profesi učitele.</a:t>
          </a:r>
          <a:endParaRPr lang="en-US" sz="1900" kern="1200" dirty="0"/>
        </a:p>
      </dsp:txBody>
      <dsp:txXfrm>
        <a:off x="97666" y="2198174"/>
        <a:ext cx="7977466" cy="180536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A1FC44-1CF1-4345-8F8C-4BEE5C7C2752}">
      <dsp:nvSpPr>
        <dsp:cNvPr id="0" name=""/>
        <dsp:cNvSpPr/>
      </dsp:nvSpPr>
      <dsp:spPr>
        <a:xfrm>
          <a:off x="0" y="13434"/>
          <a:ext cx="5260848" cy="175032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kern="1200" dirty="0"/>
            <a:t>Hospitací popíšeme </a:t>
          </a:r>
          <a:r>
            <a:rPr lang="cs-CZ" sz="1700" b="1" kern="1200" dirty="0"/>
            <a:t>stav</a:t>
          </a:r>
          <a:r>
            <a:rPr lang="cs-CZ" sz="1700" kern="1200" dirty="0"/>
            <a:t> vzdělávacích a výchovných situací a to se může stát východiskem pro zefektivnění další práce učitele. </a:t>
          </a:r>
        </a:p>
        <a:p>
          <a:pPr marL="0" lvl="0" indent="0" algn="l" defTabSz="755650">
            <a:lnSpc>
              <a:spcPct val="90000"/>
            </a:lnSpc>
            <a:spcBef>
              <a:spcPct val="0"/>
            </a:spcBef>
            <a:spcAft>
              <a:spcPct val="35000"/>
            </a:spcAft>
            <a:buNone/>
          </a:pPr>
          <a:r>
            <a:rPr lang="cs-CZ" sz="1700" kern="1200" dirty="0"/>
            <a:t>Zůstáváme na úrovni vyslovení diagnózy a můžeme, ale nemusíme vyslovit rozhodnutí, jak postupovat dále. </a:t>
          </a:r>
          <a:endParaRPr lang="en-US" sz="1700" kern="1200" dirty="0"/>
        </a:p>
      </dsp:txBody>
      <dsp:txXfrm>
        <a:off x="85444" y="98878"/>
        <a:ext cx="5089960" cy="1579432"/>
      </dsp:txXfrm>
    </dsp:sp>
    <dsp:sp modelId="{A5422AFB-5431-704C-B097-FF8896439B32}">
      <dsp:nvSpPr>
        <dsp:cNvPr id="0" name=""/>
        <dsp:cNvSpPr/>
      </dsp:nvSpPr>
      <dsp:spPr>
        <a:xfrm>
          <a:off x="0" y="1812715"/>
          <a:ext cx="5260848" cy="1750320"/>
        </a:xfrm>
        <a:prstGeom prst="roundRect">
          <a:avLst/>
        </a:prstGeom>
        <a:solidFill>
          <a:schemeClr val="accent5">
            <a:hueOff val="17835912"/>
            <a:satOff val="0"/>
            <a:lumOff val="-13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kern="1200" dirty="0"/>
            <a:t>Supervize je </a:t>
          </a:r>
          <a:r>
            <a:rPr lang="cs-CZ" sz="1700" b="1" kern="1200" dirty="0"/>
            <a:t>proces</a:t>
          </a:r>
          <a:r>
            <a:rPr lang="cs-CZ" sz="1700" kern="1200" dirty="0"/>
            <a:t>, ve kterém se učitel zdokonaluje pod vedením supervizora. </a:t>
          </a:r>
        </a:p>
        <a:p>
          <a:pPr marL="0" lvl="0" indent="0" algn="l" defTabSz="755650">
            <a:lnSpc>
              <a:spcPct val="90000"/>
            </a:lnSpc>
            <a:spcBef>
              <a:spcPct val="0"/>
            </a:spcBef>
            <a:spcAft>
              <a:spcPct val="35000"/>
            </a:spcAft>
            <a:buNone/>
          </a:pPr>
          <a:r>
            <a:rPr lang="cs-CZ" sz="1700" kern="1200" dirty="0"/>
            <a:t>Po stanovení diagnózy následují doporučení, prognózy a nakonec i rozhodnutí, jak a co má </a:t>
          </a:r>
          <a:r>
            <a:rPr lang="cs-CZ" sz="1700" kern="1200" dirty="0" err="1"/>
            <a:t>supervidovaný</a:t>
          </a:r>
          <a:r>
            <a:rPr lang="cs-CZ" sz="1700" kern="1200" dirty="0"/>
            <a:t> (v našem případě učitel) udělat příště. </a:t>
          </a:r>
          <a:endParaRPr lang="en-US" sz="1700" kern="1200" dirty="0"/>
        </a:p>
      </dsp:txBody>
      <dsp:txXfrm>
        <a:off x="85444" y="1898159"/>
        <a:ext cx="5089960" cy="157943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CEFB6A-E6CD-434D-B619-1419D99E1C7E}">
      <dsp:nvSpPr>
        <dsp:cNvPr id="0" name=""/>
        <dsp:cNvSpPr/>
      </dsp:nvSpPr>
      <dsp:spPr>
        <a:xfrm>
          <a:off x="0" y="2637"/>
          <a:ext cx="10752138" cy="0"/>
        </a:xfrm>
        <a:prstGeom prst="lin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C1BF26B-DE47-894B-9F4F-98FB8F13B061}">
      <dsp:nvSpPr>
        <dsp:cNvPr id="0" name=""/>
        <dsp:cNvSpPr/>
      </dsp:nvSpPr>
      <dsp:spPr>
        <a:xfrm>
          <a:off x="0" y="2637"/>
          <a:ext cx="10752138" cy="719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altLang="cs-CZ" sz="1800" kern="1200" dirty="0"/>
            <a:t>1. expert (např. výzkumný pracovník, odborník z pedagogicko-psychologické poradny)</a:t>
          </a:r>
        </a:p>
      </dsp:txBody>
      <dsp:txXfrm>
        <a:off x="0" y="2637"/>
        <a:ext cx="10752138" cy="719683"/>
      </dsp:txXfrm>
    </dsp:sp>
    <dsp:sp modelId="{126338B0-EF9E-AC41-9461-7BEE49A7E4C6}">
      <dsp:nvSpPr>
        <dsp:cNvPr id="0" name=""/>
        <dsp:cNvSpPr/>
      </dsp:nvSpPr>
      <dsp:spPr>
        <a:xfrm>
          <a:off x="0" y="722320"/>
          <a:ext cx="10752138" cy="0"/>
        </a:xfrm>
        <a:prstGeom prst="lin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7BEB4B4-0D57-E14B-9A3C-2FF67A16E158}">
      <dsp:nvSpPr>
        <dsp:cNvPr id="0" name=""/>
        <dsp:cNvSpPr/>
      </dsp:nvSpPr>
      <dsp:spPr>
        <a:xfrm>
          <a:off x="0" y="722320"/>
          <a:ext cx="10752138" cy="719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kern="1200" dirty="0"/>
            <a:t>2. inspektor, ředitel</a:t>
          </a:r>
        </a:p>
      </dsp:txBody>
      <dsp:txXfrm>
        <a:off x="0" y="722320"/>
        <a:ext cx="10752138" cy="719683"/>
      </dsp:txXfrm>
    </dsp:sp>
    <dsp:sp modelId="{4799A6CD-83E2-DC47-8E25-5E1AD9C38C76}">
      <dsp:nvSpPr>
        <dsp:cNvPr id="0" name=""/>
        <dsp:cNvSpPr/>
      </dsp:nvSpPr>
      <dsp:spPr>
        <a:xfrm>
          <a:off x="0" y="1442003"/>
          <a:ext cx="10752138" cy="0"/>
        </a:xfrm>
        <a:prstGeom prst="lin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C2D98DD-F7DE-2249-8C31-1E52B81697E8}">
      <dsp:nvSpPr>
        <dsp:cNvPr id="0" name=""/>
        <dsp:cNvSpPr/>
      </dsp:nvSpPr>
      <dsp:spPr>
        <a:xfrm>
          <a:off x="0" y="1442003"/>
          <a:ext cx="10741637" cy="1256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kern="1200" dirty="0"/>
            <a:t>3. kolega – pokud jde o kolegu ve stejném věku, můžeme ho označit za peer-kolegu, dále se můžeme také setkat s pojmem „</a:t>
          </a:r>
          <a:r>
            <a:rPr lang="cs-CZ" sz="1800" kern="1200" dirty="0" err="1"/>
            <a:t>critical</a:t>
          </a:r>
          <a:r>
            <a:rPr lang="cs-CZ" sz="1800" kern="1200" dirty="0"/>
            <a:t> </a:t>
          </a:r>
          <a:r>
            <a:rPr lang="cs-CZ" sz="1800" kern="1200" dirty="0" err="1"/>
            <a:t>friend</a:t>
          </a:r>
          <a:r>
            <a:rPr lang="cs-CZ" sz="1800" kern="1200" dirty="0"/>
            <a:t>“</a:t>
          </a:r>
          <a:endParaRPr lang="en-US" sz="1800" kern="1200" dirty="0"/>
        </a:p>
      </dsp:txBody>
      <dsp:txXfrm>
        <a:off x="0" y="1442003"/>
        <a:ext cx="10741637" cy="1256192"/>
      </dsp:txXfrm>
    </dsp:sp>
    <dsp:sp modelId="{95750587-B5F1-434E-B137-1B450D9CC5E4}">
      <dsp:nvSpPr>
        <dsp:cNvPr id="0" name=""/>
        <dsp:cNvSpPr/>
      </dsp:nvSpPr>
      <dsp:spPr>
        <a:xfrm>
          <a:off x="0" y="2698196"/>
          <a:ext cx="10752138" cy="0"/>
        </a:xfrm>
        <a:prstGeom prst="lin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2D8E1A8-352F-784F-9F8F-9354878FCA74}">
      <dsp:nvSpPr>
        <dsp:cNvPr id="0" name=""/>
        <dsp:cNvSpPr/>
      </dsp:nvSpPr>
      <dsp:spPr>
        <a:xfrm>
          <a:off x="0" y="2698196"/>
          <a:ext cx="10752138" cy="719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kern="1200" dirty="0"/>
            <a:t>4. učitel sám sebe (= autodiagnostika)</a:t>
          </a:r>
          <a:endParaRPr lang="en-US" sz="1800" kern="1200" dirty="0"/>
        </a:p>
      </dsp:txBody>
      <dsp:txXfrm>
        <a:off x="0" y="2698196"/>
        <a:ext cx="10752138" cy="719683"/>
      </dsp:txXfrm>
    </dsp:sp>
    <dsp:sp modelId="{9D66F76F-28B5-9E4F-BEF8-FD884AB6E16A}">
      <dsp:nvSpPr>
        <dsp:cNvPr id="0" name=""/>
        <dsp:cNvSpPr/>
      </dsp:nvSpPr>
      <dsp:spPr>
        <a:xfrm>
          <a:off x="0" y="3417879"/>
          <a:ext cx="10752138" cy="0"/>
        </a:xfrm>
        <a:prstGeom prst="lin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F3D24C5-8E62-A34B-87A6-EBDB166AA64F}">
      <dsp:nvSpPr>
        <dsp:cNvPr id="0" name=""/>
        <dsp:cNvSpPr/>
      </dsp:nvSpPr>
      <dsp:spPr>
        <a:xfrm>
          <a:off x="0" y="3417879"/>
          <a:ext cx="10752138" cy="719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kern="1200" dirty="0"/>
            <a:t>5. žáci </a:t>
          </a:r>
          <a:endParaRPr lang="en-US" sz="1800" kern="1200" dirty="0"/>
        </a:p>
      </dsp:txBody>
      <dsp:txXfrm>
        <a:off x="0" y="3417879"/>
        <a:ext cx="10752138" cy="71968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a:t>Kliknutím vložíte nadpis</a:t>
            </a:r>
            <a:endParaRPr lang="cs-CZ" noProof="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a:t>Kliknutím vložíte podnadpis</a:t>
            </a:r>
          </a:p>
        </p:txBody>
      </p:sp>
      <p:pic>
        <p:nvPicPr>
          <p:cNvPr id="11" name="Obrázek 5">
            <a:extLst>
              <a:ext uri="{FF2B5EF4-FFF2-40B4-BE49-F238E27FC236}">
                <a16:creationId xmlns:a16="http://schemas.microsoft.com/office/drawing/2014/main" id="{AC617C30-30B9-5F40-B9CE-8190F0E78E2C}"/>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3999" y="414000"/>
            <a:ext cx="2019358" cy="106560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a:t>Kliknutím vložíte text</a:t>
            </a:r>
          </a:p>
        </p:txBody>
      </p:sp>
      <p:pic>
        <p:nvPicPr>
          <p:cNvPr id="16" name="Obrázek 8">
            <a:extLst>
              <a:ext uri="{FF2B5EF4-FFF2-40B4-BE49-F238E27FC236}">
                <a16:creationId xmlns:a16="http://schemas.microsoft.com/office/drawing/2014/main" id="{7F978BB5-2C40-1847-9BDD-10F4A7A7EB6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5" name="Obrázek 8">
            <a:extLst>
              <a:ext uri="{FF2B5EF4-FFF2-40B4-BE49-F238E27FC236}">
                <a16:creationId xmlns:a16="http://schemas.microsoft.com/office/drawing/2014/main" id="{89E476E0-A591-2D41-97B8-B350A84A3CC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p>
        </p:txBody>
      </p:sp>
      <p:pic>
        <p:nvPicPr>
          <p:cNvPr id="10" name="Obrázek 5">
            <a:extLst>
              <a:ext uri="{FF2B5EF4-FFF2-40B4-BE49-F238E27FC236}">
                <a16:creationId xmlns:a16="http://schemas.microsoft.com/office/drawing/2014/main" id="{A2CCDBBA-9351-4241-8683-C6B09BB8422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3999" y="414000"/>
            <a:ext cx="2019358" cy="1065600"/>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Úvodní snímek - inverzní">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a:t>Kliknutím vložíte podnadpis</a:t>
            </a:r>
          </a:p>
        </p:txBody>
      </p:sp>
      <p:pic>
        <p:nvPicPr>
          <p:cNvPr id="9" name="Obrázek 5">
            <a:extLst>
              <a:ext uri="{FF2B5EF4-FFF2-40B4-BE49-F238E27FC236}">
                <a16:creationId xmlns:a16="http://schemas.microsoft.com/office/drawing/2014/main" id="{10B27CBC-C779-8D49-81A2-7E60B02AB00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3999" y="415848"/>
            <a:ext cx="2019358" cy="106190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ozdělovník (alternativní) 2">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p>
        </p:txBody>
      </p:sp>
      <p:pic>
        <p:nvPicPr>
          <p:cNvPr id="11" name="Obrázek 5">
            <a:extLst>
              <a:ext uri="{FF2B5EF4-FFF2-40B4-BE49-F238E27FC236}">
                <a16:creationId xmlns:a16="http://schemas.microsoft.com/office/drawing/2014/main" id="{5E93C79E-4EE6-7340-A532-170840922F8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3999" y="415848"/>
            <a:ext cx="2019358" cy="106190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a:t>Kliknutím na ikonu vložíte obrázek</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pic>
        <p:nvPicPr>
          <p:cNvPr id="6" name="Obrázek 8">
            <a:extLst>
              <a:ext uri="{FF2B5EF4-FFF2-40B4-BE49-F238E27FC236}">
                <a16:creationId xmlns:a16="http://schemas.microsoft.com/office/drawing/2014/main" id="{04D6D823-4C68-D841-A02B-330212BF14D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247"/>
            <a:ext cx="1132477" cy="597106"/>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SPORT slide">
    <p:spTree>
      <p:nvGrpSpPr>
        <p:cNvPr id="1" name=""/>
        <p:cNvGrpSpPr/>
        <p:nvPr/>
      </p:nvGrpSpPr>
      <p:grpSpPr>
        <a:xfrm>
          <a:off x="0" y="0"/>
          <a:ext cx="0" cy="0"/>
          <a:chOff x="0" y="0"/>
          <a:chExt cx="0" cy="0"/>
        </a:xfrm>
      </p:grpSpPr>
      <p:pic>
        <p:nvPicPr>
          <p:cNvPr id="5" name="Grafický objekt 5">
            <a:extLst>
              <a:ext uri="{FF2B5EF4-FFF2-40B4-BE49-F238E27FC236}">
                <a16:creationId xmlns:a16="http://schemas.microsoft.com/office/drawing/2014/main" id="{CA39A22B-25AC-154A-995D-A5A321924D9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412678" y="2014200"/>
            <a:ext cx="5366645" cy="2829600"/>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C96E56-5C3F-4C5E-8FA2-4C7BE646D4C6}"/>
              </a:ext>
            </a:extLst>
          </p:cNvPr>
          <p:cNvSpPr>
            <a:spLocks noGrp="1"/>
          </p:cNvSpPr>
          <p:nvPr>
            <p:ph type="title"/>
          </p:nvPr>
        </p:nvSpPr>
        <p:spPr/>
        <p:txBody>
          <a:bodyPr/>
          <a:lstStyle/>
          <a:p>
            <a:r>
              <a:rPr lang="cs-CZ"/>
              <a:t>Kliknutím lze upravit styl.</a:t>
            </a:r>
          </a:p>
        </p:txBody>
      </p:sp>
      <p:sp>
        <p:nvSpPr>
          <p:cNvPr id="3" name="Zástupný symbol pro zápatí 2">
            <a:extLst>
              <a:ext uri="{FF2B5EF4-FFF2-40B4-BE49-F238E27FC236}">
                <a16:creationId xmlns:a16="http://schemas.microsoft.com/office/drawing/2014/main" id="{C9047414-72BB-43A4-81A8-67CF011FFE28}"/>
              </a:ext>
            </a:extLst>
          </p:cNvPr>
          <p:cNvSpPr>
            <a:spLocks noGrp="1"/>
          </p:cNvSpPr>
          <p:nvPr>
            <p:ph type="ftr" sz="quarter" idx="10"/>
          </p:nvPr>
        </p:nvSpPr>
        <p:spPr/>
        <p:txBody>
          <a:bodyPr/>
          <a:lstStyle/>
          <a:p>
            <a:r>
              <a:rPr lang="cs-CZ"/>
              <a:t>Zápatí prezentace</a:t>
            </a:r>
          </a:p>
        </p:txBody>
      </p:sp>
      <p:sp>
        <p:nvSpPr>
          <p:cNvPr id="4" name="Zástupný symbol pro číslo snímku 3">
            <a:extLst>
              <a:ext uri="{FF2B5EF4-FFF2-40B4-BE49-F238E27FC236}">
                <a16:creationId xmlns:a16="http://schemas.microsoft.com/office/drawing/2014/main" id="{04AB3853-9BCC-4A9C-BAC3-BA97D1453A91}"/>
              </a:ext>
            </a:extLst>
          </p:cNvPr>
          <p:cNvSpPr>
            <a:spLocks noGrp="1"/>
          </p:cNvSpPr>
          <p:nvPr>
            <p:ph type="sldNum" sz="quarter" idx="11"/>
          </p:nvPr>
        </p:nvSpPr>
        <p:spPr/>
        <p:txBody>
          <a:bodyPr/>
          <a:lstStyle/>
          <a:p>
            <a:fld id="{0DE708CC-0C3F-4567-9698-B54C0F35BD31}" type="slidenum">
              <a:rPr lang="cs-CZ" altLang="cs-CZ" smtClean="0"/>
              <a:pPr/>
              <a:t>‹#›</a:t>
            </a:fld>
            <a:endParaRPr lang="cs-CZ" altLang="cs-CZ"/>
          </a:p>
        </p:txBody>
      </p:sp>
    </p:spTree>
    <p:extLst>
      <p:ext uri="{BB962C8B-B14F-4D97-AF65-F5344CB8AC3E}">
        <p14:creationId xmlns:p14="http://schemas.microsoft.com/office/powerpoint/2010/main" val="2962698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3184304" y="5457322"/>
            <a:ext cx="5994865" cy="1361355"/>
          </a:xfrm>
        </p:spPr>
        <p:txBody>
          <a:bodyPr/>
          <a:lstStyle>
            <a:lvl1pPr>
              <a:defRPr sz="12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7" name="Obrázek 8">
            <a:extLst>
              <a:ext uri="{FF2B5EF4-FFF2-40B4-BE49-F238E27FC236}">
                <a16:creationId xmlns:a16="http://schemas.microsoft.com/office/drawing/2014/main" id="{B6CE4B49-42C3-6246-B1EB-3DAF3FFB860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8" name="Obrázek 8">
            <a:extLst>
              <a:ext uri="{FF2B5EF4-FFF2-40B4-BE49-F238E27FC236}">
                <a16:creationId xmlns:a16="http://schemas.microsoft.com/office/drawing/2014/main" id="{75D85D30-781C-3645-A803-7D040A1BE2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10" name="Obrázek 8">
            <a:extLst>
              <a:ext uri="{FF2B5EF4-FFF2-40B4-BE49-F238E27FC236}">
                <a16:creationId xmlns:a16="http://schemas.microsoft.com/office/drawing/2014/main" id="{E07BEE75-6ACF-F048-9475-FA5BD156AE0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a:t>Kliknutím vložíte nadpis</a:t>
            </a:r>
            <a:endParaRPr lang="cs-CZ" noProof="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10" name="Obrázek 8">
            <a:extLst>
              <a:ext uri="{FF2B5EF4-FFF2-40B4-BE49-F238E27FC236}">
                <a16:creationId xmlns:a16="http://schemas.microsoft.com/office/drawing/2014/main" id="{B304B0A1-6A6D-2A4A-937E-72AE738379D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pic>
        <p:nvPicPr>
          <p:cNvPr id="10" name="Obrázek 8">
            <a:extLst>
              <a:ext uri="{FF2B5EF4-FFF2-40B4-BE49-F238E27FC236}">
                <a16:creationId xmlns:a16="http://schemas.microsoft.com/office/drawing/2014/main" id="{0D0310EC-05B1-B942-BF73-CC87EC1CD17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a:t>Kliknutím vložíte nadpis</a:t>
            </a:r>
          </a:p>
        </p:txBody>
      </p:sp>
      <p:pic>
        <p:nvPicPr>
          <p:cNvPr id="22" name="Obrázek 8">
            <a:extLst>
              <a:ext uri="{FF2B5EF4-FFF2-40B4-BE49-F238E27FC236}">
                <a16:creationId xmlns:a16="http://schemas.microsoft.com/office/drawing/2014/main" id="{B788EED2-C169-0E4F-A0DE-FC58E3BECC2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p:txBody>
      </p:sp>
      <p:pic>
        <p:nvPicPr>
          <p:cNvPr id="6" name="Obrázek 8">
            <a:extLst>
              <a:ext uri="{FF2B5EF4-FFF2-40B4-BE49-F238E27FC236}">
                <a16:creationId xmlns:a16="http://schemas.microsoft.com/office/drawing/2014/main" id="{C893EBC8-BC9E-264D-9299-3E5F5EC46B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a:t>Kliknutím vložíte nadpis</a:t>
            </a:r>
          </a:p>
        </p:txBody>
      </p:sp>
      <p:pic>
        <p:nvPicPr>
          <p:cNvPr id="8" name="Obrázek 8">
            <a:extLst>
              <a:ext uri="{FF2B5EF4-FFF2-40B4-BE49-F238E27FC236}">
                <a16:creationId xmlns:a16="http://schemas.microsoft.com/office/drawing/2014/main" id="{2FE25A66-24C4-FE4C-AD09-76419B1C76B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3039213" y="5530103"/>
            <a:ext cx="5611974" cy="1327897"/>
          </a:xfrm>
          <a:prstGeom prst="rect">
            <a:avLst/>
          </a:prstGeom>
          <a:blipFill>
            <a:blip r:embed="rId20"/>
            <a:stretch>
              <a:fillRect/>
            </a:stretch>
          </a:blipFill>
          <a:ln>
            <a:noFill/>
          </a:ln>
          <a:effec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1"/>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diagramLayout" Target="../diagrams/layout5.xml"/><Relationship Id="rId7" Type="http://schemas.openxmlformats.org/officeDocument/2006/relationships/image" Target="../media/image14.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21.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5.sv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6.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8.svg"/><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2.emf"/><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endParaRPr lang="cs-CZ"/>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cs typeface="Arial"/>
              </a:rPr>
              <a:t>9. Pedagogická diagnostika</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endParaRPr lang="cs-CZ"/>
          </a:p>
        </p:txBody>
      </p:sp>
      <p:pic>
        <p:nvPicPr>
          <p:cNvPr id="6" name="Graphic 70" descr="Kostra">
            <a:extLst>
              <a:ext uri="{FF2B5EF4-FFF2-40B4-BE49-F238E27FC236}">
                <a16:creationId xmlns:a16="http://schemas.microsoft.com/office/drawing/2014/main" id="{D97F41BC-8648-F840-B443-2FB5394EDA5F}"/>
              </a:ext>
            </a:extLst>
          </p:cNvPr>
          <p:cNvPicPr>
            <a:picLocks noChangeAspect="1"/>
          </p:cNvPicPr>
          <p:nvPr/>
        </p:nvPicPr>
        <p:blipFill>
          <a:blip r:embed="rId2">
            <a:duotone>
              <a:prstClr val="black"/>
              <a:prstClr val="white"/>
            </a:duotone>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74913" y="219388"/>
            <a:ext cx="3388688" cy="3388688"/>
          </a:xfrm>
          <a:prstGeom prst="rect">
            <a:avLst/>
          </a:prstGeom>
        </p:spPr>
      </p:pic>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5550DE7-CB25-2443-BE47-9C5743E775FE}"/>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DDBA4F49-781A-214D-B26D-FEEA84E9DC19}"/>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a:p>
        </p:txBody>
      </p:sp>
      <p:sp>
        <p:nvSpPr>
          <p:cNvPr id="5" name="Zástupný obsah 4">
            <a:extLst>
              <a:ext uri="{FF2B5EF4-FFF2-40B4-BE49-F238E27FC236}">
                <a16:creationId xmlns:a16="http://schemas.microsoft.com/office/drawing/2014/main" id="{BCB9008D-49B1-DA41-B51A-418A62F4C38B}"/>
              </a:ext>
            </a:extLst>
          </p:cNvPr>
          <p:cNvSpPr>
            <a:spLocks noGrp="1"/>
          </p:cNvSpPr>
          <p:nvPr>
            <p:ph idx="1"/>
          </p:nvPr>
        </p:nvSpPr>
        <p:spPr>
          <a:xfrm>
            <a:off x="666000" y="525785"/>
            <a:ext cx="10717108" cy="4931537"/>
          </a:xfrm>
        </p:spPr>
        <p:txBody>
          <a:bodyPr/>
          <a:lstStyle/>
          <a:p>
            <a:pPr marL="609600" indent="-609600">
              <a:buFont typeface="+mj-lt"/>
              <a:buAutoNum type="arabicPeriod" startAt="3"/>
            </a:pPr>
            <a:r>
              <a:rPr lang="cs-CZ" altLang="cs-CZ" dirty="0">
                <a:solidFill>
                  <a:schemeClr val="tx1">
                    <a:lumMod val="85000"/>
                    <a:lumOff val="15000"/>
                  </a:schemeClr>
                </a:solidFill>
              </a:rPr>
              <a:t>podle časového období, kdy diagnostiku provádíme:</a:t>
            </a:r>
          </a:p>
          <a:p>
            <a:pPr marL="609600" indent="-609600">
              <a:lnSpc>
                <a:spcPct val="100000"/>
              </a:lnSpc>
              <a:buNone/>
            </a:pPr>
            <a:endParaRPr lang="cs-CZ" altLang="cs-CZ" dirty="0">
              <a:solidFill>
                <a:schemeClr val="tx1">
                  <a:lumMod val="85000"/>
                  <a:lumOff val="15000"/>
                </a:schemeClr>
              </a:solidFill>
            </a:endParaRPr>
          </a:p>
          <a:p>
            <a:pPr marL="609600" indent="-609600">
              <a:lnSpc>
                <a:spcPct val="100000"/>
              </a:lnSpc>
              <a:buFontTx/>
              <a:buAutoNum type="alphaLcParenR"/>
            </a:pPr>
            <a:r>
              <a:rPr lang="cs-CZ" altLang="cs-CZ" sz="1800" b="1" dirty="0">
                <a:solidFill>
                  <a:schemeClr val="tx1">
                    <a:lumMod val="85000"/>
                    <a:lumOff val="15000"/>
                  </a:schemeClr>
                </a:solidFill>
              </a:rPr>
              <a:t>vstupní diagnostikování </a:t>
            </a:r>
            <a:r>
              <a:rPr lang="cs-CZ" altLang="cs-CZ" sz="1800" dirty="0">
                <a:solidFill>
                  <a:schemeClr val="tx1">
                    <a:lumMod val="85000"/>
                    <a:lumOff val="15000"/>
                  </a:schemeClr>
                </a:solidFill>
              </a:rPr>
              <a:t>provádíme na začátku nějakého časového období, může to být např. začátek školního roku, může to však být i začátek, který si sami zvolíme, např. začneme diagnostikovat od 10. listopadu do 10. prosince. Slouží nám k tomu, abychom zjistili </a:t>
            </a:r>
            <a:r>
              <a:rPr lang="cs-CZ" altLang="cs-CZ" sz="1800" u="sng" dirty="0">
                <a:solidFill>
                  <a:schemeClr val="tx1">
                    <a:lumMod val="85000"/>
                    <a:lumOff val="15000"/>
                  </a:schemeClr>
                </a:solidFill>
              </a:rPr>
              <a:t>výchozí stav</a:t>
            </a:r>
            <a:r>
              <a:rPr lang="cs-CZ" altLang="cs-CZ" sz="1800" dirty="0">
                <a:solidFill>
                  <a:schemeClr val="tx1">
                    <a:lumMod val="85000"/>
                    <a:lumOff val="15000"/>
                  </a:schemeClr>
                </a:solidFill>
              </a:rPr>
              <a:t> jevu, osoby. </a:t>
            </a:r>
          </a:p>
          <a:p>
            <a:pPr marL="609600" indent="-609600">
              <a:lnSpc>
                <a:spcPct val="100000"/>
              </a:lnSpc>
              <a:buFontTx/>
              <a:buAutoNum type="alphaLcParenR"/>
            </a:pPr>
            <a:r>
              <a:rPr lang="cs-CZ" altLang="cs-CZ" sz="1800" b="1" dirty="0">
                <a:solidFill>
                  <a:schemeClr val="tx1">
                    <a:lumMod val="85000"/>
                    <a:lumOff val="15000"/>
                  </a:schemeClr>
                </a:solidFill>
              </a:rPr>
              <a:t>průběžné</a:t>
            </a:r>
            <a:r>
              <a:rPr lang="cs-CZ" altLang="cs-CZ" sz="1800" dirty="0">
                <a:solidFill>
                  <a:schemeClr val="tx1">
                    <a:lumMod val="85000"/>
                    <a:lumOff val="15000"/>
                  </a:schemeClr>
                </a:solidFill>
              </a:rPr>
              <a:t> </a:t>
            </a:r>
            <a:r>
              <a:rPr lang="cs-CZ" altLang="cs-CZ" sz="1800" b="1" dirty="0">
                <a:solidFill>
                  <a:schemeClr val="tx1">
                    <a:lumMod val="85000"/>
                    <a:lumOff val="15000"/>
                  </a:schemeClr>
                </a:solidFill>
              </a:rPr>
              <a:t>diagnostikování </a:t>
            </a:r>
            <a:r>
              <a:rPr lang="cs-CZ" altLang="cs-CZ" sz="1800" dirty="0">
                <a:solidFill>
                  <a:schemeClr val="tx1">
                    <a:lumMod val="85000"/>
                    <a:lumOff val="15000"/>
                  </a:schemeClr>
                </a:solidFill>
              </a:rPr>
              <a:t>se děje v průběhu zvoleného časového období, buď tedy v průběhu školního roku, nebo v průběhu doby, kterou jsme si sami určili. Průběžným diagnostikováním zjišťujeme, nakolik se blížíme vytčenému cílovému stavu. Pokud se od cíle odchylujeme, pomáhají nám výsledky z průběžného diagnostikování korigovat zjištěný stav takovým směrem, který je žádoucí k dosažení cílového stavu.</a:t>
            </a:r>
          </a:p>
          <a:p>
            <a:pPr marL="609600" indent="-609600">
              <a:lnSpc>
                <a:spcPct val="100000"/>
              </a:lnSpc>
              <a:buFontTx/>
              <a:buAutoNum type="alphaLcParenR"/>
            </a:pPr>
            <a:r>
              <a:rPr lang="cs-CZ" altLang="cs-CZ" sz="1800" b="1" dirty="0">
                <a:solidFill>
                  <a:schemeClr val="tx1">
                    <a:lumMod val="85000"/>
                    <a:lumOff val="15000"/>
                  </a:schemeClr>
                </a:solidFill>
              </a:rPr>
              <a:t>výstupní</a:t>
            </a:r>
            <a:r>
              <a:rPr lang="cs-CZ" altLang="cs-CZ" sz="1800" dirty="0">
                <a:solidFill>
                  <a:schemeClr val="tx1">
                    <a:lumMod val="85000"/>
                    <a:lumOff val="15000"/>
                  </a:schemeClr>
                </a:solidFill>
              </a:rPr>
              <a:t> </a:t>
            </a:r>
            <a:r>
              <a:rPr lang="cs-CZ" altLang="cs-CZ" sz="1800" b="1" dirty="0">
                <a:solidFill>
                  <a:schemeClr val="tx1">
                    <a:lumMod val="85000"/>
                    <a:lumOff val="15000"/>
                  </a:schemeClr>
                </a:solidFill>
              </a:rPr>
              <a:t>diagnostikování</a:t>
            </a:r>
            <a:r>
              <a:rPr lang="cs-CZ" altLang="cs-CZ" sz="1800" dirty="0">
                <a:solidFill>
                  <a:schemeClr val="tx1">
                    <a:lumMod val="85000"/>
                    <a:lumOff val="15000"/>
                  </a:schemeClr>
                </a:solidFill>
              </a:rPr>
              <a:t> provádíme na konci časového období. Výstupní diagnostikování podává informace o </a:t>
            </a:r>
            <a:r>
              <a:rPr lang="cs-CZ" altLang="cs-CZ" sz="1800" dirty="0" err="1">
                <a:solidFill>
                  <a:schemeClr val="tx1">
                    <a:lumMod val="85000"/>
                    <a:lumOff val="15000"/>
                  </a:schemeClr>
                </a:solidFill>
              </a:rPr>
              <a:t>konečném-cílovém</a:t>
            </a:r>
            <a:r>
              <a:rPr lang="cs-CZ" altLang="cs-CZ" sz="1800" dirty="0">
                <a:solidFill>
                  <a:schemeClr val="tx1">
                    <a:lumMod val="85000"/>
                    <a:lumOff val="15000"/>
                  </a:schemeClr>
                </a:solidFill>
              </a:rPr>
              <a:t> stavu jevů, osob. Určuje, do jaké míry jsme dosáhli cílového stavu, který jsme si vytyčili na začátku časového období po vstupním diagnostikování. </a:t>
            </a:r>
          </a:p>
          <a:p>
            <a:endParaRPr lang="cs-CZ" dirty="0"/>
          </a:p>
        </p:txBody>
      </p:sp>
    </p:spTree>
    <p:extLst>
      <p:ext uri="{BB962C8B-B14F-4D97-AF65-F5344CB8AC3E}">
        <p14:creationId xmlns:p14="http://schemas.microsoft.com/office/powerpoint/2010/main" val="258303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B037C9E-846F-AC4A-9942-EB30EFA44A69}"/>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1B781E0D-0287-234A-9264-2C52DF19B5F1}"/>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a:p>
        </p:txBody>
      </p:sp>
      <p:sp>
        <p:nvSpPr>
          <p:cNvPr id="5" name="Zástupný obsah 4">
            <a:extLst>
              <a:ext uri="{FF2B5EF4-FFF2-40B4-BE49-F238E27FC236}">
                <a16:creationId xmlns:a16="http://schemas.microsoft.com/office/drawing/2014/main" id="{35B08436-BF6B-0B46-9FC1-BC88E6BE6F2E}"/>
              </a:ext>
            </a:extLst>
          </p:cNvPr>
          <p:cNvSpPr>
            <a:spLocks noGrp="1"/>
          </p:cNvSpPr>
          <p:nvPr>
            <p:ph idx="1"/>
          </p:nvPr>
        </p:nvSpPr>
        <p:spPr>
          <a:xfrm>
            <a:off x="760182" y="729692"/>
            <a:ext cx="10843108" cy="4381569"/>
          </a:xfrm>
        </p:spPr>
        <p:txBody>
          <a:bodyPr/>
          <a:lstStyle/>
          <a:p>
            <a:pPr marL="609600" indent="-609600">
              <a:buFont typeface="+mj-lt"/>
              <a:buAutoNum type="arabicPeriod" startAt="4"/>
            </a:pPr>
            <a:r>
              <a:rPr lang="cs-CZ" altLang="cs-CZ" dirty="0">
                <a:solidFill>
                  <a:schemeClr val="tx1">
                    <a:lumMod val="85000"/>
                    <a:lumOff val="15000"/>
                  </a:schemeClr>
                </a:solidFill>
              </a:rPr>
              <a:t>podle délky trvání diagnostikování:</a:t>
            </a:r>
          </a:p>
          <a:p>
            <a:pPr marL="609600" indent="-609600">
              <a:buFontTx/>
              <a:buAutoNum type="alphaLcParenR"/>
            </a:pPr>
            <a:r>
              <a:rPr lang="cs-CZ" altLang="cs-CZ" b="1" dirty="0" err="1">
                <a:solidFill>
                  <a:schemeClr val="tx1">
                    <a:lumMod val="85000"/>
                    <a:lumOff val="15000"/>
                  </a:schemeClr>
                </a:solidFill>
              </a:rPr>
              <a:t>sumativní</a:t>
            </a:r>
            <a:r>
              <a:rPr lang="cs-CZ" altLang="cs-CZ" b="1" dirty="0">
                <a:solidFill>
                  <a:schemeClr val="tx1">
                    <a:lumMod val="85000"/>
                    <a:lumOff val="15000"/>
                  </a:schemeClr>
                </a:solidFill>
              </a:rPr>
              <a:t> (závěrečné) diagnostikování </a:t>
            </a:r>
            <a:r>
              <a:rPr lang="cs-CZ" altLang="cs-CZ" dirty="0">
                <a:solidFill>
                  <a:schemeClr val="tx1">
                    <a:lumMod val="85000"/>
                    <a:lumOff val="15000"/>
                  </a:schemeClr>
                </a:solidFill>
              </a:rPr>
              <a:t>se provádí na konci určité etapy vyučování, např. pro probrání určitého tematického celku, nebo na konci školního roka. Jejím cílem je určit dosaženou úroveň za určité ucelené období. Jeho výsledek je vyjádřený např. známkou nebo počtem bodů. </a:t>
            </a:r>
          </a:p>
          <a:p>
            <a:pPr marL="609600" indent="-609600">
              <a:buFontTx/>
              <a:buAutoNum type="alphaLcParenR"/>
            </a:pPr>
            <a:r>
              <a:rPr lang="cs-CZ" altLang="cs-CZ" b="1" dirty="0">
                <a:solidFill>
                  <a:schemeClr val="tx1">
                    <a:lumMod val="85000"/>
                    <a:lumOff val="15000"/>
                  </a:schemeClr>
                </a:solidFill>
              </a:rPr>
              <a:t>formativní diagnostikování </a:t>
            </a:r>
            <a:r>
              <a:rPr lang="cs-CZ" altLang="cs-CZ" dirty="0">
                <a:solidFill>
                  <a:schemeClr val="tx1">
                    <a:lumMod val="85000"/>
                    <a:lumOff val="15000"/>
                  </a:schemeClr>
                </a:solidFill>
              </a:rPr>
              <a:t>je krátkodobé, okamžité diagnostikování v průběhu vyučovací hodiny. Učitel tak reaguje na bezprostřední situaci ve třídě. </a:t>
            </a:r>
          </a:p>
          <a:p>
            <a:endParaRPr lang="cs-CZ" dirty="0"/>
          </a:p>
        </p:txBody>
      </p:sp>
    </p:spTree>
    <p:extLst>
      <p:ext uri="{BB962C8B-B14F-4D97-AF65-F5344CB8AC3E}">
        <p14:creationId xmlns:p14="http://schemas.microsoft.com/office/powerpoint/2010/main" val="2974626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93522D4-F867-934A-B7BE-BE12DDDE989E}"/>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079071D5-67D7-F640-8921-5A70983E2416}"/>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a:p>
        </p:txBody>
      </p:sp>
      <p:sp>
        <p:nvSpPr>
          <p:cNvPr id="4" name="Nadpis 3">
            <a:extLst>
              <a:ext uri="{FF2B5EF4-FFF2-40B4-BE49-F238E27FC236}">
                <a16:creationId xmlns:a16="http://schemas.microsoft.com/office/drawing/2014/main" id="{E1B16336-6615-BF49-989B-A29D15A715C3}"/>
              </a:ext>
            </a:extLst>
          </p:cNvPr>
          <p:cNvSpPr>
            <a:spLocks noGrp="1"/>
          </p:cNvSpPr>
          <p:nvPr>
            <p:ph type="title"/>
          </p:nvPr>
        </p:nvSpPr>
        <p:spPr>
          <a:xfrm>
            <a:off x="540000" y="304959"/>
            <a:ext cx="10753200" cy="451576"/>
          </a:xfrm>
        </p:spPr>
        <p:txBody>
          <a:bodyPr/>
          <a:lstStyle/>
          <a:p>
            <a:r>
              <a:rPr lang="cs-CZ" dirty="0"/>
              <a:t>Diagnostikování učitele</a:t>
            </a:r>
          </a:p>
        </p:txBody>
      </p:sp>
      <p:sp>
        <p:nvSpPr>
          <p:cNvPr id="6" name="Zástupný obsah 5">
            <a:extLst>
              <a:ext uri="{FF2B5EF4-FFF2-40B4-BE49-F238E27FC236}">
                <a16:creationId xmlns:a16="http://schemas.microsoft.com/office/drawing/2014/main" id="{C040059E-4A93-4646-8BB6-C07616B76473}"/>
              </a:ext>
            </a:extLst>
          </p:cNvPr>
          <p:cNvSpPr txBox="1">
            <a:spLocks noGrp="1"/>
          </p:cNvSpPr>
          <p:nvPr>
            <p:ph idx="1"/>
          </p:nvPr>
        </p:nvSpPr>
        <p:spPr>
          <a:xfrm>
            <a:off x="540000" y="851073"/>
            <a:ext cx="7455138" cy="427938"/>
          </a:xfrm>
          <a:prstGeom prst="rect">
            <a:avLst/>
          </a:prstGeom>
          <a:noFill/>
        </p:spPr>
        <p:txBody>
          <a:bodyPr wrap="square" rtlCol="0">
            <a:spAutoFit/>
          </a:bodyPr>
          <a:lstStyle/>
          <a:p>
            <a:r>
              <a:rPr lang="cs-CZ" b="1" dirty="0"/>
              <a:t>Funkce:</a:t>
            </a:r>
            <a:r>
              <a:rPr lang="cs-CZ" dirty="0"/>
              <a:t> kontrolní </a:t>
            </a:r>
            <a:r>
              <a:rPr lang="cs-CZ" dirty="0" err="1"/>
              <a:t>x</a:t>
            </a:r>
            <a:r>
              <a:rPr lang="cs-CZ" dirty="0"/>
              <a:t> poradenská a podpůrná </a:t>
            </a:r>
          </a:p>
        </p:txBody>
      </p:sp>
      <p:graphicFrame>
        <p:nvGraphicFramePr>
          <p:cNvPr id="7" name="Rectangle 3">
            <a:extLst>
              <a:ext uri="{FF2B5EF4-FFF2-40B4-BE49-F238E27FC236}">
                <a16:creationId xmlns:a16="http://schemas.microsoft.com/office/drawing/2014/main" id="{AE5E1A6C-8B64-5247-B77A-EB41180A9A37}"/>
              </a:ext>
            </a:extLst>
          </p:cNvPr>
          <p:cNvGraphicFramePr/>
          <p:nvPr>
            <p:extLst>
              <p:ext uri="{D42A27DB-BD31-4B8C-83A1-F6EECF244321}">
                <p14:modId xmlns:p14="http://schemas.microsoft.com/office/powerpoint/2010/main" val="3610783173"/>
              </p:ext>
            </p:extLst>
          </p:nvPr>
        </p:nvGraphicFramePr>
        <p:xfrm>
          <a:off x="181170" y="1356114"/>
          <a:ext cx="8172798" cy="4101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Graphic 70" descr="Office Worker">
            <a:extLst>
              <a:ext uri="{FF2B5EF4-FFF2-40B4-BE49-F238E27FC236}">
                <a16:creationId xmlns:a16="http://schemas.microsoft.com/office/drawing/2014/main" id="{65FE692F-362C-3A47-843E-8E6A58379AC3}"/>
              </a:ext>
            </a:extLst>
          </p:cNvPr>
          <p:cNvPicPr>
            <a:picLocks noChangeAspect="1"/>
          </p:cNvPicPr>
          <p:nvPr/>
        </p:nvPicPr>
        <p:blipFill>
          <a:blip r:embed="rId7">
            <a:duotone>
              <a:prstClr val="black"/>
              <a:prstClr val="white"/>
            </a:duotone>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179169" y="2058876"/>
            <a:ext cx="2145296" cy="2145296"/>
          </a:xfrm>
          <a:prstGeom prst="rect">
            <a:avLst/>
          </a:prstGeom>
        </p:spPr>
      </p:pic>
    </p:spTree>
    <p:extLst>
      <p:ext uri="{BB962C8B-B14F-4D97-AF65-F5344CB8AC3E}">
        <p14:creationId xmlns:p14="http://schemas.microsoft.com/office/powerpoint/2010/main" val="674283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C0F0F13-F13B-FC4B-B82E-4999835F0D25}"/>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36506D16-E411-4A40-B6D5-27A4090FCC40}"/>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a:p>
        </p:txBody>
      </p:sp>
      <p:sp>
        <p:nvSpPr>
          <p:cNvPr id="4" name="Nadpis 3">
            <a:extLst>
              <a:ext uri="{FF2B5EF4-FFF2-40B4-BE49-F238E27FC236}">
                <a16:creationId xmlns:a16="http://schemas.microsoft.com/office/drawing/2014/main" id="{7FA89316-B308-8742-B73F-796BEB6CBD8A}"/>
              </a:ext>
            </a:extLst>
          </p:cNvPr>
          <p:cNvSpPr>
            <a:spLocks noGrp="1"/>
          </p:cNvSpPr>
          <p:nvPr>
            <p:ph type="title"/>
          </p:nvPr>
        </p:nvSpPr>
        <p:spPr/>
        <p:txBody>
          <a:bodyPr/>
          <a:lstStyle/>
          <a:p>
            <a:r>
              <a:rPr lang="cs-CZ" dirty="0"/>
              <a:t>Rozdíl mezi hospitací a supervizí</a:t>
            </a:r>
          </a:p>
        </p:txBody>
      </p:sp>
      <p:sp>
        <p:nvSpPr>
          <p:cNvPr id="5" name="Zástupný obsah 4">
            <a:extLst>
              <a:ext uri="{FF2B5EF4-FFF2-40B4-BE49-F238E27FC236}">
                <a16:creationId xmlns:a16="http://schemas.microsoft.com/office/drawing/2014/main" id="{EA503978-67A5-3C40-AE0A-13BA9A3F7E90}"/>
              </a:ext>
            </a:extLst>
          </p:cNvPr>
          <p:cNvSpPr>
            <a:spLocks noGrp="1"/>
          </p:cNvSpPr>
          <p:nvPr>
            <p:ph idx="1"/>
          </p:nvPr>
        </p:nvSpPr>
        <p:spPr/>
        <p:txBody>
          <a:bodyPr/>
          <a:lstStyle/>
          <a:p>
            <a:r>
              <a:rPr lang="cs-CZ" dirty="0"/>
              <a:t>důraz na procesuálnost</a:t>
            </a:r>
          </a:p>
        </p:txBody>
      </p:sp>
      <p:graphicFrame>
        <p:nvGraphicFramePr>
          <p:cNvPr id="6" name="Rectangle 3">
            <a:extLst>
              <a:ext uri="{FF2B5EF4-FFF2-40B4-BE49-F238E27FC236}">
                <a16:creationId xmlns:a16="http://schemas.microsoft.com/office/drawing/2014/main" id="{BC3D6506-74F5-B84F-B9AC-7E009135BF90}"/>
              </a:ext>
            </a:extLst>
          </p:cNvPr>
          <p:cNvGraphicFramePr/>
          <p:nvPr>
            <p:extLst>
              <p:ext uri="{D42A27DB-BD31-4B8C-83A1-F6EECF244321}">
                <p14:modId xmlns:p14="http://schemas.microsoft.com/office/powerpoint/2010/main" val="1470921152"/>
              </p:ext>
            </p:extLst>
          </p:nvPr>
        </p:nvGraphicFramePr>
        <p:xfrm>
          <a:off x="5720861" y="1464454"/>
          <a:ext cx="5260848" cy="3576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7939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041D2D2-8DE3-3B46-8A84-90A4E64B2A92}"/>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FE068C48-D9DB-C147-8A85-EB32ED1A0705}"/>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a:p>
        </p:txBody>
      </p:sp>
      <p:sp>
        <p:nvSpPr>
          <p:cNvPr id="4" name="Nadpis 3">
            <a:extLst>
              <a:ext uri="{FF2B5EF4-FFF2-40B4-BE49-F238E27FC236}">
                <a16:creationId xmlns:a16="http://schemas.microsoft.com/office/drawing/2014/main" id="{3898DB46-3F35-1E45-8F4E-9DAB544AB4F7}"/>
              </a:ext>
            </a:extLst>
          </p:cNvPr>
          <p:cNvSpPr>
            <a:spLocks noGrp="1"/>
          </p:cNvSpPr>
          <p:nvPr>
            <p:ph type="title"/>
          </p:nvPr>
        </p:nvSpPr>
        <p:spPr/>
        <p:txBody>
          <a:bodyPr/>
          <a:lstStyle/>
          <a:p>
            <a:r>
              <a:rPr lang="cs-CZ" dirty="0"/>
              <a:t>Kdo diagnostikuje učitele</a:t>
            </a:r>
          </a:p>
        </p:txBody>
      </p:sp>
      <p:graphicFrame>
        <p:nvGraphicFramePr>
          <p:cNvPr id="6" name="Rectangle 3">
            <a:extLst>
              <a:ext uri="{FF2B5EF4-FFF2-40B4-BE49-F238E27FC236}">
                <a16:creationId xmlns:a16="http://schemas.microsoft.com/office/drawing/2014/main" id="{F52A0FC7-EFFE-F547-8621-28F615B14FFE}"/>
              </a:ext>
            </a:extLst>
          </p:cNvPr>
          <p:cNvGraphicFramePr>
            <a:graphicFrameLocks noGrp="1"/>
          </p:cNvGraphicFramePr>
          <p:nvPr>
            <p:ph idx="1"/>
            <p:extLst>
              <p:ext uri="{D42A27DB-BD31-4B8C-83A1-F6EECF244321}">
                <p14:modId xmlns:p14="http://schemas.microsoft.com/office/powerpoint/2010/main" val="2224352300"/>
              </p:ext>
            </p:extLst>
          </p:nvPr>
        </p:nvGraphicFramePr>
        <p:xfrm>
          <a:off x="719931" y="1358900"/>
          <a:ext cx="10752138"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1217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DE278F8-756F-BD43-83F2-AA651B10642F}"/>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B0688156-DE53-B548-962F-66E1ED4F0A1F}"/>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a:p>
        </p:txBody>
      </p:sp>
      <p:sp>
        <p:nvSpPr>
          <p:cNvPr id="4" name="Nadpis 3">
            <a:extLst>
              <a:ext uri="{FF2B5EF4-FFF2-40B4-BE49-F238E27FC236}">
                <a16:creationId xmlns:a16="http://schemas.microsoft.com/office/drawing/2014/main" id="{4965C72B-2E2E-F847-A5EC-CD72EF949A8C}"/>
              </a:ext>
            </a:extLst>
          </p:cNvPr>
          <p:cNvSpPr>
            <a:spLocks noGrp="1"/>
          </p:cNvSpPr>
          <p:nvPr>
            <p:ph type="title"/>
          </p:nvPr>
        </p:nvSpPr>
        <p:spPr/>
        <p:txBody>
          <a:bodyPr/>
          <a:lstStyle/>
          <a:p>
            <a:r>
              <a:rPr lang="cs-CZ" dirty="0"/>
              <a:t>Expert</a:t>
            </a:r>
          </a:p>
        </p:txBody>
      </p:sp>
      <p:sp>
        <p:nvSpPr>
          <p:cNvPr id="5" name="Zástupný obsah 4">
            <a:extLst>
              <a:ext uri="{FF2B5EF4-FFF2-40B4-BE49-F238E27FC236}">
                <a16:creationId xmlns:a16="http://schemas.microsoft.com/office/drawing/2014/main" id="{290BE819-4012-CB49-8C83-F0BC6BD96728}"/>
              </a:ext>
            </a:extLst>
          </p:cNvPr>
          <p:cNvSpPr>
            <a:spLocks noGrp="1"/>
          </p:cNvSpPr>
          <p:nvPr>
            <p:ph idx="1"/>
          </p:nvPr>
        </p:nvSpPr>
        <p:spPr>
          <a:xfrm>
            <a:off x="720000" y="1692002"/>
            <a:ext cx="7981088" cy="3065736"/>
          </a:xfrm>
        </p:spPr>
        <p:txBody>
          <a:bodyPr/>
          <a:lstStyle/>
          <a:p>
            <a:r>
              <a:rPr lang="cs-CZ" altLang="cs-CZ" dirty="0">
                <a:solidFill>
                  <a:schemeClr val="tx1">
                    <a:lumMod val="85000"/>
                    <a:lumOff val="15000"/>
                  </a:schemeClr>
                </a:solidFill>
              </a:rPr>
              <a:t>Cílem diagnostikování u výzkumníků je získat data, která pak zpracují a interpretují a výsledky diagnostikování publikují většinou ve vědecké práci.</a:t>
            </a:r>
          </a:p>
          <a:p>
            <a:r>
              <a:rPr lang="cs-CZ" altLang="cs-CZ" dirty="0">
                <a:solidFill>
                  <a:schemeClr val="tx1">
                    <a:lumMod val="85000"/>
                    <a:lumOff val="15000"/>
                  </a:schemeClr>
                </a:solidFill>
              </a:rPr>
              <a:t>Pracovníci pedagogicko-psychologické poradny mají za cíl pomoci učiteli a stanovit spolu s nimi kroky, které vedou ke zlepšení/rozvoji problému, se kterým k nim učitel přichází.</a:t>
            </a:r>
          </a:p>
          <a:p>
            <a:endParaRPr lang="cs-CZ" dirty="0"/>
          </a:p>
        </p:txBody>
      </p:sp>
      <p:pic>
        <p:nvPicPr>
          <p:cNvPr id="6" name="Graphic 6" descr="Filtr">
            <a:extLst>
              <a:ext uri="{FF2B5EF4-FFF2-40B4-BE49-F238E27FC236}">
                <a16:creationId xmlns:a16="http://schemas.microsoft.com/office/drawing/2014/main" id="{7FCD26B4-B790-814D-A3F1-4F9F6B2D6716}"/>
              </a:ext>
            </a:extLst>
          </p:cNvPr>
          <p:cNvPicPr>
            <a:picLocks noChangeAspect="1"/>
          </p:cNvPicPr>
          <p:nvPr/>
        </p:nvPicPr>
        <p:blipFill>
          <a:blip r:embed="rId2">
            <a:duotone>
              <a:prstClr val="black"/>
              <a:prstClr val="white"/>
            </a:duotone>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22003" y="2325149"/>
            <a:ext cx="1799441" cy="1799441"/>
          </a:xfrm>
          <a:prstGeom prst="rect">
            <a:avLst/>
          </a:prstGeom>
        </p:spPr>
      </p:pic>
    </p:spTree>
    <p:extLst>
      <p:ext uri="{BB962C8B-B14F-4D97-AF65-F5344CB8AC3E}">
        <p14:creationId xmlns:p14="http://schemas.microsoft.com/office/powerpoint/2010/main" val="2275902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B0F5356-1181-C04A-BB81-741D659AB769}"/>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0BDA0DE7-6A89-A44A-B053-551238E65101}"/>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a:p>
        </p:txBody>
      </p:sp>
      <p:sp>
        <p:nvSpPr>
          <p:cNvPr id="4" name="Nadpis 3">
            <a:extLst>
              <a:ext uri="{FF2B5EF4-FFF2-40B4-BE49-F238E27FC236}">
                <a16:creationId xmlns:a16="http://schemas.microsoft.com/office/drawing/2014/main" id="{719E471B-842E-BE4E-B5E5-D4F997E90A61}"/>
              </a:ext>
            </a:extLst>
          </p:cNvPr>
          <p:cNvSpPr>
            <a:spLocks noGrp="1"/>
          </p:cNvSpPr>
          <p:nvPr>
            <p:ph type="title"/>
          </p:nvPr>
        </p:nvSpPr>
        <p:spPr/>
        <p:txBody>
          <a:bodyPr/>
          <a:lstStyle/>
          <a:p>
            <a:r>
              <a:rPr lang="cs-CZ" dirty="0"/>
              <a:t>Inspektor, ředitel </a:t>
            </a:r>
          </a:p>
        </p:txBody>
      </p:sp>
      <p:sp>
        <p:nvSpPr>
          <p:cNvPr id="5" name="Zástupný obsah 4">
            <a:extLst>
              <a:ext uri="{FF2B5EF4-FFF2-40B4-BE49-F238E27FC236}">
                <a16:creationId xmlns:a16="http://schemas.microsoft.com/office/drawing/2014/main" id="{ABCCD73B-545F-1344-8506-24E340319F4B}"/>
              </a:ext>
            </a:extLst>
          </p:cNvPr>
          <p:cNvSpPr>
            <a:spLocks noGrp="1"/>
          </p:cNvSpPr>
          <p:nvPr>
            <p:ph idx="1"/>
          </p:nvPr>
        </p:nvSpPr>
        <p:spPr>
          <a:xfrm>
            <a:off x="720923" y="1551325"/>
            <a:ext cx="6547385" cy="3782675"/>
          </a:xfrm>
        </p:spPr>
        <p:txBody>
          <a:bodyPr/>
          <a:lstStyle/>
          <a:p>
            <a:r>
              <a:rPr lang="cs-CZ" altLang="cs-CZ" dirty="0">
                <a:solidFill>
                  <a:schemeClr val="tx1">
                    <a:lumMod val="85000"/>
                    <a:lumOff val="15000"/>
                  </a:schemeClr>
                </a:solidFill>
              </a:rPr>
              <a:t>Při diagnostikování učitelovy činnosti se zaměřují na aktuální stav, co se učiteli během hodiny povedlo (v dnešní době důraz) i nepovedlo. </a:t>
            </a:r>
          </a:p>
          <a:p>
            <a:endParaRPr lang="cs-CZ" dirty="0"/>
          </a:p>
        </p:txBody>
      </p:sp>
      <p:pic>
        <p:nvPicPr>
          <p:cNvPr id="6" name="Graphic 70" descr="Detektiv">
            <a:extLst>
              <a:ext uri="{FF2B5EF4-FFF2-40B4-BE49-F238E27FC236}">
                <a16:creationId xmlns:a16="http://schemas.microsoft.com/office/drawing/2014/main" id="{C331768C-5BF8-8F4C-A2C9-0F68AFF1C616}"/>
              </a:ext>
            </a:extLst>
          </p:cNvPr>
          <p:cNvPicPr>
            <a:picLocks noChangeAspect="1"/>
          </p:cNvPicPr>
          <p:nvPr/>
        </p:nvPicPr>
        <p:blipFill>
          <a:blip r:embed="rId2">
            <a:duotone>
              <a:prstClr val="black"/>
              <a:prstClr val="white"/>
            </a:duotone>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15375" y="1837010"/>
            <a:ext cx="2626650" cy="2626650"/>
          </a:xfrm>
          <a:prstGeom prst="rect">
            <a:avLst/>
          </a:prstGeom>
        </p:spPr>
      </p:pic>
    </p:spTree>
    <p:extLst>
      <p:ext uri="{BB962C8B-B14F-4D97-AF65-F5344CB8AC3E}">
        <p14:creationId xmlns:p14="http://schemas.microsoft.com/office/powerpoint/2010/main" val="4199778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5159EAE-2A9F-A14B-B887-C354A3027C64}"/>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86681597-8B95-304C-99D8-E250A55EAA50}"/>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a:p>
        </p:txBody>
      </p:sp>
      <p:sp>
        <p:nvSpPr>
          <p:cNvPr id="4" name="Nadpis 3">
            <a:extLst>
              <a:ext uri="{FF2B5EF4-FFF2-40B4-BE49-F238E27FC236}">
                <a16:creationId xmlns:a16="http://schemas.microsoft.com/office/drawing/2014/main" id="{AA4971E6-D9DE-D343-A0CD-E4C8B3932918}"/>
              </a:ext>
            </a:extLst>
          </p:cNvPr>
          <p:cNvSpPr>
            <a:spLocks noGrp="1"/>
          </p:cNvSpPr>
          <p:nvPr>
            <p:ph type="title"/>
          </p:nvPr>
        </p:nvSpPr>
        <p:spPr/>
        <p:txBody>
          <a:bodyPr/>
          <a:lstStyle/>
          <a:p>
            <a:r>
              <a:rPr lang="cs-CZ" dirty="0"/>
              <a:t>Kolega, kolegové</a:t>
            </a:r>
          </a:p>
        </p:txBody>
      </p:sp>
      <p:sp>
        <p:nvSpPr>
          <p:cNvPr id="5" name="Zástupný obsah 4">
            <a:extLst>
              <a:ext uri="{FF2B5EF4-FFF2-40B4-BE49-F238E27FC236}">
                <a16:creationId xmlns:a16="http://schemas.microsoft.com/office/drawing/2014/main" id="{6DC08134-CF3A-3B42-AFF0-77105FDC7AF4}"/>
              </a:ext>
            </a:extLst>
          </p:cNvPr>
          <p:cNvSpPr>
            <a:spLocks noGrp="1"/>
          </p:cNvSpPr>
          <p:nvPr>
            <p:ph idx="1"/>
          </p:nvPr>
        </p:nvSpPr>
        <p:spPr>
          <a:xfrm>
            <a:off x="719999" y="1492709"/>
            <a:ext cx="7345477" cy="4110922"/>
          </a:xfrm>
        </p:spPr>
        <p:txBody>
          <a:bodyPr/>
          <a:lstStyle/>
          <a:p>
            <a:r>
              <a:rPr lang="cs-CZ" altLang="cs-CZ" sz="2000" dirty="0">
                <a:solidFill>
                  <a:schemeClr val="tx1">
                    <a:lumMod val="85000"/>
                    <a:lumOff val="15000"/>
                  </a:schemeClr>
                </a:solidFill>
              </a:rPr>
              <a:t>Měly by platit určité zásady, tzn. především důvěra, konkrétnost, bezpečí učitele. </a:t>
            </a:r>
          </a:p>
          <a:p>
            <a:r>
              <a:rPr lang="cs-CZ" altLang="cs-CZ" sz="2000" b="1" dirty="0">
                <a:solidFill>
                  <a:schemeClr val="tx1">
                    <a:lumMod val="85000"/>
                    <a:lumOff val="15000"/>
                  </a:schemeClr>
                </a:solidFill>
              </a:rPr>
              <a:t>Peer skupina.</a:t>
            </a:r>
            <a:r>
              <a:rPr lang="cs-CZ" altLang="cs-CZ" sz="2000" dirty="0">
                <a:solidFill>
                  <a:schemeClr val="tx1">
                    <a:lumMod val="85000"/>
                    <a:lumOff val="15000"/>
                  </a:schemeClr>
                </a:solidFill>
              </a:rPr>
              <a:t> </a:t>
            </a:r>
          </a:p>
          <a:p>
            <a:r>
              <a:rPr lang="cs-CZ" altLang="cs-CZ" sz="2000" b="1" dirty="0" err="1">
                <a:solidFill>
                  <a:schemeClr val="tx1">
                    <a:lumMod val="85000"/>
                    <a:lumOff val="15000"/>
                  </a:schemeClr>
                </a:solidFill>
              </a:rPr>
              <a:t>Critical</a:t>
            </a:r>
            <a:r>
              <a:rPr lang="cs-CZ" altLang="cs-CZ" sz="2000" b="1" dirty="0">
                <a:solidFill>
                  <a:schemeClr val="tx1">
                    <a:lumMod val="85000"/>
                    <a:lumOff val="15000"/>
                  </a:schemeClr>
                </a:solidFill>
              </a:rPr>
              <a:t> </a:t>
            </a:r>
            <a:r>
              <a:rPr lang="cs-CZ" altLang="cs-CZ" sz="2000" b="1" dirty="0" err="1">
                <a:solidFill>
                  <a:schemeClr val="tx1">
                    <a:lumMod val="85000"/>
                    <a:lumOff val="15000"/>
                  </a:schemeClr>
                </a:solidFill>
              </a:rPr>
              <a:t>friend</a:t>
            </a:r>
            <a:r>
              <a:rPr lang="cs-CZ" altLang="cs-CZ" sz="2000" dirty="0">
                <a:solidFill>
                  <a:schemeClr val="tx1">
                    <a:lumMod val="85000"/>
                    <a:lumOff val="15000"/>
                  </a:schemeClr>
                </a:solidFill>
              </a:rPr>
              <a:t> – kolega, který by se při diagnostikování měl umět vcítit do situace učitele, měl by mu během rozhovoru dávat najevo své porozumění a sympatie. Zároveň však by měl být připraven poskytnout učiteli pravdivou a obsahově bohatou zpětnou vazbu. Kritický přítel popisuje pravdivě to, co při vyučování vidí. </a:t>
            </a:r>
          </a:p>
          <a:p>
            <a:endParaRPr lang="cs-CZ" dirty="0"/>
          </a:p>
        </p:txBody>
      </p:sp>
      <p:pic>
        <p:nvPicPr>
          <p:cNvPr id="6" name="Graphic 70" descr="Otázky">
            <a:extLst>
              <a:ext uri="{FF2B5EF4-FFF2-40B4-BE49-F238E27FC236}">
                <a16:creationId xmlns:a16="http://schemas.microsoft.com/office/drawing/2014/main" id="{59111657-2637-4741-A6C7-B4A1257A25B2}"/>
              </a:ext>
            </a:extLst>
          </p:cNvPr>
          <p:cNvPicPr>
            <a:picLocks noChangeAspect="1"/>
          </p:cNvPicPr>
          <p:nvPr/>
        </p:nvPicPr>
        <p:blipFill>
          <a:blip r:embed="rId2">
            <a:duotone>
              <a:prstClr val="black"/>
              <a:prstClr val="white"/>
            </a:duotone>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79169" y="2506082"/>
            <a:ext cx="2084176" cy="2084176"/>
          </a:xfrm>
          <a:prstGeom prst="rect">
            <a:avLst/>
          </a:prstGeom>
        </p:spPr>
      </p:pic>
    </p:spTree>
    <p:extLst>
      <p:ext uri="{BB962C8B-B14F-4D97-AF65-F5344CB8AC3E}">
        <p14:creationId xmlns:p14="http://schemas.microsoft.com/office/powerpoint/2010/main" val="2201176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1A8A4B6-C2B4-7C46-B40C-9DCAA614F861}"/>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5D108872-4D7E-D441-9804-50F963AF0967}"/>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a:p>
        </p:txBody>
      </p:sp>
      <p:sp>
        <p:nvSpPr>
          <p:cNvPr id="4" name="Nadpis 3">
            <a:extLst>
              <a:ext uri="{FF2B5EF4-FFF2-40B4-BE49-F238E27FC236}">
                <a16:creationId xmlns:a16="http://schemas.microsoft.com/office/drawing/2014/main" id="{3BA9EBFE-1414-194C-9481-4FD938439F65}"/>
              </a:ext>
            </a:extLst>
          </p:cNvPr>
          <p:cNvSpPr>
            <a:spLocks noGrp="1"/>
          </p:cNvSpPr>
          <p:nvPr>
            <p:ph type="title"/>
          </p:nvPr>
        </p:nvSpPr>
        <p:spPr/>
        <p:txBody>
          <a:bodyPr/>
          <a:lstStyle/>
          <a:p>
            <a:r>
              <a:rPr lang="cs-CZ" dirty="0"/>
              <a:t>Autodiagnostika</a:t>
            </a:r>
          </a:p>
        </p:txBody>
      </p:sp>
      <p:sp>
        <p:nvSpPr>
          <p:cNvPr id="5" name="Zástupný obsah 4">
            <a:extLst>
              <a:ext uri="{FF2B5EF4-FFF2-40B4-BE49-F238E27FC236}">
                <a16:creationId xmlns:a16="http://schemas.microsoft.com/office/drawing/2014/main" id="{1075F2C3-A523-224F-AEDE-C123E698BCD6}"/>
              </a:ext>
            </a:extLst>
          </p:cNvPr>
          <p:cNvSpPr>
            <a:spLocks noGrp="1"/>
          </p:cNvSpPr>
          <p:nvPr>
            <p:ph idx="1"/>
          </p:nvPr>
        </p:nvSpPr>
        <p:spPr>
          <a:xfrm>
            <a:off x="720000" y="1692002"/>
            <a:ext cx="7381013" cy="3765320"/>
          </a:xfrm>
        </p:spPr>
        <p:txBody>
          <a:bodyPr/>
          <a:lstStyle/>
          <a:p>
            <a:pPr>
              <a:lnSpc>
                <a:spcPct val="100000"/>
              </a:lnSpc>
            </a:pPr>
            <a:r>
              <a:rPr lang="cs-CZ" altLang="cs-CZ" sz="2000" dirty="0">
                <a:solidFill>
                  <a:schemeClr val="tx1">
                    <a:lumMod val="85000"/>
                    <a:lumOff val="15000"/>
                  </a:schemeClr>
                </a:solidFill>
              </a:rPr>
              <a:t>Vědomě se učitel diagnostikuje zejména v situacích, kdy se něco nedaří, např. výsledky žáků neodpovídají učitelovým představám, třída je čím dál více neukázněná, učitel se necítí ve třídě dobře atd. V těchto situacích provádí učitel autodiagnostiku (často spojenou s diagnostikou žáků) s cílem zlepšit tento stav. </a:t>
            </a:r>
          </a:p>
          <a:p>
            <a:pPr>
              <a:lnSpc>
                <a:spcPct val="100000"/>
              </a:lnSpc>
            </a:pPr>
            <a:r>
              <a:rPr lang="cs-CZ" altLang="cs-CZ" sz="2000" dirty="0">
                <a:solidFill>
                  <a:schemeClr val="tx1">
                    <a:lumMod val="85000"/>
                    <a:lumOff val="15000"/>
                  </a:schemeClr>
                </a:solidFill>
              </a:rPr>
              <a:t>Učitel se může nad svou prací zamýšlet, může si např. psát pedagogický deník, nebo si zapisovat události, pocity do portfolia, může si také vyplnit dotazníky zaměřené např. na vyučovací styl, může se natočit na video a potom analyzovat záznam atd. </a:t>
            </a:r>
          </a:p>
          <a:p>
            <a:endParaRPr lang="cs-CZ" dirty="0"/>
          </a:p>
        </p:txBody>
      </p:sp>
      <p:pic>
        <p:nvPicPr>
          <p:cNvPr id="6" name="Graphic 70" descr="Otisk prstu">
            <a:extLst>
              <a:ext uri="{FF2B5EF4-FFF2-40B4-BE49-F238E27FC236}">
                <a16:creationId xmlns:a16="http://schemas.microsoft.com/office/drawing/2014/main" id="{D38D77A4-5F7A-3740-B4C0-58580D4EDBB0}"/>
              </a:ext>
            </a:extLst>
          </p:cNvPr>
          <p:cNvPicPr>
            <a:picLocks noChangeAspect="1"/>
          </p:cNvPicPr>
          <p:nvPr/>
        </p:nvPicPr>
        <p:blipFill>
          <a:blip r:embed="rId2">
            <a:duotone>
              <a:prstClr val="black"/>
              <a:prstClr val="white"/>
            </a:duotone>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95541" y="2040770"/>
            <a:ext cx="2776459" cy="2776459"/>
          </a:xfrm>
          <a:prstGeom prst="rect">
            <a:avLst/>
          </a:prstGeom>
        </p:spPr>
      </p:pic>
    </p:spTree>
    <p:extLst>
      <p:ext uri="{BB962C8B-B14F-4D97-AF65-F5344CB8AC3E}">
        <p14:creationId xmlns:p14="http://schemas.microsoft.com/office/powerpoint/2010/main" val="3586539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9643658-2547-104E-9460-7B89395A05F6}"/>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32B39369-43B0-A440-ADCE-611216248B47}"/>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a:p>
        </p:txBody>
      </p:sp>
      <p:sp>
        <p:nvSpPr>
          <p:cNvPr id="4" name="Nadpis 3">
            <a:extLst>
              <a:ext uri="{FF2B5EF4-FFF2-40B4-BE49-F238E27FC236}">
                <a16:creationId xmlns:a16="http://schemas.microsoft.com/office/drawing/2014/main" id="{EBDEA2E5-9CB0-814E-B9BA-D033B43CAB9E}"/>
              </a:ext>
            </a:extLst>
          </p:cNvPr>
          <p:cNvSpPr>
            <a:spLocks noGrp="1"/>
          </p:cNvSpPr>
          <p:nvPr>
            <p:ph type="title"/>
          </p:nvPr>
        </p:nvSpPr>
        <p:spPr/>
        <p:txBody>
          <a:bodyPr/>
          <a:lstStyle/>
          <a:p>
            <a:r>
              <a:rPr lang="cs-CZ" dirty="0"/>
              <a:t>Žáci</a:t>
            </a:r>
          </a:p>
        </p:txBody>
      </p:sp>
      <p:sp>
        <p:nvSpPr>
          <p:cNvPr id="5" name="Zástupný obsah 4">
            <a:extLst>
              <a:ext uri="{FF2B5EF4-FFF2-40B4-BE49-F238E27FC236}">
                <a16:creationId xmlns:a16="http://schemas.microsoft.com/office/drawing/2014/main" id="{3577D509-21C2-E14B-86F4-297AF05A49FC}"/>
              </a:ext>
            </a:extLst>
          </p:cNvPr>
          <p:cNvSpPr>
            <a:spLocks noGrp="1"/>
          </p:cNvSpPr>
          <p:nvPr>
            <p:ph idx="1"/>
          </p:nvPr>
        </p:nvSpPr>
        <p:spPr>
          <a:xfrm>
            <a:off x="720000" y="1692002"/>
            <a:ext cx="7462708" cy="3419260"/>
          </a:xfrm>
        </p:spPr>
        <p:txBody>
          <a:bodyPr/>
          <a:lstStyle/>
          <a:p>
            <a:r>
              <a:rPr lang="cs-CZ" dirty="0">
                <a:solidFill>
                  <a:schemeClr val="tx1">
                    <a:lumMod val="85000"/>
                    <a:lumOff val="15000"/>
                  </a:schemeClr>
                </a:solidFill>
              </a:rPr>
              <a:t>Mají nezastupitelnou úlohu v diagnostikování učitele.</a:t>
            </a:r>
            <a:endParaRPr lang="en-US" dirty="0">
              <a:solidFill>
                <a:schemeClr val="tx1">
                  <a:lumMod val="85000"/>
                  <a:lumOff val="15000"/>
                </a:schemeClr>
              </a:solidFill>
            </a:endParaRPr>
          </a:p>
          <a:p>
            <a:r>
              <a:rPr lang="cs-CZ" dirty="0">
                <a:solidFill>
                  <a:schemeClr val="tx1">
                    <a:lumMod val="85000"/>
                    <a:lumOff val="15000"/>
                  </a:schemeClr>
                </a:solidFill>
              </a:rPr>
              <a:t>Tráví s ním nejvíce času a nejlépe ho znají. </a:t>
            </a:r>
            <a:endParaRPr lang="en-US" dirty="0">
              <a:solidFill>
                <a:schemeClr val="tx1">
                  <a:lumMod val="85000"/>
                  <a:lumOff val="15000"/>
                </a:schemeClr>
              </a:solidFill>
            </a:endParaRPr>
          </a:p>
          <a:p>
            <a:endParaRPr lang="cs-CZ" dirty="0"/>
          </a:p>
        </p:txBody>
      </p:sp>
      <p:pic>
        <p:nvPicPr>
          <p:cNvPr id="6" name="Graphic 70" descr="Magnifying glass">
            <a:extLst>
              <a:ext uri="{FF2B5EF4-FFF2-40B4-BE49-F238E27FC236}">
                <a16:creationId xmlns:a16="http://schemas.microsoft.com/office/drawing/2014/main" id="{D2264623-1F67-BE40-A90A-886092DE957E}"/>
              </a:ext>
            </a:extLst>
          </p:cNvPr>
          <p:cNvPicPr>
            <a:picLocks noChangeAspect="1"/>
          </p:cNvPicPr>
          <p:nvPr/>
        </p:nvPicPr>
        <p:blipFill>
          <a:blip r:embed="rId2">
            <a:duotone>
              <a:prstClr val="black"/>
              <a:prstClr val="white"/>
            </a:duotone>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86350" y="1692002"/>
            <a:ext cx="2303983" cy="2303983"/>
          </a:xfrm>
          <a:prstGeom prst="rect">
            <a:avLst/>
          </a:prstGeom>
        </p:spPr>
      </p:pic>
    </p:spTree>
    <p:extLst>
      <p:ext uri="{BB962C8B-B14F-4D97-AF65-F5344CB8AC3E}">
        <p14:creationId xmlns:p14="http://schemas.microsoft.com/office/powerpoint/2010/main" val="1375525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E8C137E-2FE3-4BED-A41B-24114230E72F}"/>
              </a:ext>
            </a:extLst>
          </p:cNvPr>
          <p:cNvSpPr>
            <a:spLocks noGrp="1"/>
          </p:cNvSpPr>
          <p:nvPr>
            <p:ph type="ftr" sz="quarter" idx="10"/>
          </p:nvPr>
        </p:nvSpPr>
        <p:spPr/>
        <p:txBody>
          <a:bodyPr/>
          <a:lstStyle/>
          <a:p>
            <a:endParaRPr lang="cs-CZ" dirty="0"/>
          </a:p>
        </p:txBody>
      </p:sp>
      <p:sp>
        <p:nvSpPr>
          <p:cNvPr id="3" name="Zástupný symbol pro číslo snímku 2">
            <a:extLst>
              <a:ext uri="{FF2B5EF4-FFF2-40B4-BE49-F238E27FC236}">
                <a16:creationId xmlns:a16="http://schemas.microsoft.com/office/drawing/2014/main" id="{A4430D29-FCE1-4BEA-9AA9-47175D4A38FA}"/>
              </a:ext>
            </a:extLst>
          </p:cNvPr>
          <p:cNvSpPr>
            <a:spLocks noGrp="1"/>
          </p:cNvSpPr>
          <p:nvPr>
            <p:ph type="sldNum" sz="quarter" idx="11"/>
          </p:nvPr>
        </p:nvSpPr>
        <p:spPr/>
        <p:txBody>
          <a:bodyPr/>
          <a:lstStyle/>
          <a:p>
            <a:fld id="{0970407D-EE58-4A0B-824B-1D3AE42DD9CF}" type="slidenum">
              <a:rPr lang="cs-CZ" altLang="cs-CZ" smtClean="0"/>
              <a:pPr/>
              <a:t>2</a:t>
            </a:fld>
            <a:endParaRPr lang="cs-CZ" altLang="cs-CZ"/>
          </a:p>
        </p:txBody>
      </p:sp>
      <p:sp>
        <p:nvSpPr>
          <p:cNvPr id="4" name="Nadpis 3">
            <a:extLst>
              <a:ext uri="{FF2B5EF4-FFF2-40B4-BE49-F238E27FC236}">
                <a16:creationId xmlns:a16="http://schemas.microsoft.com/office/drawing/2014/main" id="{E53407D1-BBC7-42C8-B552-9854FACC8B74}"/>
              </a:ext>
            </a:extLst>
          </p:cNvPr>
          <p:cNvSpPr>
            <a:spLocks noGrp="1"/>
          </p:cNvSpPr>
          <p:nvPr>
            <p:ph type="title"/>
          </p:nvPr>
        </p:nvSpPr>
        <p:spPr/>
        <p:txBody>
          <a:bodyPr/>
          <a:lstStyle/>
          <a:p>
            <a:r>
              <a:rPr lang="cs-CZ" dirty="0"/>
              <a:t>Obsah</a:t>
            </a:r>
          </a:p>
        </p:txBody>
      </p:sp>
      <p:sp>
        <p:nvSpPr>
          <p:cNvPr id="5" name="Zástupný obsah 4">
            <a:extLst>
              <a:ext uri="{FF2B5EF4-FFF2-40B4-BE49-F238E27FC236}">
                <a16:creationId xmlns:a16="http://schemas.microsoft.com/office/drawing/2014/main" id="{DC4CDCA4-E628-4B98-96B5-3333E91F230E}"/>
              </a:ext>
            </a:extLst>
          </p:cNvPr>
          <p:cNvSpPr>
            <a:spLocks noGrp="1"/>
          </p:cNvSpPr>
          <p:nvPr>
            <p:ph idx="1"/>
          </p:nvPr>
        </p:nvSpPr>
        <p:spPr/>
        <p:txBody>
          <a:bodyPr vert="horz" lIns="0" tIns="0" rIns="0" bIns="0" rtlCol="0" anchor="t">
            <a:noAutofit/>
          </a:bodyPr>
          <a:lstStyle/>
          <a:p>
            <a:r>
              <a:rPr lang="cs-CZ"/>
              <a:t>Pedagogická diagnostika (předmět, proces, kategorizace).</a:t>
            </a:r>
          </a:p>
          <a:p>
            <a:endParaRPr lang="cs-CZ" dirty="0"/>
          </a:p>
        </p:txBody>
      </p:sp>
    </p:spTree>
    <p:extLst>
      <p:ext uri="{BB962C8B-B14F-4D97-AF65-F5344CB8AC3E}">
        <p14:creationId xmlns:p14="http://schemas.microsoft.com/office/powerpoint/2010/main" val="2083271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C531731-248A-144A-A6DE-684A4A380212}"/>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4168E4B6-5D4B-9346-9126-35EA8B0CE969}"/>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a:p>
        </p:txBody>
      </p:sp>
      <p:sp>
        <p:nvSpPr>
          <p:cNvPr id="4" name="Nadpis 3">
            <a:extLst>
              <a:ext uri="{FF2B5EF4-FFF2-40B4-BE49-F238E27FC236}">
                <a16:creationId xmlns:a16="http://schemas.microsoft.com/office/drawing/2014/main" id="{F9CD23E8-1618-A24B-AB4B-BB92BAC77A3A}"/>
              </a:ext>
            </a:extLst>
          </p:cNvPr>
          <p:cNvSpPr>
            <a:spLocks noGrp="1"/>
          </p:cNvSpPr>
          <p:nvPr>
            <p:ph type="title"/>
          </p:nvPr>
        </p:nvSpPr>
        <p:spPr/>
        <p:txBody>
          <a:bodyPr/>
          <a:lstStyle/>
          <a:p>
            <a:r>
              <a:rPr lang="cs-CZ" altLang="cs-CZ" dirty="0"/>
              <a:t>Diagnostické metody, techniky, nástroje</a:t>
            </a:r>
            <a:endParaRPr lang="cs-CZ" dirty="0"/>
          </a:p>
        </p:txBody>
      </p:sp>
      <p:pic>
        <p:nvPicPr>
          <p:cNvPr id="6" name="Graphic 70" descr="Zaškrtnutí">
            <a:extLst>
              <a:ext uri="{FF2B5EF4-FFF2-40B4-BE49-F238E27FC236}">
                <a16:creationId xmlns:a16="http://schemas.microsoft.com/office/drawing/2014/main" id="{05EFCC70-E5B5-844F-8270-06DFCC363960}"/>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43063" y="2520223"/>
            <a:ext cx="1335393" cy="1335393"/>
          </a:xfrm>
          <a:prstGeom prst="rect">
            <a:avLst/>
          </a:prstGeom>
        </p:spPr>
      </p:pic>
      <p:sp>
        <p:nvSpPr>
          <p:cNvPr id="7" name="Rectangle 3">
            <a:extLst>
              <a:ext uri="{FF2B5EF4-FFF2-40B4-BE49-F238E27FC236}">
                <a16:creationId xmlns:a16="http://schemas.microsoft.com/office/drawing/2014/main" id="{A48F604A-F8A7-5F4E-89CF-6223A3DB4757}"/>
              </a:ext>
            </a:extLst>
          </p:cNvPr>
          <p:cNvSpPr txBox="1">
            <a:spLocks noChangeArrowheads="1"/>
          </p:cNvSpPr>
          <p:nvPr/>
        </p:nvSpPr>
        <p:spPr>
          <a:xfrm>
            <a:off x="4300538" y="1600200"/>
            <a:ext cx="7172661" cy="3857122"/>
          </a:xfrm>
          <a:prstGeom prst="rect">
            <a:avLst/>
          </a:prstGeom>
        </p:spPr>
        <p:txBody>
          <a:bodyPr vert="horz" lIns="0" tIns="0" rIns="0" bIns="0" rtlCol="0">
            <a:normAutofit fontScale="92500"/>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4"/>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cs-CZ" altLang="cs-CZ" sz="2200" kern="0" dirty="0"/>
              <a:t>Metody diagnostikování jsou do značné míry totožné s metodami pedagogického výzkumu.</a:t>
            </a:r>
          </a:p>
          <a:p>
            <a:r>
              <a:rPr lang="cs-CZ" altLang="cs-CZ" sz="2200" kern="0" dirty="0"/>
              <a:t>Rozdíl spočívá v cílech obou oblastí. </a:t>
            </a:r>
            <a:br>
              <a:rPr lang="cs-CZ" altLang="cs-CZ" sz="2200" kern="0" dirty="0"/>
            </a:br>
            <a:r>
              <a:rPr lang="cs-CZ" altLang="cs-CZ" sz="2200" b="1" kern="0" dirty="0"/>
              <a:t>Cíl pedagogického výzkumu:</a:t>
            </a:r>
            <a:r>
              <a:rPr lang="cs-CZ" altLang="cs-CZ" sz="2200" kern="0" dirty="0"/>
              <a:t> zjišťování nových poznatků, tyto poznatky zobecňovat a hledat mezi nimi vzájemné zákonitosti. Závěry nemusí vést ke zlepšení zjištěné situace. </a:t>
            </a:r>
            <a:br>
              <a:rPr lang="cs-CZ" altLang="cs-CZ" sz="2200" kern="0" dirty="0"/>
            </a:br>
            <a:r>
              <a:rPr lang="cs-CZ" altLang="cs-CZ" sz="2200" b="1" kern="0" dirty="0"/>
              <a:t>Cíl pedagogické diagnostiky:</a:t>
            </a:r>
            <a:r>
              <a:rPr lang="cs-CZ" altLang="cs-CZ" sz="2200" kern="0" dirty="0"/>
              <a:t> zjišťovat poznatky o jednotlivci nebo skupině, které nezevšeobecňujeme. </a:t>
            </a:r>
          </a:p>
        </p:txBody>
      </p:sp>
    </p:spTree>
    <p:extLst>
      <p:ext uri="{BB962C8B-B14F-4D97-AF65-F5344CB8AC3E}">
        <p14:creationId xmlns:p14="http://schemas.microsoft.com/office/powerpoint/2010/main" val="473944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0F830C7-A52D-FD47-9287-E6E732861FE3}"/>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AF64460A-A493-F840-A7E0-D9A66254DD8B}"/>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a:p>
        </p:txBody>
      </p:sp>
      <p:sp>
        <p:nvSpPr>
          <p:cNvPr id="4" name="Nadpis 3">
            <a:extLst>
              <a:ext uri="{FF2B5EF4-FFF2-40B4-BE49-F238E27FC236}">
                <a16:creationId xmlns:a16="http://schemas.microsoft.com/office/drawing/2014/main" id="{5C02F77C-A56A-5C49-9A7E-8860344F93D3}"/>
              </a:ext>
            </a:extLst>
          </p:cNvPr>
          <p:cNvSpPr>
            <a:spLocks noGrp="1"/>
          </p:cNvSpPr>
          <p:nvPr>
            <p:ph type="title"/>
          </p:nvPr>
        </p:nvSpPr>
        <p:spPr/>
        <p:txBody>
          <a:bodyPr/>
          <a:lstStyle/>
          <a:p>
            <a:r>
              <a:rPr lang="cs-CZ" dirty="0"/>
              <a:t>Pozorování</a:t>
            </a:r>
          </a:p>
        </p:txBody>
      </p:sp>
      <p:sp>
        <p:nvSpPr>
          <p:cNvPr id="5" name="Zástupný obsah 4">
            <a:extLst>
              <a:ext uri="{FF2B5EF4-FFF2-40B4-BE49-F238E27FC236}">
                <a16:creationId xmlns:a16="http://schemas.microsoft.com/office/drawing/2014/main" id="{056A7BB4-8B99-6147-A69A-5DAE8D57779A}"/>
              </a:ext>
            </a:extLst>
          </p:cNvPr>
          <p:cNvSpPr>
            <a:spLocks noGrp="1"/>
          </p:cNvSpPr>
          <p:nvPr>
            <p:ph idx="1"/>
          </p:nvPr>
        </p:nvSpPr>
        <p:spPr/>
        <p:txBody>
          <a:bodyPr/>
          <a:lstStyle/>
          <a:p>
            <a:r>
              <a:rPr lang="cs-CZ" altLang="cs-CZ" b="1" dirty="0"/>
              <a:t>Pozorování </a:t>
            </a:r>
            <a:r>
              <a:rPr lang="cs-CZ" altLang="cs-CZ" dirty="0"/>
              <a:t>využívá učitel při diagnostikování žáků téměř neustále. </a:t>
            </a:r>
          </a:p>
          <a:p>
            <a:pPr lvl="1"/>
            <a:r>
              <a:rPr lang="cs-CZ" altLang="cs-CZ" dirty="0"/>
              <a:t>zda žáci věnují pozornost, jak se chovají, jak komunikují neverbálně, zda žáci výkladu novému učivu rozumí atd. </a:t>
            </a:r>
          </a:p>
          <a:p>
            <a:r>
              <a:rPr lang="cs-CZ" altLang="cs-CZ" u="sng" dirty="0"/>
              <a:t>Rozhodnutí</a:t>
            </a:r>
            <a:r>
              <a:rPr lang="cs-CZ" altLang="cs-CZ" dirty="0"/>
              <a:t>, jak bude probíhat proces výuky dál, záleží v podstatě na tom, co učitel z pozorování zjistí. V několika málo sekundách se rozhodne, jaká činnost bude následovat. </a:t>
            </a:r>
          </a:p>
          <a:p>
            <a:endParaRPr lang="cs-CZ" dirty="0"/>
          </a:p>
        </p:txBody>
      </p:sp>
      <p:pic>
        <p:nvPicPr>
          <p:cNvPr id="6" name="Graphic 70" descr="Oko">
            <a:extLst>
              <a:ext uri="{FF2B5EF4-FFF2-40B4-BE49-F238E27FC236}">
                <a16:creationId xmlns:a16="http://schemas.microsoft.com/office/drawing/2014/main" id="{C5AC786A-C5D8-5E4D-A218-561E96C24F6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94555" y="488588"/>
            <a:ext cx="914400" cy="914400"/>
          </a:xfrm>
          <a:prstGeom prst="rect">
            <a:avLst/>
          </a:prstGeom>
        </p:spPr>
      </p:pic>
    </p:spTree>
    <p:extLst>
      <p:ext uri="{BB962C8B-B14F-4D97-AF65-F5344CB8AC3E}">
        <p14:creationId xmlns:p14="http://schemas.microsoft.com/office/powerpoint/2010/main" val="451132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89D1E2D-DE53-8C46-9AB4-C82E81A63D6F}"/>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C0450223-A499-1D4D-BF9F-CD0D1F5363F3}"/>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a:p>
        </p:txBody>
      </p:sp>
      <p:sp>
        <p:nvSpPr>
          <p:cNvPr id="4" name="Nadpis 3">
            <a:extLst>
              <a:ext uri="{FF2B5EF4-FFF2-40B4-BE49-F238E27FC236}">
                <a16:creationId xmlns:a16="http://schemas.microsoft.com/office/drawing/2014/main" id="{C5352D45-6A41-984C-A256-D939BB2546C9}"/>
              </a:ext>
            </a:extLst>
          </p:cNvPr>
          <p:cNvSpPr>
            <a:spLocks noGrp="1"/>
          </p:cNvSpPr>
          <p:nvPr>
            <p:ph type="title"/>
          </p:nvPr>
        </p:nvSpPr>
        <p:spPr/>
        <p:txBody>
          <a:bodyPr/>
          <a:lstStyle/>
          <a:p>
            <a:r>
              <a:rPr lang="cs-CZ" dirty="0"/>
              <a:t>Pozorování </a:t>
            </a:r>
          </a:p>
        </p:txBody>
      </p:sp>
      <p:sp>
        <p:nvSpPr>
          <p:cNvPr id="5" name="Zástupný obsah 4">
            <a:extLst>
              <a:ext uri="{FF2B5EF4-FFF2-40B4-BE49-F238E27FC236}">
                <a16:creationId xmlns:a16="http://schemas.microsoft.com/office/drawing/2014/main" id="{D391C71F-655F-884E-8722-057ED033B67D}"/>
              </a:ext>
            </a:extLst>
          </p:cNvPr>
          <p:cNvSpPr>
            <a:spLocks noGrp="1"/>
          </p:cNvSpPr>
          <p:nvPr>
            <p:ph idx="1"/>
          </p:nvPr>
        </p:nvSpPr>
        <p:spPr/>
        <p:txBody>
          <a:bodyPr/>
          <a:lstStyle/>
          <a:p>
            <a:r>
              <a:rPr lang="cs-CZ" altLang="cs-CZ" dirty="0"/>
              <a:t>Pozorování je spíše </a:t>
            </a:r>
            <a:r>
              <a:rPr lang="cs-CZ" altLang="cs-CZ" b="1" dirty="0"/>
              <a:t>intuitivní</a:t>
            </a:r>
            <a:r>
              <a:rPr lang="cs-CZ" altLang="cs-CZ" dirty="0"/>
              <a:t>, učitel si v popsaných případech často ani neuvědomí, že diagnostikuje. </a:t>
            </a:r>
          </a:p>
          <a:p>
            <a:r>
              <a:rPr lang="cs-CZ" altLang="cs-CZ" dirty="0"/>
              <a:t>Pozorovat můžeme i </a:t>
            </a:r>
            <a:r>
              <a:rPr lang="cs-CZ" altLang="cs-CZ" b="1" dirty="0"/>
              <a:t>záměrně</a:t>
            </a:r>
            <a:r>
              <a:rPr lang="cs-CZ" altLang="cs-CZ" dirty="0"/>
              <a:t> a cíleně, pokud potřebujeme diagnostikovat nějakého žáka. Pak si učitel </a:t>
            </a:r>
            <a:r>
              <a:rPr lang="cs-CZ" altLang="cs-CZ" u="sng" dirty="0"/>
              <a:t>vědomě</a:t>
            </a:r>
            <a:r>
              <a:rPr lang="cs-CZ" altLang="cs-CZ" dirty="0"/>
              <a:t> snaží zapamatovat chování žáka, reakce atd. Případně si o něm vede poznámky. </a:t>
            </a:r>
          </a:p>
          <a:p>
            <a:r>
              <a:rPr lang="cs-CZ" altLang="cs-CZ" dirty="0"/>
              <a:t>Učitel by si měl být vědom, že žáci ho během vyučování také bedlivě pozorují. </a:t>
            </a:r>
          </a:p>
          <a:p>
            <a:endParaRPr lang="cs-CZ" dirty="0"/>
          </a:p>
        </p:txBody>
      </p:sp>
      <p:pic>
        <p:nvPicPr>
          <p:cNvPr id="6" name="Graphic 70" descr="Oko">
            <a:extLst>
              <a:ext uri="{FF2B5EF4-FFF2-40B4-BE49-F238E27FC236}">
                <a16:creationId xmlns:a16="http://schemas.microsoft.com/office/drawing/2014/main" id="{D2F57C61-65DE-974B-A49C-11279CCF085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83539" y="517389"/>
            <a:ext cx="914400" cy="914400"/>
          </a:xfrm>
          <a:prstGeom prst="rect">
            <a:avLst/>
          </a:prstGeom>
        </p:spPr>
      </p:pic>
    </p:spTree>
    <p:extLst>
      <p:ext uri="{BB962C8B-B14F-4D97-AF65-F5344CB8AC3E}">
        <p14:creationId xmlns:p14="http://schemas.microsoft.com/office/powerpoint/2010/main" val="838296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661E10F-5521-344A-9A3C-65C1DC9642AA}"/>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2132788C-E10A-6243-861C-71DB9D6C944D}"/>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a:p>
        </p:txBody>
      </p:sp>
      <p:sp>
        <p:nvSpPr>
          <p:cNvPr id="4" name="Nadpis 3">
            <a:extLst>
              <a:ext uri="{FF2B5EF4-FFF2-40B4-BE49-F238E27FC236}">
                <a16:creationId xmlns:a16="http://schemas.microsoft.com/office/drawing/2014/main" id="{BA185FE2-4EDB-6842-BB40-A86CD38EFA48}"/>
              </a:ext>
            </a:extLst>
          </p:cNvPr>
          <p:cNvSpPr>
            <a:spLocks noGrp="1"/>
          </p:cNvSpPr>
          <p:nvPr>
            <p:ph type="title"/>
          </p:nvPr>
        </p:nvSpPr>
        <p:spPr/>
        <p:txBody>
          <a:bodyPr/>
          <a:lstStyle/>
          <a:p>
            <a:r>
              <a:rPr lang="cs-CZ" dirty="0" err="1"/>
              <a:t>Videotrénink</a:t>
            </a:r>
            <a:r>
              <a:rPr lang="cs-CZ" dirty="0"/>
              <a:t> interakcí (VTI)</a:t>
            </a:r>
          </a:p>
        </p:txBody>
      </p:sp>
      <p:sp>
        <p:nvSpPr>
          <p:cNvPr id="5" name="Zástupný obsah 4">
            <a:extLst>
              <a:ext uri="{FF2B5EF4-FFF2-40B4-BE49-F238E27FC236}">
                <a16:creationId xmlns:a16="http://schemas.microsoft.com/office/drawing/2014/main" id="{8E79FDAD-8A18-6646-86B6-A45006DD5057}"/>
              </a:ext>
            </a:extLst>
          </p:cNvPr>
          <p:cNvSpPr>
            <a:spLocks noGrp="1"/>
          </p:cNvSpPr>
          <p:nvPr>
            <p:ph idx="1"/>
          </p:nvPr>
        </p:nvSpPr>
        <p:spPr/>
        <p:txBody>
          <a:bodyPr/>
          <a:lstStyle/>
          <a:p>
            <a:r>
              <a:rPr lang="cs-CZ" altLang="cs-CZ" dirty="0"/>
              <a:t>Velmi vhodná metoda pro diagnostikování činnosti učitele i jeho osobnosti v procesu výuky:</a:t>
            </a:r>
          </a:p>
          <a:p>
            <a:pPr lvl="1"/>
            <a:r>
              <a:rPr lang="cs-CZ" altLang="cs-CZ" dirty="0"/>
              <a:t>videozáznam je objektivním nástrojem pro učitele – vidí sebe, co při vyučování dělá;</a:t>
            </a:r>
          </a:p>
          <a:p>
            <a:pPr lvl="1"/>
            <a:r>
              <a:rPr lang="cs-CZ" altLang="cs-CZ" dirty="0"/>
              <a:t>podrobná analýza videozáznamu poskytuje celkový obraz o učiteli při výuce;</a:t>
            </a:r>
          </a:p>
          <a:p>
            <a:pPr lvl="1"/>
            <a:r>
              <a:rPr lang="cs-CZ" altLang="cs-CZ" dirty="0"/>
              <a:t>s učitelem vede rozhovor školený </a:t>
            </a:r>
            <a:r>
              <a:rPr lang="cs-CZ" altLang="cs-CZ" dirty="0" err="1"/>
              <a:t>videotrenér</a:t>
            </a:r>
            <a:r>
              <a:rPr lang="cs-CZ" altLang="cs-CZ" dirty="0"/>
              <a:t>, který aktivizuje učitele otázkami;</a:t>
            </a:r>
          </a:p>
          <a:p>
            <a:pPr lvl="1"/>
            <a:r>
              <a:rPr lang="cs-CZ" altLang="cs-CZ" dirty="0"/>
              <a:t>otázky nutí učitele přemýšlet;</a:t>
            </a:r>
            <a:endParaRPr lang="cs-CZ" dirty="0"/>
          </a:p>
        </p:txBody>
      </p:sp>
    </p:spTree>
    <p:extLst>
      <p:ext uri="{BB962C8B-B14F-4D97-AF65-F5344CB8AC3E}">
        <p14:creationId xmlns:p14="http://schemas.microsoft.com/office/powerpoint/2010/main" val="1055409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60A67C9-9422-3A4C-972F-DFC87117C90D}"/>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CD306117-6961-2141-9ED6-45DFA4495090}"/>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a:p>
        </p:txBody>
      </p:sp>
      <p:sp>
        <p:nvSpPr>
          <p:cNvPr id="4" name="Nadpis 3">
            <a:extLst>
              <a:ext uri="{FF2B5EF4-FFF2-40B4-BE49-F238E27FC236}">
                <a16:creationId xmlns:a16="http://schemas.microsoft.com/office/drawing/2014/main" id="{1708371A-E52F-A143-BB5E-D9577FCADF3C}"/>
              </a:ext>
            </a:extLst>
          </p:cNvPr>
          <p:cNvSpPr>
            <a:spLocks noGrp="1"/>
          </p:cNvSpPr>
          <p:nvPr>
            <p:ph type="title"/>
          </p:nvPr>
        </p:nvSpPr>
        <p:spPr/>
        <p:txBody>
          <a:bodyPr/>
          <a:lstStyle/>
          <a:p>
            <a:r>
              <a:rPr lang="cs-CZ" dirty="0" err="1"/>
              <a:t>Videotrénink</a:t>
            </a:r>
            <a:r>
              <a:rPr lang="cs-CZ" dirty="0"/>
              <a:t> interakcí (VTI)</a:t>
            </a:r>
          </a:p>
        </p:txBody>
      </p:sp>
      <p:sp>
        <p:nvSpPr>
          <p:cNvPr id="5" name="Zástupný obsah 4">
            <a:extLst>
              <a:ext uri="{FF2B5EF4-FFF2-40B4-BE49-F238E27FC236}">
                <a16:creationId xmlns:a16="http://schemas.microsoft.com/office/drawing/2014/main" id="{3702A69F-1CB5-814E-B6E5-FCAE332E91FB}"/>
              </a:ext>
            </a:extLst>
          </p:cNvPr>
          <p:cNvSpPr>
            <a:spLocks noGrp="1"/>
          </p:cNvSpPr>
          <p:nvPr>
            <p:ph idx="1"/>
          </p:nvPr>
        </p:nvSpPr>
        <p:spPr/>
        <p:txBody>
          <a:bodyPr/>
          <a:lstStyle/>
          <a:p>
            <a:pPr lvl="1"/>
            <a:r>
              <a:rPr lang="cs-CZ" altLang="cs-CZ" dirty="0"/>
              <a:t>to, na co si učitel přijde sám, si pamatuje víc, než kdyby mu to </a:t>
            </a:r>
            <a:r>
              <a:rPr lang="cs-CZ" altLang="cs-CZ" dirty="0" err="1"/>
              <a:t>videotrenér</a:t>
            </a:r>
            <a:r>
              <a:rPr lang="cs-CZ" altLang="cs-CZ" dirty="0"/>
              <a:t> sám řekl;</a:t>
            </a:r>
          </a:p>
          <a:p>
            <a:pPr lvl="1"/>
            <a:r>
              <a:rPr lang="cs-CZ" altLang="cs-CZ" dirty="0"/>
              <a:t>učitel si stanovuje sám diagnózu na základě toho, co viděl na videozáznamu;</a:t>
            </a:r>
          </a:p>
          <a:p>
            <a:pPr lvl="1"/>
            <a:r>
              <a:rPr lang="cs-CZ" altLang="cs-CZ" dirty="0"/>
              <a:t>spolu s </a:t>
            </a:r>
            <a:r>
              <a:rPr lang="cs-CZ" altLang="cs-CZ" dirty="0" err="1"/>
              <a:t>videotrenérem</a:t>
            </a:r>
            <a:r>
              <a:rPr lang="cs-CZ" altLang="cs-CZ" dirty="0"/>
              <a:t> si učitel plánuje konkrétní činnosti (např. snažit se navazovat oční kontakt se žáky), které vedou k zefektivnění procesu výuky;</a:t>
            </a:r>
          </a:p>
          <a:p>
            <a:pPr lvl="1"/>
            <a:r>
              <a:rPr lang="cs-CZ" altLang="cs-CZ" dirty="0"/>
              <a:t>videozáznam poskytuje učiteli zpětnou vazbu o tom, zda se mu tyto konkrétní činnosti daří ve výuce používat.</a:t>
            </a:r>
          </a:p>
          <a:p>
            <a:r>
              <a:rPr lang="cs-CZ" altLang="cs-CZ" dirty="0"/>
              <a:t>Nevýhodou této metody je ve srovnání s ostatními metodami časová náročnost a nutná přítomnost </a:t>
            </a:r>
            <a:r>
              <a:rPr lang="cs-CZ" altLang="cs-CZ" dirty="0" err="1"/>
              <a:t>videotrenéra</a:t>
            </a:r>
            <a:r>
              <a:rPr lang="cs-CZ" altLang="cs-CZ" dirty="0"/>
              <a:t>. </a:t>
            </a:r>
          </a:p>
          <a:p>
            <a:endParaRPr lang="cs-CZ" dirty="0"/>
          </a:p>
        </p:txBody>
      </p:sp>
    </p:spTree>
    <p:extLst>
      <p:ext uri="{BB962C8B-B14F-4D97-AF65-F5344CB8AC3E}">
        <p14:creationId xmlns:p14="http://schemas.microsoft.com/office/powerpoint/2010/main" val="3137709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D928B4D-522B-7B42-ADC4-28CD80E27758}"/>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4639EA32-AFF5-3544-B25F-78B592034D58}"/>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a:p>
        </p:txBody>
      </p:sp>
      <p:sp>
        <p:nvSpPr>
          <p:cNvPr id="4" name="Nadpis 3">
            <a:extLst>
              <a:ext uri="{FF2B5EF4-FFF2-40B4-BE49-F238E27FC236}">
                <a16:creationId xmlns:a16="http://schemas.microsoft.com/office/drawing/2014/main" id="{E978AD5F-BB0C-0340-B7C1-0A5A0A4D5309}"/>
              </a:ext>
            </a:extLst>
          </p:cNvPr>
          <p:cNvSpPr>
            <a:spLocks noGrp="1"/>
          </p:cNvSpPr>
          <p:nvPr>
            <p:ph type="title"/>
          </p:nvPr>
        </p:nvSpPr>
        <p:spPr/>
        <p:txBody>
          <a:bodyPr/>
          <a:lstStyle/>
          <a:p>
            <a:r>
              <a:rPr lang="cs-CZ" dirty="0"/>
              <a:t>Interview</a:t>
            </a:r>
          </a:p>
        </p:txBody>
      </p:sp>
      <p:sp>
        <p:nvSpPr>
          <p:cNvPr id="5" name="Zástupný obsah 4">
            <a:extLst>
              <a:ext uri="{FF2B5EF4-FFF2-40B4-BE49-F238E27FC236}">
                <a16:creationId xmlns:a16="http://schemas.microsoft.com/office/drawing/2014/main" id="{B51EA658-A096-344C-A7ED-9F4282AD9234}"/>
              </a:ext>
            </a:extLst>
          </p:cNvPr>
          <p:cNvSpPr>
            <a:spLocks noGrp="1"/>
          </p:cNvSpPr>
          <p:nvPr>
            <p:ph idx="1"/>
          </p:nvPr>
        </p:nvSpPr>
        <p:spPr>
          <a:xfrm>
            <a:off x="720000" y="1359001"/>
            <a:ext cx="10753200" cy="4139998"/>
          </a:xfrm>
        </p:spPr>
        <p:txBody>
          <a:bodyPr/>
          <a:lstStyle/>
          <a:p>
            <a:r>
              <a:rPr lang="cs-CZ" altLang="cs-CZ" sz="2000" dirty="0"/>
              <a:t>Je založeno na interpersonálním kontaktu, a tak umožňuje zaměřit se i na neverbální složku komunikace. To můžeme využít při diagnostikování např. tak, že  pokud vidíme, že jsou dotazovanému otázky nejasné, můžeme je přeformulovat, můžeme se ptát, jakým způsobem otázce rozumí atd. </a:t>
            </a:r>
          </a:p>
          <a:p>
            <a:r>
              <a:rPr lang="cs-CZ" altLang="cs-CZ" sz="2000" dirty="0"/>
              <a:t>Při diagnostikování může být samostatnou metodou, častěji však vystupuje ve spojení např. s pozorováním. </a:t>
            </a:r>
          </a:p>
          <a:p>
            <a:r>
              <a:rPr lang="cs-CZ" altLang="cs-CZ" sz="2000" dirty="0"/>
              <a:t>Interview je vhodné použít na diagnostikování např. pojetí výuky, příprava učitele na vyučování atd. , kdy pro pochopení smyslu potřebujeme reagovat na to, co dotazovaný sděluje, nestačil by nám deskriptivní popis. </a:t>
            </a:r>
          </a:p>
          <a:p>
            <a:endParaRPr lang="cs-CZ" dirty="0"/>
          </a:p>
        </p:txBody>
      </p:sp>
      <p:pic>
        <p:nvPicPr>
          <p:cNvPr id="6" name="Graphic 70" descr="Titulky">
            <a:extLst>
              <a:ext uri="{FF2B5EF4-FFF2-40B4-BE49-F238E27FC236}">
                <a16:creationId xmlns:a16="http://schemas.microsoft.com/office/drawing/2014/main" id="{D3B80CDF-85D0-9A43-ABBC-10BB012B16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14616" y="488588"/>
            <a:ext cx="914400" cy="914400"/>
          </a:xfrm>
          <a:prstGeom prst="rect">
            <a:avLst/>
          </a:prstGeom>
        </p:spPr>
      </p:pic>
    </p:spTree>
    <p:extLst>
      <p:ext uri="{BB962C8B-B14F-4D97-AF65-F5344CB8AC3E}">
        <p14:creationId xmlns:p14="http://schemas.microsoft.com/office/powerpoint/2010/main" val="14890399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C7267D4-1524-C24E-9018-76B3077F9EFC}"/>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F412E875-9CA5-414C-BE43-458857B9F2AD}"/>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a:p>
        </p:txBody>
      </p:sp>
      <p:sp>
        <p:nvSpPr>
          <p:cNvPr id="4" name="Nadpis 3">
            <a:extLst>
              <a:ext uri="{FF2B5EF4-FFF2-40B4-BE49-F238E27FC236}">
                <a16:creationId xmlns:a16="http://schemas.microsoft.com/office/drawing/2014/main" id="{629CA2C4-837F-9640-94FF-2D3E06218C85}"/>
              </a:ext>
            </a:extLst>
          </p:cNvPr>
          <p:cNvSpPr>
            <a:spLocks noGrp="1"/>
          </p:cNvSpPr>
          <p:nvPr>
            <p:ph type="title"/>
          </p:nvPr>
        </p:nvSpPr>
        <p:spPr/>
        <p:txBody>
          <a:bodyPr/>
          <a:lstStyle/>
          <a:p>
            <a:r>
              <a:rPr lang="cs-CZ" dirty="0"/>
              <a:t>Dotazník</a:t>
            </a:r>
          </a:p>
        </p:txBody>
      </p:sp>
      <p:sp>
        <p:nvSpPr>
          <p:cNvPr id="5" name="Zástupný obsah 4">
            <a:extLst>
              <a:ext uri="{FF2B5EF4-FFF2-40B4-BE49-F238E27FC236}">
                <a16:creationId xmlns:a16="http://schemas.microsoft.com/office/drawing/2014/main" id="{D00BBFFB-01C7-0242-884B-D07CD0F1488F}"/>
              </a:ext>
            </a:extLst>
          </p:cNvPr>
          <p:cNvSpPr>
            <a:spLocks noGrp="1"/>
          </p:cNvSpPr>
          <p:nvPr>
            <p:ph idx="1"/>
          </p:nvPr>
        </p:nvSpPr>
        <p:spPr/>
        <p:txBody>
          <a:bodyPr/>
          <a:lstStyle/>
          <a:p>
            <a:r>
              <a:rPr lang="cs-CZ" altLang="cs-CZ" dirty="0"/>
              <a:t>Jeden z nejvíce používaných nástrojů diagnostikování. </a:t>
            </a:r>
          </a:p>
          <a:p>
            <a:r>
              <a:rPr lang="cs-CZ" altLang="cs-CZ" dirty="0"/>
              <a:t>Pokud jsou v dotazníku uzavřené otázky, respondent na ně často odpovídá bez hlubšího přemýšlení, což zpravidla neposkytuje potřebné informace ke stanovení diagnózy. </a:t>
            </a:r>
          </a:p>
          <a:p>
            <a:r>
              <a:rPr lang="cs-CZ" altLang="cs-CZ" dirty="0"/>
              <a:t>Proto se jeví jako vhodné využívat buď </a:t>
            </a:r>
            <a:r>
              <a:rPr lang="cs-CZ" altLang="cs-CZ" dirty="0" err="1"/>
              <a:t>polouzavřené</a:t>
            </a:r>
            <a:r>
              <a:rPr lang="cs-CZ" altLang="cs-CZ" dirty="0"/>
              <a:t> nebo otevřené otázky, které jsou však náročnější na vyhodnocování. </a:t>
            </a:r>
          </a:p>
          <a:p>
            <a:r>
              <a:rPr lang="cs-CZ" altLang="cs-CZ" dirty="0"/>
              <a:t>Anonymně je vhodné použít dotazník např. při zjišťování postojů žáka k učiteli. Anonymita může zvýšit pravdivost odpovědí. </a:t>
            </a:r>
          </a:p>
          <a:p>
            <a:endParaRPr lang="cs-CZ" dirty="0"/>
          </a:p>
        </p:txBody>
      </p:sp>
      <p:pic>
        <p:nvPicPr>
          <p:cNvPr id="6" name="Grafický objekt 5" descr="Psací podložka s klipsou">
            <a:extLst>
              <a:ext uri="{FF2B5EF4-FFF2-40B4-BE49-F238E27FC236}">
                <a16:creationId xmlns:a16="http://schemas.microsoft.com/office/drawing/2014/main" id="{A4B58603-4B1F-CC4F-92FE-0E9AD13EAEA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544278" y="488588"/>
            <a:ext cx="914400" cy="914400"/>
          </a:xfrm>
          <a:prstGeom prst="rect">
            <a:avLst/>
          </a:prstGeom>
        </p:spPr>
      </p:pic>
    </p:spTree>
    <p:extLst>
      <p:ext uri="{BB962C8B-B14F-4D97-AF65-F5344CB8AC3E}">
        <p14:creationId xmlns:p14="http://schemas.microsoft.com/office/powerpoint/2010/main" val="2486630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DB922D4-5A97-044B-BA0A-E529D6455FB3}"/>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D15880C3-9BA9-DF44-972F-16374E9A366F}"/>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a:p>
        </p:txBody>
      </p:sp>
      <p:sp>
        <p:nvSpPr>
          <p:cNvPr id="4" name="Nadpis 3">
            <a:extLst>
              <a:ext uri="{FF2B5EF4-FFF2-40B4-BE49-F238E27FC236}">
                <a16:creationId xmlns:a16="http://schemas.microsoft.com/office/drawing/2014/main" id="{0A22289E-46A0-1D40-A453-2FF0183E3D24}"/>
              </a:ext>
            </a:extLst>
          </p:cNvPr>
          <p:cNvSpPr>
            <a:spLocks noGrp="1"/>
          </p:cNvSpPr>
          <p:nvPr>
            <p:ph type="title"/>
          </p:nvPr>
        </p:nvSpPr>
        <p:spPr/>
        <p:txBody>
          <a:bodyPr/>
          <a:lstStyle/>
          <a:p>
            <a:r>
              <a:rPr lang="cs-CZ" dirty="0" err="1"/>
              <a:t>Škálování</a:t>
            </a:r>
            <a:r>
              <a:rPr lang="cs-CZ" dirty="0"/>
              <a:t> </a:t>
            </a:r>
          </a:p>
        </p:txBody>
      </p:sp>
      <p:sp>
        <p:nvSpPr>
          <p:cNvPr id="5" name="Zástupný obsah 4">
            <a:extLst>
              <a:ext uri="{FF2B5EF4-FFF2-40B4-BE49-F238E27FC236}">
                <a16:creationId xmlns:a16="http://schemas.microsoft.com/office/drawing/2014/main" id="{C2C2BFA4-C285-C246-93FF-2B8F82A7D8FC}"/>
              </a:ext>
            </a:extLst>
          </p:cNvPr>
          <p:cNvSpPr>
            <a:spLocks noGrp="1"/>
          </p:cNvSpPr>
          <p:nvPr>
            <p:ph idx="1"/>
          </p:nvPr>
        </p:nvSpPr>
        <p:spPr/>
        <p:txBody>
          <a:bodyPr/>
          <a:lstStyle/>
          <a:p>
            <a:pPr lvl="0"/>
            <a:r>
              <a:rPr lang="cs-CZ" dirty="0"/>
              <a:t>jako samostatnou metodu je vhodné ji využívat zejména u žáků mladšího věku, kdy např. žáci přidělují jednotlivým výrokům „školní“ známku od 1 do 5. </a:t>
            </a:r>
          </a:p>
          <a:p>
            <a:r>
              <a:rPr lang="cs-CZ" dirty="0" err="1"/>
              <a:t>Škálování</a:t>
            </a:r>
            <a:r>
              <a:rPr lang="cs-CZ" dirty="0"/>
              <a:t> se používá např. pro vyjádření míry spokojenosti s výukou, postojů k učiteli, škole, k předmětu atd. Většinou se používá ve spojení s dotazníkem. </a:t>
            </a:r>
            <a:endParaRPr lang="en-US" dirty="0"/>
          </a:p>
          <a:p>
            <a:r>
              <a:rPr lang="cs-CZ" dirty="0"/>
              <a:t>Na škále vyjádří žák nebo učitel (kolega, ředitel, inspektor) míru spokojenosti s daným jevem a dalším krokem bude, aby tuto míru slovně vysvětlil. </a:t>
            </a:r>
            <a:endParaRPr lang="en-US" dirty="0"/>
          </a:p>
          <a:p>
            <a:endParaRPr lang="cs-CZ" dirty="0"/>
          </a:p>
        </p:txBody>
      </p:sp>
      <p:pic>
        <p:nvPicPr>
          <p:cNvPr id="6" name="Grafický objekt 5" descr="Hodnocení hvězdičkami">
            <a:extLst>
              <a:ext uri="{FF2B5EF4-FFF2-40B4-BE49-F238E27FC236}">
                <a16:creationId xmlns:a16="http://schemas.microsoft.com/office/drawing/2014/main" id="{DBEEB845-4590-014D-AD58-7E7EF640036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520832" y="488588"/>
            <a:ext cx="914400" cy="914400"/>
          </a:xfrm>
          <a:prstGeom prst="rect">
            <a:avLst/>
          </a:prstGeom>
        </p:spPr>
      </p:pic>
    </p:spTree>
    <p:extLst>
      <p:ext uri="{BB962C8B-B14F-4D97-AF65-F5344CB8AC3E}">
        <p14:creationId xmlns:p14="http://schemas.microsoft.com/office/powerpoint/2010/main" val="33226893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CDF8221-F788-574B-BE4D-D9139A324B0C}"/>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AFD68E5E-DDA6-7247-A0E7-38DE2A7F0D5D}"/>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a:p>
        </p:txBody>
      </p:sp>
      <p:sp>
        <p:nvSpPr>
          <p:cNvPr id="4" name="Nadpis 3">
            <a:extLst>
              <a:ext uri="{FF2B5EF4-FFF2-40B4-BE49-F238E27FC236}">
                <a16:creationId xmlns:a16="http://schemas.microsoft.com/office/drawing/2014/main" id="{73E8530F-ACDD-6B4A-B102-6E4ED9861084}"/>
              </a:ext>
            </a:extLst>
          </p:cNvPr>
          <p:cNvSpPr>
            <a:spLocks noGrp="1"/>
          </p:cNvSpPr>
          <p:nvPr>
            <p:ph type="title"/>
          </p:nvPr>
        </p:nvSpPr>
        <p:spPr/>
        <p:txBody>
          <a:bodyPr/>
          <a:lstStyle/>
          <a:p>
            <a:r>
              <a:rPr lang="cs-CZ" dirty="0"/>
              <a:t>Didaktické testování</a:t>
            </a:r>
          </a:p>
        </p:txBody>
      </p:sp>
      <p:sp>
        <p:nvSpPr>
          <p:cNvPr id="5" name="Zástupný obsah 4">
            <a:extLst>
              <a:ext uri="{FF2B5EF4-FFF2-40B4-BE49-F238E27FC236}">
                <a16:creationId xmlns:a16="http://schemas.microsoft.com/office/drawing/2014/main" id="{B21B3F86-D5FA-D748-B0B9-FE20DDFBCBFB}"/>
              </a:ext>
            </a:extLst>
          </p:cNvPr>
          <p:cNvSpPr>
            <a:spLocks noGrp="1"/>
          </p:cNvSpPr>
          <p:nvPr>
            <p:ph idx="1"/>
          </p:nvPr>
        </p:nvSpPr>
        <p:spPr/>
        <p:txBody>
          <a:bodyPr/>
          <a:lstStyle/>
          <a:p>
            <a:r>
              <a:rPr lang="cs-CZ" altLang="cs-CZ" sz="2400" dirty="0"/>
              <a:t>Používá se zejména pro diagnostikování znalostí a dovedností žáků. </a:t>
            </a:r>
          </a:p>
          <a:p>
            <a:r>
              <a:rPr lang="cs-CZ" altLang="cs-CZ" sz="2400" dirty="0"/>
              <a:t>Dosažené výsledky žáků představují pro učitele zpětnou vazbu o jeho činnosti v procesu výuky. Výsledky výuky však nejsou ovlivněny pouze činností učitele ve výuce, ale i osobností žáka (osobní vlastnosti, motivace, předchozí zkušenosti, píle atd.). </a:t>
            </a:r>
          </a:p>
          <a:p>
            <a:r>
              <a:rPr lang="cs-CZ" altLang="cs-CZ" sz="2400" dirty="0"/>
              <a:t>Učitel může didaktický test hodnotit individuálně, např. pro jednoho žáka v průběhu delšího časového úseku, nebo s ohledem na celou třídu (z výsledků testu jednotlivých žáků udělá průměr). </a:t>
            </a:r>
          </a:p>
          <a:p>
            <a:endParaRPr lang="cs-CZ" dirty="0"/>
          </a:p>
        </p:txBody>
      </p:sp>
      <p:pic>
        <p:nvPicPr>
          <p:cNvPr id="6" name="Graphic 70" descr="Třída">
            <a:extLst>
              <a:ext uri="{FF2B5EF4-FFF2-40B4-BE49-F238E27FC236}">
                <a16:creationId xmlns:a16="http://schemas.microsoft.com/office/drawing/2014/main" id="{26D26ED1-6B50-AD4A-B804-98BBA343BC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21231" y="488588"/>
            <a:ext cx="914400" cy="914400"/>
          </a:xfrm>
          <a:prstGeom prst="rect">
            <a:avLst/>
          </a:prstGeom>
        </p:spPr>
      </p:pic>
    </p:spTree>
    <p:extLst>
      <p:ext uri="{BB962C8B-B14F-4D97-AF65-F5344CB8AC3E}">
        <p14:creationId xmlns:p14="http://schemas.microsoft.com/office/powerpoint/2010/main" val="12694086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8595E22-E38E-B94C-BA5E-707D0918D2CB}"/>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3D2001EE-A266-1B48-B9DC-E64DA07116B4}"/>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a:p>
        </p:txBody>
      </p:sp>
      <p:sp>
        <p:nvSpPr>
          <p:cNvPr id="4" name="Nadpis 3">
            <a:extLst>
              <a:ext uri="{FF2B5EF4-FFF2-40B4-BE49-F238E27FC236}">
                <a16:creationId xmlns:a16="http://schemas.microsoft.com/office/drawing/2014/main" id="{A1097F5E-418D-9D4C-9B0E-621E1C8D2CBA}"/>
              </a:ext>
            </a:extLst>
          </p:cNvPr>
          <p:cNvSpPr>
            <a:spLocks noGrp="1"/>
          </p:cNvSpPr>
          <p:nvPr>
            <p:ph type="title"/>
          </p:nvPr>
        </p:nvSpPr>
        <p:spPr/>
        <p:txBody>
          <a:bodyPr/>
          <a:lstStyle/>
          <a:p>
            <a:r>
              <a:rPr lang="cs-CZ" dirty="0" err="1"/>
              <a:t>Sociometrie</a:t>
            </a:r>
            <a:endParaRPr lang="cs-CZ" dirty="0"/>
          </a:p>
        </p:txBody>
      </p:sp>
      <p:sp>
        <p:nvSpPr>
          <p:cNvPr id="5" name="Zástupný obsah 4">
            <a:extLst>
              <a:ext uri="{FF2B5EF4-FFF2-40B4-BE49-F238E27FC236}">
                <a16:creationId xmlns:a16="http://schemas.microsoft.com/office/drawing/2014/main" id="{EAEB466E-6C70-594A-BE4F-741BCC31BF94}"/>
              </a:ext>
            </a:extLst>
          </p:cNvPr>
          <p:cNvSpPr>
            <a:spLocks noGrp="1"/>
          </p:cNvSpPr>
          <p:nvPr>
            <p:ph idx="1"/>
          </p:nvPr>
        </p:nvSpPr>
        <p:spPr/>
        <p:txBody>
          <a:bodyPr/>
          <a:lstStyle/>
          <a:p>
            <a:pPr lvl="0"/>
            <a:r>
              <a:rPr lang="cs-CZ" dirty="0"/>
              <a:t>Zaměřuje se na zjišťování vztahů ve třídě. V diagnostice se jeví jako vhodná metoda pro diagnostikování </a:t>
            </a:r>
            <a:r>
              <a:rPr lang="cs-CZ" b="1" dirty="0"/>
              <a:t>klimatu třídy</a:t>
            </a:r>
            <a:r>
              <a:rPr lang="cs-CZ" dirty="0"/>
              <a:t>. </a:t>
            </a:r>
          </a:p>
          <a:p>
            <a:r>
              <a:rPr lang="cs-CZ" dirty="0"/>
              <a:t>Sociogram poskytuje vždy jen </a:t>
            </a:r>
            <a:r>
              <a:rPr lang="cs-CZ" b="1" dirty="0"/>
              <a:t>orientační a momentální pohled</a:t>
            </a:r>
            <a:r>
              <a:rPr lang="cs-CZ" dirty="0"/>
              <a:t> na strukturu vztahů. Proto je dobré sociometrický dotazník doplňovat ještě např. dotazníkem, abychom pochopili volbu žákových odpovědí (např. </a:t>
            </a:r>
            <a:r>
              <a:rPr lang="cs-CZ" i="1" dirty="0"/>
              <a:t>Co tě vedlo k tomu, abys uvedl tohoto spolužáka jako nejoblíbenějšího ve třídě?</a:t>
            </a:r>
            <a:r>
              <a:rPr lang="cs-CZ" dirty="0"/>
              <a:t>).</a:t>
            </a:r>
            <a:endParaRPr lang="en-US" dirty="0"/>
          </a:p>
          <a:p>
            <a:endParaRPr lang="cs-CZ" dirty="0"/>
          </a:p>
        </p:txBody>
      </p:sp>
      <p:pic>
        <p:nvPicPr>
          <p:cNvPr id="6" name="Grafický objekt 5" descr="Připojení">
            <a:extLst>
              <a:ext uri="{FF2B5EF4-FFF2-40B4-BE49-F238E27FC236}">
                <a16:creationId xmlns:a16="http://schemas.microsoft.com/office/drawing/2014/main" id="{596CF85F-50A8-E54D-9123-1A41A35BC1D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599355" y="420369"/>
            <a:ext cx="1211262" cy="1211262"/>
          </a:xfrm>
          <a:prstGeom prst="rect">
            <a:avLst/>
          </a:prstGeom>
        </p:spPr>
      </p:pic>
    </p:spTree>
    <p:extLst>
      <p:ext uri="{BB962C8B-B14F-4D97-AF65-F5344CB8AC3E}">
        <p14:creationId xmlns:p14="http://schemas.microsoft.com/office/powerpoint/2010/main" val="4151092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DE5D08E-F0D3-FA49-833B-D0F41DCAB090}"/>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7702288C-C420-CD44-91E3-256E94B796F6}"/>
              </a:ext>
            </a:extLst>
          </p:cNvPr>
          <p:cNvSpPr>
            <a:spLocks noGrp="1"/>
          </p:cNvSpPr>
          <p:nvPr>
            <p:ph type="sldNum" sz="quarter" idx="11"/>
          </p:nvPr>
        </p:nvSpPr>
        <p:spPr/>
        <p:txBody>
          <a:bodyPr/>
          <a:lstStyle/>
          <a:p>
            <a:fld id="{0970407D-EE58-4A0B-824B-1D3AE42DD9CF}" type="slidenum">
              <a:rPr lang="cs-CZ" altLang="cs-CZ" smtClean="0"/>
              <a:pPr/>
              <a:t>3</a:t>
            </a:fld>
            <a:endParaRPr lang="cs-CZ" altLang="cs-CZ"/>
          </a:p>
        </p:txBody>
      </p:sp>
      <p:sp>
        <p:nvSpPr>
          <p:cNvPr id="4" name="Nadpis 3">
            <a:extLst>
              <a:ext uri="{FF2B5EF4-FFF2-40B4-BE49-F238E27FC236}">
                <a16:creationId xmlns:a16="http://schemas.microsoft.com/office/drawing/2014/main" id="{F501F076-3E91-BB46-9DFA-CD4A29A64D68}"/>
              </a:ext>
            </a:extLst>
          </p:cNvPr>
          <p:cNvSpPr>
            <a:spLocks noGrp="1"/>
          </p:cNvSpPr>
          <p:nvPr>
            <p:ph type="title"/>
          </p:nvPr>
        </p:nvSpPr>
        <p:spPr/>
        <p:txBody>
          <a:bodyPr/>
          <a:lstStyle/>
          <a:p>
            <a:r>
              <a:rPr lang="cs-CZ" dirty="0"/>
              <a:t>Obecná definice pojmu diagnostika</a:t>
            </a:r>
          </a:p>
        </p:txBody>
      </p:sp>
      <p:sp>
        <p:nvSpPr>
          <p:cNvPr id="5" name="Zástupný obsah 4">
            <a:extLst>
              <a:ext uri="{FF2B5EF4-FFF2-40B4-BE49-F238E27FC236}">
                <a16:creationId xmlns:a16="http://schemas.microsoft.com/office/drawing/2014/main" id="{494E3203-E1F7-5D4C-B6C2-501F511982C7}"/>
              </a:ext>
            </a:extLst>
          </p:cNvPr>
          <p:cNvSpPr>
            <a:spLocks noGrp="1"/>
          </p:cNvSpPr>
          <p:nvPr>
            <p:ph idx="1"/>
          </p:nvPr>
        </p:nvSpPr>
        <p:spPr/>
        <p:txBody>
          <a:bodyPr/>
          <a:lstStyle/>
          <a:p>
            <a:r>
              <a:rPr lang="cs-CZ" altLang="cs-CZ" sz="2000" dirty="0">
                <a:solidFill>
                  <a:schemeClr val="tx1">
                    <a:lumMod val="85000"/>
                    <a:lumOff val="15000"/>
                  </a:schemeClr>
                </a:solidFill>
              </a:rPr>
              <a:t>Termín diagnostika se nejdříve objevil v lékařství, odkud ho převzala psychologie, technické obory a v neposlední řadě i pedagogika. </a:t>
            </a:r>
          </a:p>
          <a:p>
            <a:r>
              <a:rPr lang="cs-CZ" altLang="cs-CZ" sz="2000" dirty="0">
                <a:solidFill>
                  <a:schemeClr val="tx1">
                    <a:lumMod val="85000"/>
                    <a:lumOff val="15000"/>
                  </a:schemeClr>
                </a:solidFill>
              </a:rPr>
              <a:t>Zabývá se teorií a metodologií diagnostikování jako </a:t>
            </a:r>
            <a:r>
              <a:rPr lang="cs-CZ" altLang="cs-CZ" sz="2000" u="sng" dirty="0">
                <a:solidFill>
                  <a:schemeClr val="tx1">
                    <a:lumMod val="85000"/>
                    <a:lumOff val="15000"/>
                  </a:schemeClr>
                </a:solidFill>
              </a:rPr>
              <a:t>praktické činnosti</a:t>
            </a:r>
            <a:r>
              <a:rPr lang="cs-CZ" altLang="cs-CZ" sz="2000" dirty="0">
                <a:solidFill>
                  <a:schemeClr val="tx1">
                    <a:lumMod val="85000"/>
                    <a:lumOff val="15000"/>
                  </a:schemeClr>
                </a:solidFill>
              </a:rPr>
              <a:t>. </a:t>
            </a:r>
          </a:p>
          <a:p>
            <a:r>
              <a:rPr lang="cs-CZ" altLang="cs-CZ" sz="2000" dirty="0">
                <a:solidFill>
                  <a:schemeClr val="tx1">
                    <a:lumMod val="85000"/>
                    <a:lumOff val="15000"/>
                  </a:schemeClr>
                </a:solidFill>
              </a:rPr>
              <a:t>Podstata: </a:t>
            </a:r>
          </a:p>
          <a:p>
            <a:pPr lvl="1"/>
            <a:r>
              <a:rPr lang="cs-CZ" altLang="cs-CZ" sz="1600" dirty="0">
                <a:solidFill>
                  <a:schemeClr val="tx1">
                    <a:lumMod val="85000"/>
                    <a:lumOff val="15000"/>
                  </a:schemeClr>
                </a:solidFill>
              </a:rPr>
              <a:t>zjištění stavu a rozpoznání příčin, které tento stav způsobily, </a:t>
            </a:r>
          </a:p>
          <a:p>
            <a:pPr lvl="1"/>
            <a:r>
              <a:rPr lang="cs-CZ" altLang="cs-CZ" sz="1600" dirty="0">
                <a:solidFill>
                  <a:schemeClr val="tx1">
                    <a:lumMod val="85000"/>
                    <a:lumOff val="15000"/>
                  </a:schemeClr>
                </a:solidFill>
              </a:rPr>
              <a:t>posouzení úrovně, popis a hodnocení tohoto stavu a</a:t>
            </a:r>
          </a:p>
          <a:p>
            <a:pPr lvl="1"/>
            <a:r>
              <a:rPr lang="cs-CZ" altLang="cs-CZ" sz="1600" dirty="0">
                <a:solidFill>
                  <a:schemeClr val="tx1">
                    <a:lumMod val="85000"/>
                    <a:lumOff val="15000"/>
                  </a:schemeClr>
                </a:solidFill>
              </a:rPr>
              <a:t>plánování dalších kroků tak, aby byl zajištěn optimální rozvoj jedince. </a:t>
            </a:r>
          </a:p>
          <a:p>
            <a:endParaRPr lang="cs-CZ" dirty="0"/>
          </a:p>
        </p:txBody>
      </p:sp>
      <p:pic>
        <p:nvPicPr>
          <p:cNvPr id="6" name="Graphic 70" descr="Stetoskop">
            <a:extLst>
              <a:ext uri="{FF2B5EF4-FFF2-40B4-BE49-F238E27FC236}">
                <a16:creationId xmlns:a16="http://schemas.microsoft.com/office/drawing/2014/main" id="{475C78CB-7171-234E-B0F0-68728983C9E5}"/>
              </a:ext>
            </a:extLst>
          </p:cNvPr>
          <p:cNvPicPr>
            <a:picLocks noChangeAspect="1"/>
          </p:cNvPicPr>
          <p:nvPr/>
        </p:nvPicPr>
        <p:blipFill>
          <a:blip r:embed="rId2">
            <a:duotone>
              <a:prstClr val="black"/>
              <a:prstClr val="white"/>
            </a:duotone>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94402" y="2611138"/>
            <a:ext cx="2301725" cy="2301725"/>
          </a:xfrm>
          <a:prstGeom prst="rect">
            <a:avLst/>
          </a:prstGeom>
        </p:spPr>
      </p:pic>
    </p:spTree>
    <p:extLst>
      <p:ext uri="{BB962C8B-B14F-4D97-AF65-F5344CB8AC3E}">
        <p14:creationId xmlns:p14="http://schemas.microsoft.com/office/powerpoint/2010/main" val="39365350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3C10F35-0C2C-C743-B9D2-BCF0E565BE4A}"/>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26E44DF1-8A28-2944-9DB4-0B57534956B5}"/>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a:p>
        </p:txBody>
      </p:sp>
      <p:sp>
        <p:nvSpPr>
          <p:cNvPr id="4" name="Nadpis 3">
            <a:extLst>
              <a:ext uri="{FF2B5EF4-FFF2-40B4-BE49-F238E27FC236}">
                <a16:creationId xmlns:a16="http://schemas.microsoft.com/office/drawing/2014/main" id="{50A6999A-4A88-7C4F-A944-ACCE12D91F95}"/>
              </a:ext>
            </a:extLst>
          </p:cNvPr>
          <p:cNvSpPr>
            <a:spLocks noGrp="1"/>
          </p:cNvSpPr>
          <p:nvPr>
            <p:ph type="title"/>
          </p:nvPr>
        </p:nvSpPr>
        <p:spPr/>
        <p:txBody>
          <a:bodyPr/>
          <a:lstStyle/>
          <a:p>
            <a:r>
              <a:rPr lang="cs-CZ" dirty="0"/>
              <a:t>Portfolio </a:t>
            </a:r>
          </a:p>
        </p:txBody>
      </p:sp>
      <p:sp>
        <p:nvSpPr>
          <p:cNvPr id="5" name="Zástupný obsah 4">
            <a:extLst>
              <a:ext uri="{FF2B5EF4-FFF2-40B4-BE49-F238E27FC236}">
                <a16:creationId xmlns:a16="http://schemas.microsoft.com/office/drawing/2014/main" id="{0637D82D-79AC-C842-BDE2-D3D7F62E4195}"/>
              </a:ext>
            </a:extLst>
          </p:cNvPr>
          <p:cNvSpPr>
            <a:spLocks noGrp="1"/>
          </p:cNvSpPr>
          <p:nvPr>
            <p:ph idx="1"/>
          </p:nvPr>
        </p:nvSpPr>
        <p:spPr/>
        <p:txBody>
          <a:bodyPr/>
          <a:lstStyle/>
          <a:p>
            <a:pPr>
              <a:lnSpc>
                <a:spcPct val="100000"/>
              </a:lnSpc>
            </a:pPr>
            <a:r>
              <a:rPr lang="cs-CZ" altLang="cs-CZ" sz="2000" dirty="0"/>
              <a:t>Vhodná metoda autodiagnostiky. </a:t>
            </a:r>
          </a:p>
          <a:p>
            <a:pPr>
              <a:lnSpc>
                <a:spcPct val="100000"/>
              </a:lnSpc>
            </a:pPr>
            <a:r>
              <a:rPr lang="cs-CZ" altLang="cs-CZ" sz="2000" dirty="0"/>
              <a:t>Učitel si zapisuje (spíš do pedagogického deníku) např. své pocity z problémových situací, průběh výuky atd. Tyto situace pak může analyzovat, porovnávat a sám zjistí, ve kterých situacích se např. chová jistě, kdy mu věnují žáci pozornost atd. </a:t>
            </a:r>
          </a:p>
          <a:p>
            <a:pPr>
              <a:lnSpc>
                <a:spcPct val="100000"/>
              </a:lnSpc>
            </a:pPr>
            <a:r>
              <a:rPr lang="cs-CZ" altLang="cs-CZ" sz="2000" dirty="0"/>
              <a:t>Učiteli však může chybět „druhý“ pohled nezávislé osoby (např. kolega), která vidí situaci objektivněji. Např. učitel může mít předsudky vůči žákovi a tyto předsudky se promítají do vztahu mezi učitelem a žákem. Kolega by učitele mohl formou rozhovoru dovést k tomu, aby se jejich vztahy zlepšily. Např. učitel tvrdí, že žák při vyučování vůbec nepracuje. Kolega vidí při pozorování vyučování snahu žáka zapojit se do výuky. Nejvhodnější by bylo situaci nahrát na video a ukázat ji učiteli a analyzovat ji s ním. </a:t>
            </a:r>
          </a:p>
          <a:p>
            <a:endParaRPr lang="cs-CZ" dirty="0"/>
          </a:p>
        </p:txBody>
      </p:sp>
      <p:pic>
        <p:nvPicPr>
          <p:cNvPr id="6" name="Graphic 70" descr="Knihy">
            <a:extLst>
              <a:ext uri="{FF2B5EF4-FFF2-40B4-BE49-F238E27FC236}">
                <a16:creationId xmlns:a16="http://schemas.microsoft.com/office/drawing/2014/main" id="{EA0AFD5A-298E-114A-896A-526A0856C4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432" y="488588"/>
            <a:ext cx="914400" cy="914400"/>
          </a:xfrm>
          <a:prstGeom prst="rect">
            <a:avLst/>
          </a:prstGeom>
        </p:spPr>
      </p:pic>
    </p:spTree>
    <p:extLst>
      <p:ext uri="{BB962C8B-B14F-4D97-AF65-F5344CB8AC3E}">
        <p14:creationId xmlns:p14="http://schemas.microsoft.com/office/powerpoint/2010/main" val="4003360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0600B28-A5B8-3C4C-B872-4B92533A6A55}"/>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6D179BEE-659D-9C44-9519-C339B1A35812}"/>
              </a:ext>
            </a:extLst>
          </p:cNvPr>
          <p:cNvSpPr>
            <a:spLocks noGrp="1"/>
          </p:cNvSpPr>
          <p:nvPr>
            <p:ph type="sldNum" sz="quarter" idx="11"/>
          </p:nvPr>
        </p:nvSpPr>
        <p:spPr/>
        <p:txBody>
          <a:bodyPr/>
          <a:lstStyle/>
          <a:p>
            <a:fld id="{0970407D-EE58-4A0B-824B-1D3AE42DD9CF}" type="slidenum">
              <a:rPr lang="cs-CZ" altLang="cs-CZ" smtClean="0"/>
              <a:pPr/>
              <a:t>4</a:t>
            </a:fld>
            <a:endParaRPr lang="cs-CZ" altLang="cs-CZ"/>
          </a:p>
        </p:txBody>
      </p:sp>
      <p:sp>
        <p:nvSpPr>
          <p:cNvPr id="4" name="Nadpis 3">
            <a:extLst>
              <a:ext uri="{FF2B5EF4-FFF2-40B4-BE49-F238E27FC236}">
                <a16:creationId xmlns:a16="http://schemas.microsoft.com/office/drawing/2014/main" id="{B03BDEEA-797F-AA4D-A102-FFF53A78C342}"/>
              </a:ext>
            </a:extLst>
          </p:cNvPr>
          <p:cNvSpPr>
            <a:spLocks noGrp="1"/>
          </p:cNvSpPr>
          <p:nvPr>
            <p:ph type="title"/>
          </p:nvPr>
        </p:nvSpPr>
        <p:spPr/>
        <p:txBody>
          <a:bodyPr/>
          <a:lstStyle/>
          <a:p>
            <a:r>
              <a:rPr lang="cs-CZ" dirty="0"/>
              <a:t>A co je pedagogická diagnostika?</a:t>
            </a:r>
          </a:p>
        </p:txBody>
      </p:sp>
      <p:graphicFrame>
        <p:nvGraphicFramePr>
          <p:cNvPr id="6" name="Rectangle 3">
            <a:extLst>
              <a:ext uri="{FF2B5EF4-FFF2-40B4-BE49-F238E27FC236}">
                <a16:creationId xmlns:a16="http://schemas.microsoft.com/office/drawing/2014/main" id="{3558B17B-34E9-A642-96E2-2D1C556CFA76}"/>
              </a:ext>
            </a:extLst>
          </p:cNvPr>
          <p:cNvGraphicFramePr>
            <a:graphicFrameLocks noGrp="1"/>
          </p:cNvGraphicFramePr>
          <p:nvPr>
            <p:ph idx="1"/>
            <p:extLst>
              <p:ext uri="{D42A27DB-BD31-4B8C-83A1-F6EECF244321}">
                <p14:modId xmlns:p14="http://schemas.microsoft.com/office/powerpoint/2010/main" val="52873112"/>
              </p:ext>
            </p:extLst>
          </p:nvPr>
        </p:nvGraphicFramePr>
        <p:xfrm>
          <a:off x="1817077" y="1605688"/>
          <a:ext cx="9866801" cy="34175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5107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3E47FA2-ADF0-1B4B-88C3-1449AB0D30BD}"/>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0A7705B1-59BE-A645-8A28-7D289A03209E}"/>
              </a:ext>
            </a:extLst>
          </p:cNvPr>
          <p:cNvSpPr>
            <a:spLocks noGrp="1"/>
          </p:cNvSpPr>
          <p:nvPr>
            <p:ph type="sldNum" sz="quarter" idx="11"/>
          </p:nvPr>
        </p:nvSpPr>
        <p:spPr/>
        <p:txBody>
          <a:bodyPr/>
          <a:lstStyle/>
          <a:p>
            <a:fld id="{0970407D-EE58-4A0B-824B-1D3AE42DD9CF}" type="slidenum">
              <a:rPr lang="cs-CZ" altLang="cs-CZ" smtClean="0"/>
              <a:pPr/>
              <a:t>5</a:t>
            </a:fld>
            <a:endParaRPr lang="cs-CZ" altLang="cs-CZ"/>
          </a:p>
        </p:txBody>
      </p:sp>
      <p:sp>
        <p:nvSpPr>
          <p:cNvPr id="4" name="Nadpis 3">
            <a:extLst>
              <a:ext uri="{FF2B5EF4-FFF2-40B4-BE49-F238E27FC236}">
                <a16:creationId xmlns:a16="http://schemas.microsoft.com/office/drawing/2014/main" id="{3BFE3D6D-B0AA-E24E-B6A2-217593E963F1}"/>
              </a:ext>
            </a:extLst>
          </p:cNvPr>
          <p:cNvSpPr>
            <a:spLocks noGrp="1"/>
          </p:cNvSpPr>
          <p:nvPr>
            <p:ph type="title"/>
          </p:nvPr>
        </p:nvSpPr>
        <p:spPr>
          <a:xfrm>
            <a:off x="719400" y="142497"/>
            <a:ext cx="10753200" cy="451576"/>
          </a:xfrm>
        </p:spPr>
        <p:txBody>
          <a:bodyPr/>
          <a:lstStyle/>
          <a:p>
            <a:r>
              <a:rPr lang="cs-CZ" dirty="0"/>
              <a:t>Předmět pedagogické diagnostiky</a:t>
            </a:r>
          </a:p>
        </p:txBody>
      </p:sp>
      <p:graphicFrame>
        <p:nvGraphicFramePr>
          <p:cNvPr id="6" name="Rectangle 3">
            <a:extLst>
              <a:ext uri="{FF2B5EF4-FFF2-40B4-BE49-F238E27FC236}">
                <a16:creationId xmlns:a16="http://schemas.microsoft.com/office/drawing/2014/main" id="{2013A39C-1D0C-474E-9713-E9927407582A}"/>
              </a:ext>
            </a:extLst>
          </p:cNvPr>
          <p:cNvGraphicFramePr>
            <a:graphicFrameLocks noGrp="1"/>
          </p:cNvGraphicFramePr>
          <p:nvPr>
            <p:ph idx="1"/>
            <p:extLst>
              <p:ext uri="{D42A27DB-BD31-4B8C-83A1-F6EECF244321}">
                <p14:modId xmlns:p14="http://schemas.microsoft.com/office/powerpoint/2010/main" val="3156049483"/>
              </p:ext>
            </p:extLst>
          </p:nvPr>
        </p:nvGraphicFramePr>
        <p:xfrm>
          <a:off x="720000" y="1546476"/>
          <a:ext cx="4120906" cy="37650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Rectangle 3">
            <a:extLst>
              <a:ext uri="{FF2B5EF4-FFF2-40B4-BE49-F238E27FC236}">
                <a16:creationId xmlns:a16="http://schemas.microsoft.com/office/drawing/2014/main" id="{3AC8BF67-0118-7643-99EC-F7190416604A}"/>
              </a:ext>
            </a:extLst>
          </p:cNvPr>
          <p:cNvGraphicFramePr/>
          <p:nvPr>
            <p:extLst>
              <p:ext uri="{D42A27DB-BD31-4B8C-83A1-F6EECF244321}">
                <p14:modId xmlns:p14="http://schemas.microsoft.com/office/powerpoint/2010/main" val="2047230821"/>
              </p:ext>
            </p:extLst>
          </p:nvPr>
        </p:nvGraphicFramePr>
        <p:xfrm>
          <a:off x="6412523" y="869795"/>
          <a:ext cx="5519282" cy="431180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00768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707A137-C461-6942-96F9-1AB28F9F0745}"/>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3E2B9DD8-A14E-104F-BDF8-61EC733A4E66}"/>
              </a:ext>
            </a:extLst>
          </p:cNvPr>
          <p:cNvSpPr>
            <a:spLocks noGrp="1"/>
          </p:cNvSpPr>
          <p:nvPr>
            <p:ph type="sldNum" sz="quarter" idx="11"/>
          </p:nvPr>
        </p:nvSpPr>
        <p:spPr/>
        <p:txBody>
          <a:bodyPr/>
          <a:lstStyle/>
          <a:p>
            <a:fld id="{0970407D-EE58-4A0B-824B-1D3AE42DD9CF}" type="slidenum">
              <a:rPr lang="cs-CZ" altLang="cs-CZ" smtClean="0"/>
              <a:pPr/>
              <a:t>6</a:t>
            </a:fld>
            <a:endParaRPr lang="cs-CZ" altLang="cs-CZ"/>
          </a:p>
        </p:txBody>
      </p:sp>
      <p:sp>
        <p:nvSpPr>
          <p:cNvPr id="4" name="Nadpis 3">
            <a:extLst>
              <a:ext uri="{FF2B5EF4-FFF2-40B4-BE49-F238E27FC236}">
                <a16:creationId xmlns:a16="http://schemas.microsoft.com/office/drawing/2014/main" id="{2201079A-764B-B646-B530-C4B673664A7E}"/>
              </a:ext>
            </a:extLst>
          </p:cNvPr>
          <p:cNvSpPr>
            <a:spLocks noGrp="1"/>
          </p:cNvSpPr>
          <p:nvPr>
            <p:ph type="title"/>
          </p:nvPr>
        </p:nvSpPr>
        <p:spPr>
          <a:xfrm>
            <a:off x="6242538" y="280385"/>
            <a:ext cx="5873262" cy="1454631"/>
          </a:xfrm>
        </p:spPr>
        <p:txBody>
          <a:bodyPr/>
          <a:lstStyle/>
          <a:p>
            <a:r>
              <a:rPr lang="cs-CZ" dirty="0"/>
              <a:t>Proces a fáze procesu diagnostikování</a:t>
            </a:r>
          </a:p>
        </p:txBody>
      </p:sp>
      <p:graphicFrame>
        <p:nvGraphicFramePr>
          <p:cNvPr id="6" name="Rectangle 3">
            <a:extLst>
              <a:ext uri="{FF2B5EF4-FFF2-40B4-BE49-F238E27FC236}">
                <a16:creationId xmlns:a16="http://schemas.microsoft.com/office/drawing/2014/main" id="{3A70E7A4-79FF-7944-84AE-DF7C0B321E23}"/>
              </a:ext>
            </a:extLst>
          </p:cNvPr>
          <p:cNvGraphicFramePr>
            <a:graphicFrameLocks noGrp="1"/>
          </p:cNvGraphicFramePr>
          <p:nvPr>
            <p:ph idx="1"/>
            <p:extLst>
              <p:ext uri="{D42A27DB-BD31-4B8C-83A1-F6EECF244321}">
                <p14:modId xmlns:p14="http://schemas.microsoft.com/office/powerpoint/2010/main" val="3736819940"/>
              </p:ext>
            </p:extLst>
          </p:nvPr>
        </p:nvGraphicFramePr>
        <p:xfrm>
          <a:off x="0" y="43477"/>
          <a:ext cx="6037628" cy="541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3">
            <a:extLst>
              <a:ext uri="{FF2B5EF4-FFF2-40B4-BE49-F238E27FC236}">
                <a16:creationId xmlns:a16="http://schemas.microsoft.com/office/drawing/2014/main" id="{05B23AA7-C6B9-B54B-AD2E-FEA89C1379D1}"/>
              </a:ext>
            </a:extLst>
          </p:cNvPr>
          <p:cNvSpPr txBox="1">
            <a:spLocks noChangeArrowheads="1"/>
          </p:cNvSpPr>
          <p:nvPr/>
        </p:nvSpPr>
        <p:spPr>
          <a:xfrm>
            <a:off x="6642350" y="2224102"/>
            <a:ext cx="5073638" cy="2215228"/>
          </a:xfrm>
          <a:prstGeom prst="rect">
            <a:avLst/>
          </a:prstGeom>
        </p:spPr>
        <p:txBody>
          <a:bodyPr vert="horz" lIns="0" tIns="0" rIns="0" bIns="0" rtlCol="0" anchor="ctr">
            <a:norm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0" indent="0">
              <a:buFont typeface="Arial" panose="020B0604020202020204" pitchFamily="34" charset="0"/>
              <a:buNone/>
            </a:pPr>
            <a:r>
              <a:rPr lang="cs-CZ" altLang="cs-CZ" sz="1800" b="1" kern="0">
                <a:solidFill>
                  <a:schemeClr val="tx1">
                    <a:lumMod val="85000"/>
                    <a:lumOff val="15000"/>
                  </a:schemeClr>
                </a:solidFill>
              </a:rPr>
              <a:t>Pozor! </a:t>
            </a:r>
          </a:p>
          <a:p>
            <a:r>
              <a:rPr lang="cs-CZ" altLang="cs-CZ" sz="1800" kern="0">
                <a:solidFill>
                  <a:schemeClr val="tx1">
                    <a:lumMod val="85000"/>
                    <a:lumOff val="15000"/>
                  </a:schemeClr>
                </a:solidFill>
              </a:rPr>
              <a:t>Diagnostika = vědní disciplína.</a:t>
            </a:r>
          </a:p>
          <a:p>
            <a:r>
              <a:rPr lang="cs-CZ" altLang="cs-CZ" sz="1800" kern="0">
                <a:solidFill>
                  <a:schemeClr val="tx1">
                    <a:lumMod val="85000"/>
                    <a:lumOff val="15000"/>
                  </a:schemeClr>
                </a:solidFill>
              </a:rPr>
              <a:t>Diagnostikování = konkrétní diagnostická činnost.</a:t>
            </a:r>
          </a:p>
          <a:p>
            <a:pPr>
              <a:buFont typeface="Wingdings" pitchFamily="2" charset="2"/>
              <a:buNone/>
            </a:pPr>
            <a:endParaRPr lang="cs-CZ" altLang="cs-CZ" sz="1800" kern="0" dirty="0">
              <a:solidFill>
                <a:schemeClr val="tx1">
                  <a:lumMod val="85000"/>
                  <a:lumOff val="15000"/>
                </a:schemeClr>
              </a:solidFill>
            </a:endParaRPr>
          </a:p>
        </p:txBody>
      </p:sp>
    </p:spTree>
    <p:extLst>
      <p:ext uri="{BB962C8B-B14F-4D97-AF65-F5344CB8AC3E}">
        <p14:creationId xmlns:p14="http://schemas.microsoft.com/office/powerpoint/2010/main" val="1463019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A0533A8-E74F-0F4F-A7DB-E2A2A161CF56}"/>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BA80D56A-8F7A-0B46-8F1B-963A4A852DC5}"/>
              </a:ext>
            </a:extLst>
          </p:cNvPr>
          <p:cNvSpPr>
            <a:spLocks noGrp="1"/>
          </p:cNvSpPr>
          <p:nvPr>
            <p:ph type="sldNum" sz="quarter" idx="11"/>
          </p:nvPr>
        </p:nvSpPr>
        <p:spPr/>
        <p:txBody>
          <a:bodyPr/>
          <a:lstStyle/>
          <a:p>
            <a:fld id="{0970407D-EE58-4A0B-824B-1D3AE42DD9CF}" type="slidenum">
              <a:rPr lang="cs-CZ" altLang="cs-CZ" smtClean="0"/>
              <a:pPr/>
              <a:t>7</a:t>
            </a:fld>
            <a:endParaRPr lang="cs-CZ" altLang="cs-CZ"/>
          </a:p>
        </p:txBody>
      </p:sp>
      <p:sp>
        <p:nvSpPr>
          <p:cNvPr id="4" name="Nadpis 3">
            <a:extLst>
              <a:ext uri="{FF2B5EF4-FFF2-40B4-BE49-F238E27FC236}">
                <a16:creationId xmlns:a16="http://schemas.microsoft.com/office/drawing/2014/main" id="{E8584782-55E7-9D45-BCEB-67E7B3EB96C3}"/>
              </a:ext>
            </a:extLst>
          </p:cNvPr>
          <p:cNvSpPr>
            <a:spLocks noGrp="1"/>
          </p:cNvSpPr>
          <p:nvPr>
            <p:ph type="title"/>
          </p:nvPr>
        </p:nvSpPr>
        <p:spPr/>
        <p:txBody>
          <a:bodyPr/>
          <a:lstStyle/>
          <a:p>
            <a:r>
              <a:rPr lang="cs-CZ" dirty="0"/>
              <a:t>Přístupy při diagnostikování</a:t>
            </a:r>
          </a:p>
        </p:txBody>
      </p:sp>
      <p:sp>
        <p:nvSpPr>
          <p:cNvPr id="5" name="Zástupný obsah 4">
            <a:extLst>
              <a:ext uri="{FF2B5EF4-FFF2-40B4-BE49-F238E27FC236}">
                <a16:creationId xmlns:a16="http://schemas.microsoft.com/office/drawing/2014/main" id="{7B80F8A9-48FD-EB47-9CFC-0F063D288B99}"/>
              </a:ext>
            </a:extLst>
          </p:cNvPr>
          <p:cNvSpPr>
            <a:spLocks noGrp="1"/>
          </p:cNvSpPr>
          <p:nvPr>
            <p:ph idx="1"/>
          </p:nvPr>
        </p:nvSpPr>
        <p:spPr/>
        <p:txBody>
          <a:bodyPr/>
          <a:lstStyle/>
          <a:p>
            <a:pPr marL="609600" indent="-609600">
              <a:buFontTx/>
              <a:buAutoNum type="arabicPeriod"/>
            </a:pPr>
            <a:r>
              <a:rPr lang="cs-CZ" altLang="cs-CZ" b="1" dirty="0" err="1">
                <a:solidFill>
                  <a:schemeClr val="tx1">
                    <a:lumMod val="85000"/>
                    <a:lumOff val="15000"/>
                  </a:schemeClr>
                </a:solidFill>
              </a:rPr>
              <a:t>edumetrický</a:t>
            </a:r>
            <a:r>
              <a:rPr lang="cs-CZ" altLang="cs-CZ" b="1" dirty="0">
                <a:solidFill>
                  <a:schemeClr val="tx1">
                    <a:lumMod val="85000"/>
                    <a:lumOff val="15000"/>
                  </a:schemeClr>
                </a:solidFill>
              </a:rPr>
              <a:t> přístup</a:t>
            </a:r>
            <a:r>
              <a:rPr lang="cs-CZ" altLang="cs-CZ" dirty="0">
                <a:solidFill>
                  <a:schemeClr val="tx1">
                    <a:lumMod val="85000"/>
                    <a:lumOff val="15000"/>
                  </a:schemeClr>
                </a:solidFill>
              </a:rPr>
              <a:t> v sobě zahrnuje slovo měřit, tj. přesně, exaktně zjišťovat. Tento přístup používá kvantitativní metody. Výsledky jsou vyjádřeny v číslech, které se pak interpretují. Příkladem </a:t>
            </a:r>
            <a:r>
              <a:rPr lang="cs-CZ" altLang="cs-CZ" dirty="0" err="1">
                <a:solidFill>
                  <a:schemeClr val="tx1">
                    <a:lumMod val="85000"/>
                    <a:lumOff val="15000"/>
                  </a:schemeClr>
                </a:solidFill>
              </a:rPr>
              <a:t>edumetrického</a:t>
            </a:r>
            <a:r>
              <a:rPr lang="cs-CZ" altLang="cs-CZ" dirty="0">
                <a:solidFill>
                  <a:schemeClr val="tx1">
                    <a:lumMod val="85000"/>
                    <a:lumOff val="15000"/>
                  </a:schemeClr>
                </a:solidFill>
              </a:rPr>
              <a:t> přístupu je testování. </a:t>
            </a:r>
          </a:p>
          <a:p>
            <a:pPr marL="609600" indent="-609600">
              <a:buFontTx/>
              <a:buAutoNum type="arabicPeriod"/>
            </a:pPr>
            <a:r>
              <a:rPr lang="cs-CZ" altLang="cs-CZ" b="1" dirty="0">
                <a:solidFill>
                  <a:schemeClr val="tx1">
                    <a:lumMod val="85000"/>
                    <a:lumOff val="15000"/>
                  </a:schemeClr>
                </a:solidFill>
              </a:rPr>
              <a:t>kazuistický přístup</a:t>
            </a:r>
            <a:r>
              <a:rPr lang="cs-CZ" altLang="cs-CZ" dirty="0">
                <a:solidFill>
                  <a:schemeClr val="tx1">
                    <a:lumMod val="85000"/>
                    <a:lumOff val="15000"/>
                  </a:schemeClr>
                </a:solidFill>
              </a:rPr>
              <a:t> je odvozený od slova kauza – případ. Zabývá se každým diagnostikovaným jedincem </a:t>
            </a:r>
            <a:r>
              <a:rPr lang="cs-CZ" altLang="cs-CZ" i="1" dirty="0">
                <a:solidFill>
                  <a:schemeClr val="tx1">
                    <a:lumMod val="85000"/>
                    <a:lumOff val="15000"/>
                  </a:schemeClr>
                </a:solidFill>
              </a:rPr>
              <a:t>individuálně</a:t>
            </a:r>
            <a:r>
              <a:rPr lang="cs-CZ" altLang="cs-CZ" dirty="0">
                <a:solidFill>
                  <a:schemeClr val="tx1">
                    <a:lumMod val="85000"/>
                    <a:lumOff val="15000"/>
                  </a:schemeClr>
                </a:solidFill>
              </a:rPr>
              <a:t>. Tento přístup se orientuje převážně kvalitativně. </a:t>
            </a:r>
          </a:p>
          <a:p>
            <a:endParaRPr lang="cs-CZ" dirty="0"/>
          </a:p>
        </p:txBody>
      </p:sp>
    </p:spTree>
    <p:extLst>
      <p:ext uri="{BB962C8B-B14F-4D97-AF65-F5344CB8AC3E}">
        <p14:creationId xmlns:p14="http://schemas.microsoft.com/office/powerpoint/2010/main" val="2260969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CD30385-CA2C-F044-908D-7C60BC96465A}"/>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B328E2D7-4505-464F-8D6F-5D9BFBEDD1EB}"/>
              </a:ext>
            </a:extLst>
          </p:cNvPr>
          <p:cNvSpPr>
            <a:spLocks noGrp="1"/>
          </p:cNvSpPr>
          <p:nvPr>
            <p:ph type="sldNum" sz="quarter" idx="11"/>
          </p:nvPr>
        </p:nvSpPr>
        <p:spPr/>
        <p:txBody>
          <a:bodyPr/>
          <a:lstStyle/>
          <a:p>
            <a:fld id="{0970407D-EE58-4A0B-824B-1D3AE42DD9CF}" type="slidenum">
              <a:rPr lang="cs-CZ" altLang="cs-CZ" smtClean="0"/>
              <a:pPr/>
              <a:t>8</a:t>
            </a:fld>
            <a:endParaRPr lang="cs-CZ" altLang="cs-CZ"/>
          </a:p>
        </p:txBody>
      </p:sp>
      <p:sp>
        <p:nvSpPr>
          <p:cNvPr id="4" name="Nadpis 3">
            <a:extLst>
              <a:ext uri="{FF2B5EF4-FFF2-40B4-BE49-F238E27FC236}">
                <a16:creationId xmlns:a16="http://schemas.microsoft.com/office/drawing/2014/main" id="{F395AAA4-9909-7448-B643-8EB2572DF00E}"/>
              </a:ext>
            </a:extLst>
          </p:cNvPr>
          <p:cNvSpPr>
            <a:spLocks noGrp="1"/>
          </p:cNvSpPr>
          <p:nvPr>
            <p:ph type="title"/>
          </p:nvPr>
        </p:nvSpPr>
        <p:spPr/>
        <p:txBody>
          <a:bodyPr/>
          <a:lstStyle/>
          <a:p>
            <a:r>
              <a:rPr lang="cs-CZ" dirty="0"/>
              <a:t>Klasifikace diagnostikování</a:t>
            </a:r>
          </a:p>
        </p:txBody>
      </p:sp>
      <p:sp>
        <p:nvSpPr>
          <p:cNvPr id="5" name="Zástupný obsah 4">
            <a:extLst>
              <a:ext uri="{FF2B5EF4-FFF2-40B4-BE49-F238E27FC236}">
                <a16:creationId xmlns:a16="http://schemas.microsoft.com/office/drawing/2014/main" id="{0A262751-8E8C-EA45-8BF4-75DFD8194D97}"/>
              </a:ext>
            </a:extLst>
          </p:cNvPr>
          <p:cNvSpPr>
            <a:spLocks noGrp="1"/>
          </p:cNvSpPr>
          <p:nvPr>
            <p:ph idx="1"/>
          </p:nvPr>
        </p:nvSpPr>
        <p:spPr/>
        <p:txBody>
          <a:bodyPr/>
          <a:lstStyle/>
          <a:p>
            <a:pPr marL="609600" indent="-609600">
              <a:buFontTx/>
              <a:buAutoNum type="arabicPeriod"/>
            </a:pPr>
            <a:r>
              <a:rPr lang="cs-CZ" altLang="cs-CZ" dirty="0">
                <a:solidFill>
                  <a:schemeClr val="tx1">
                    <a:lumMod val="85000"/>
                    <a:lumOff val="15000"/>
                  </a:schemeClr>
                </a:solidFill>
              </a:rPr>
              <a:t>podle míry uvědomění:</a:t>
            </a:r>
          </a:p>
          <a:p>
            <a:pPr marL="609600" indent="-609600">
              <a:buFontTx/>
              <a:buAutoNum type="alphaLcParenR"/>
            </a:pPr>
            <a:r>
              <a:rPr lang="cs-CZ" altLang="cs-CZ" b="1" dirty="0">
                <a:solidFill>
                  <a:schemeClr val="tx1">
                    <a:lumMod val="85000"/>
                    <a:lumOff val="15000"/>
                  </a:schemeClr>
                </a:solidFill>
              </a:rPr>
              <a:t>implicitní diagnostikování</a:t>
            </a:r>
            <a:r>
              <a:rPr lang="cs-CZ" altLang="cs-CZ" dirty="0">
                <a:solidFill>
                  <a:schemeClr val="tx1">
                    <a:lumMod val="85000"/>
                    <a:lumOff val="15000"/>
                  </a:schemeClr>
                </a:solidFill>
              </a:rPr>
              <a:t> (skryté) je typické u učitele, který během vyučování spontánně posuzuje žáky, momentální průběh vyučování a tyto situace pohotově řeší;</a:t>
            </a:r>
          </a:p>
          <a:p>
            <a:pPr marL="609600" indent="-609600">
              <a:buFontTx/>
              <a:buAutoNum type="alphaLcParenR"/>
            </a:pPr>
            <a:r>
              <a:rPr lang="cs-CZ" altLang="cs-CZ" b="1" dirty="0">
                <a:solidFill>
                  <a:schemeClr val="tx1">
                    <a:lumMod val="85000"/>
                    <a:lumOff val="15000"/>
                  </a:schemeClr>
                </a:solidFill>
              </a:rPr>
              <a:t>explicitní diagnostikování</a:t>
            </a:r>
            <a:r>
              <a:rPr lang="cs-CZ" altLang="cs-CZ" dirty="0">
                <a:solidFill>
                  <a:schemeClr val="tx1">
                    <a:lumMod val="85000"/>
                    <a:lumOff val="15000"/>
                  </a:schemeClr>
                </a:solidFill>
              </a:rPr>
              <a:t> (zjevné) se formálně odlišuje od vyučování nebo jiného výchovně-vzdělávacího dění. Typickým způsobem je testování. </a:t>
            </a:r>
          </a:p>
          <a:p>
            <a:endParaRPr lang="cs-CZ" dirty="0"/>
          </a:p>
        </p:txBody>
      </p:sp>
    </p:spTree>
    <p:extLst>
      <p:ext uri="{BB962C8B-B14F-4D97-AF65-F5344CB8AC3E}">
        <p14:creationId xmlns:p14="http://schemas.microsoft.com/office/powerpoint/2010/main" val="79206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37F9D3F-0BFD-BA47-BF3E-5B77EAF35B75}"/>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84752070-C4FA-2640-8836-33E85F56AFDA}"/>
              </a:ext>
            </a:extLst>
          </p:cNvPr>
          <p:cNvSpPr>
            <a:spLocks noGrp="1"/>
          </p:cNvSpPr>
          <p:nvPr>
            <p:ph type="sldNum" sz="quarter" idx="11"/>
          </p:nvPr>
        </p:nvSpPr>
        <p:spPr/>
        <p:txBody>
          <a:bodyPr/>
          <a:lstStyle/>
          <a:p>
            <a:fld id="{0970407D-EE58-4A0B-824B-1D3AE42DD9CF}" type="slidenum">
              <a:rPr lang="cs-CZ" altLang="cs-CZ" smtClean="0"/>
              <a:pPr/>
              <a:t>9</a:t>
            </a:fld>
            <a:endParaRPr lang="cs-CZ" altLang="cs-CZ"/>
          </a:p>
        </p:txBody>
      </p:sp>
      <p:sp>
        <p:nvSpPr>
          <p:cNvPr id="5" name="Zástupný obsah 4">
            <a:extLst>
              <a:ext uri="{FF2B5EF4-FFF2-40B4-BE49-F238E27FC236}">
                <a16:creationId xmlns:a16="http://schemas.microsoft.com/office/drawing/2014/main" id="{15A63283-84E7-7943-8540-A8F6D80EEF4A}"/>
              </a:ext>
            </a:extLst>
          </p:cNvPr>
          <p:cNvSpPr>
            <a:spLocks noGrp="1"/>
          </p:cNvSpPr>
          <p:nvPr>
            <p:ph idx="1"/>
          </p:nvPr>
        </p:nvSpPr>
        <p:spPr>
          <a:xfrm>
            <a:off x="666000" y="918279"/>
            <a:ext cx="10753200" cy="4139998"/>
          </a:xfrm>
        </p:spPr>
        <p:txBody>
          <a:bodyPr/>
          <a:lstStyle/>
          <a:p>
            <a:pPr marL="609600" indent="-609600">
              <a:buFont typeface="+mj-lt"/>
              <a:buAutoNum type="arabicPeriod" startAt="2"/>
            </a:pPr>
            <a:r>
              <a:rPr lang="cs-CZ" altLang="cs-CZ" dirty="0">
                <a:solidFill>
                  <a:schemeClr val="tx1">
                    <a:lumMod val="85000"/>
                    <a:lumOff val="15000"/>
                  </a:schemeClr>
                </a:solidFill>
              </a:rPr>
              <a:t>podle orientace na předmět:</a:t>
            </a:r>
          </a:p>
          <a:p>
            <a:pPr marL="609600" indent="-609600">
              <a:buFontTx/>
              <a:buAutoNum type="alphaLcParenR"/>
            </a:pPr>
            <a:r>
              <a:rPr lang="cs-CZ" altLang="cs-CZ" b="1" dirty="0">
                <a:solidFill>
                  <a:schemeClr val="tx1">
                    <a:lumMod val="85000"/>
                    <a:lumOff val="15000"/>
                  </a:schemeClr>
                </a:solidFill>
              </a:rPr>
              <a:t>produktové diagnostikování</a:t>
            </a:r>
            <a:r>
              <a:rPr lang="cs-CZ" altLang="cs-CZ" dirty="0">
                <a:solidFill>
                  <a:schemeClr val="tx1">
                    <a:lumMod val="85000"/>
                    <a:lumOff val="15000"/>
                  </a:schemeClr>
                </a:solidFill>
              </a:rPr>
              <a:t> se zaměřuje na výsledky procesu výuky (znalosti, dovednosti, návyky žáků); dosažené výsledky žáků jsou ukazatelem úspěšnosti učitele při výuce, proto se o ně učitel zajímá;</a:t>
            </a:r>
          </a:p>
          <a:p>
            <a:pPr marL="609600" indent="-609600">
              <a:buFontTx/>
              <a:buAutoNum type="alphaLcParenR"/>
            </a:pPr>
            <a:r>
              <a:rPr lang="cs-CZ" altLang="cs-CZ" b="1" dirty="0">
                <a:solidFill>
                  <a:schemeClr val="tx1">
                    <a:lumMod val="85000"/>
                    <a:lumOff val="15000"/>
                  </a:schemeClr>
                </a:solidFill>
              </a:rPr>
              <a:t>procesuální diagnostikování</a:t>
            </a:r>
            <a:r>
              <a:rPr lang="cs-CZ" altLang="cs-CZ" dirty="0">
                <a:solidFill>
                  <a:schemeClr val="tx1">
                    <a:lumMod val="85000"/>
                    <a:lumOff val="15000"/>
                  </a:schemeClr>
                </a:solidFill>
              </a:rPr>
              <a:t> se zaměřuje na proces učení a vyučování; učitel se průběžně přesvědčuje o tom, zda se učení žáků ubírá žádoucím směrem. Pokud ne, koriguje své postupy tak, aby dosáhl vytčeného cíle. </a:t>
            </a:r>
          </a:p>
          <a:p>
            <a:endParaRPr lang="cs-CZ" dirty="0"/>
          </a:p>
        </p:txBody>
      </p:sp>
    </p:spTree>
    <p:extLst>
      <p:ext uri="{BB962C8B-B14F-4D97-AF65-F5344CB8AC3E}">
        <p14:creationId xmlns:p14="http://schemas.microsoft.com/office/powerpoint/2010/main" val="2186888089"/>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sport-prezentace-16-9-cz-v11.potx" id="{68C0F6E9-3E3D-43EF-AA8F-59803821B974}" vid="{5DFD00D7-A41E-477F-8575-56E3B6857AA0}"/>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E6870CA23C9C40429B6BBFF3EF45D4EB" ma:contentTypeVersion="12" ma:contentTypeDescription="Vytvoří nový dokument" ma:contentTypeScope="" ma:versionID="5f632a482ba1ad9fac1786f6368e2bb4">
  <xsd:schema xmlns:xsd="http://www.w3.org/2001/XMLSchema" xmlns:xs="http://www.w3.org/2001/XMLSchema" xmlns:p="http://schemas.microsoft.com/office/2006/metadata/properties" xmlns:ns2="4e556105-c29a-463f-954a-f69b50614a4f" xmlns:ns3="65e27c90-cfd7-4300-b56f-431f0c449b80" targetNamespace="http://schemas.microsoft.com/office/2006/metadata/properties" ma:root="true" ma:fieldsID="a160693adf70ea963939af5e7196c1b2" ns2:_="" ns3:_="">
    <xsd:import namespace="4e556105-c29a-463f-954a-f69b50614a4f"/>
    <xsd:import namespace="65e27c90-cfd7-4300-b56f-431f0c449b8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556105-c29a-463f-954a-f69b50614a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5e27c90-cfd7-4300-b56f-431f0c449b80" elementFormDefault="qualified">
    <xsd:import namespace="http://schemas.microsoft.com/office/2006/documentManagement/types"/>
    <xsd:import namespace="http://schemas.microsoft.com/office/infopath/2007/PartnerControls"/>
    <xsd:element name="SharedWithUsers" ma:index="16"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DFE8E86-896E-4A98-A183-86701033C8F4}">
  <ds:schemaRefs>
    <ds:schemaRef ds:uri="http://schemas.microsoft.com/sharepoint/v3/contenttype/forms"/>
  </ds:schemaRefs>
</ds:datastoreItem>
</file>

<file path=customXml/itemProps2.xml><?xml version="1.0" encoding="utf-8"?>
<ds:datastoreItem xmlns:ds="http://schemas.openxmlformats.org/officeDocument/2006/customXml" ds:itemID="{450702C7-064F-4C19-AE15-29CD39589AAF}">
  <ds:schemaRefs>
    <ds:schemaRef ds:uri="4e556105-c29a-463f-954a-f69b50614a4f"/>
    <ds:schemaRef ds:uri="65e27c90-cfd7-4300-b56f-431f0c449b8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AFD318B-DED0-489E-BFE1-7EE03CC60AB3}">
  <ds:schemaRefs>
    <ds:schemaRef ds:uri="4e556105-c29a-463f-954a-f69b50614a4f"/>
    <ds:schemaRef ds:uri="65e27c90-cfd7-4300-b56f-431f0c449b8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muni-sport-prezentace-16-9-cz-v11</Template>
  <TotalTime>27</TotalTime>
  <Words>2253</Words>
  <Application>Microsoft Macintosh PowerPoint</Application>
  <PresentationFormat>Širokoúhlá obrazovka</PresentationFormat>
  <Paragraphs>187</Paragraphs>
  <Slides>30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30</vt:i4>
      </vt:variant>
    </vt:vector>
  </HeadingPairs>
  <TitlesOfParts>
    <vt:vector size="34" baseType="lpstr">
      <vt:lpstr>Arial</vt:lpstr>
      <vt:lpstr>Tahoma</vt:lpstr>
      <vt:lpstr>Wingdings</vt:lpstr>
      <vt:lpstr>Prezentace_MU_CZ</vt:lpstr>
      <vt:lpstr>9. Pedagogická diagnostika</vt:lpstr>
      <vt:lpstr>Obsah</vt:lpstr>
      <vt:lpstr>Obecná definice pojmu diagnostika</vt:lpstr>
      <vt:lpstr>A co je pedagogická diagnostika?</vt:lpstr>
      <vt:lpstr>Předmět pedagogické diagnostiky</vt:lpstr>
      <vt:lpstr>Proces a fáze procesu diagnostikování</vt:lpstr>
      <vt:lpstr>Přístupy při diagnostikování</vt:lpstr>
      <vt:lpstr>Klasifikace diagnostikování</vt:lpstr>
      <vt:lpstr>Prezentace aplikace PowerPoint</vt:lpstr>
      <vt:lpstr>Prezentace aplikace PowerPoint</vt:lpstr>
      <vt:lpstr>Prezentace aplikace PowerPoint</vt:lpstr>
      <vt:lpstr>Diagnostikování učitele</vt:lpstr>
      <vt:lpstr>Rozdíl mezi hospitací a supervizí</vt:lpstr>
      <vt:lpstr>Kdo diagnostikuje učitele</vt:lpstr>
      <vt:lpstr>Expert</vt:lpstr>
      <vt:lpstr>Inspektor, ředitel </vt:lpstr>
      <vt:lpstr>Kolega, kolegové</vt:lpstr>
      <vt:lpstr>Autodiagnostika</vt:lpstr>
      <vt:lpstr>Žáci</vt:lpstr>
      <vt:lpstr>Diagnostické metody, techniky, nástroje</vt:lpstr>
      <vt:lpstr>Pozorování</vt:lpstr>
      <vt:lpstr>Pozorování </vt:lpstr>
      <vt:lpstr>Videotrénink interakcí (VTI)</vt:lpstr>
      <vt:lpstr>Videotrénink interakcí (VTI)</vt:lpstr>
      <vt:lpstr>Interview</vt:lpstr>
      <vt:lpstr>Dotazník</vt:lpstr>
      <vt:lpstr>Škálování </vt:lpstr>
      <vt:lpstr>Didaktické testování</vt:lpstr>
      <vt:lpstr>Sociometrie</vt:lpstr>
      <vt:lpstr>Portfolio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Katarína Peterková</dc:creator>
  <cp:lastModifiedBy>Marcela Janíková</cp:lastModifiedBy>
  <cp:revision>16</cp:revision>
  <cp:lastPrinted>1601-01-01T00:00:00Z</cp:lastPrinted>
  <dcterms:created xsi:type="dcterms:W3CDTF">2021-02-15T13:46:28Z</dcterms:created>
  <dcterms:modified xsi:type="dcterms:W3CDTF">2021-04-21T17:18:23Z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0x010100E6870CA23C9C40429B6BBFF3EF45D4EB</vt:lpwstr>
  </property>
</Properties>
</file>