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61" r:id="rId8"/>
    <p:sldId id="262" r:id="rId9"/>
    <p:sldId id="259" r:id="rId10"/>
    <p:sldId id="260" r:id="rId11"/>
    <p:sldId id="26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38" autoAdjust="0"/>
    <p:restoredTop sz="96259" autoAdjust="0"/>
  </p:normalViewPr>
  <p:slideViewPr>
    <p:cSldViewPr snapToGrid="0">
      <p:cViewPr varScale="1">
        <p:scale>
          <a:sx n="128" d="100"/>
          <a:sy n="128" d="100"/>
        </p:scale>
        <p:origin x="144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fsps/e-learning/videoteka_kped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7CA1CFF-AF4E-5040-9A42-3047A296D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np4115 - Didaktika </a:t>
            </a:r>
            <a:r>
              <a:rPr lang="sk-SK" dirty="0" err="1"/>
              <a:t>tělesné</a:t>
            </a:r>
            <a:r>
              <a:rPr lang="sk-SK" dirty="0"/>
              <a:t> výchovy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Úvodní </a:t>
            </a:r>
            <a:r>
              <a:rPr lang="sk-SK" dirty="0" err="1"/>
              <a:t>přednáška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AE1DE9-69C3-9B4C-96BC-6583C1838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52ECFB-50BB-BD4D-B572-2EB9CB918A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910830-DABB-8544-9521-E0D9476A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základní informace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1E7440-39A8-BC47-8923-699D80043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přednáška –</a:t>
            </a:r>
            <a:r>
              <a:rPr lang="cs-CZ" dirty="0"/>
              <a:t> každou středu</a:t>
            </a:r>
            <a:r>
              <a:rPr lang="en-CZ" dirty="0"/>
              <a:t> 1</a:t>
            </a:r>
            <a:r>
              <a:rPr lang="cs-CZ" dirty="0"/>
              <a:t>3</a:t>
            </a:r>
            <a:r>
              <a:rPr lang="en-CZ" dirty="0"/>
              <a:t>:</a:t>
            </a:r>
            <a:r>
              <a:rPr lang="cs-CZ" dirty="0"/>
              <a:t>00</a:t>
            </a:r>
            <a:r>
              <a:rPr lang="en-CZ" b="1" dirty="0"/>
              <a:t> </a:t>
            </a:r>
            <a:r>
              <a:rPr lang="en-CZ" dirty="0"/>
              <a:t>- 1</a:t>
            </a:r>
            <a:r>
              <a:rPr lang="cs-CZ" dirty="0"/>
              <a:t>3</a:t>
            </a:r>
            <a:r>
              <a:rPr lang="en-CZ" dirty="0"/>
              <a:t>:</a:t>
            </a:r>
            <a:r>
              <a:rPr lang="cs-CZ" dirty="0"/>
              <a:t>5</a:t>
            </a:r>
            <a:r>
              <a:rPr lang="en-CZ" dirty="0"/>
              <a:t>0</a:t>
            </a:r>
          </a:p>
          <a:p>
            <a:pPr marL="72000" indent="0">
              <a:buNone/>
            </a:pPr>
            <a:r>
              <a:rPr lang="en-CZ" sz="2000" i="1" dirty="0"/>
              <a:t>   podmínky, osnova, doporučená literatura </a:t>
            </a:r>
            <a:endParaRPr lang="en-CZ" sz="2000" dirty="0"/>
          </a:p>
          <a:p>
            <a:endParaRPr lang="en-CZ" dirty="0"/>
          </a:p>
          <a:p>
            <a:r>
              <a:rPr lang="en-CZ" dirty="0"/>
              <a:t> seminář np4115/01 (</a:t>
            </a:r>
            <a:r>
              <a:rPr lang="cs-CZ" dirty="0"/>
              <a:t>47</a:t>
            </a:r>
            <a:r>
              <a:rPr lang="en-CZ" dirty="0"/>
              <a:t> studentů) – </a:t>
            </a:r>
            <a:r>
              <a:rPr lang="cs-CZ" dirty="0"/>
              <a:t>každou středu</a:t>
            </a:r>
            <a:r>
              <a:rPr lang="en-CZ" dirty="0"/>
              <a:t> </a:t>
            </a:r>
            <a:r>
              <a:rPr lang="cs-CZ" dirty="0"/>
              <a:t>12</a:t>
            </a:r>
            <a:r>
              <a:rPr lang="en-CZ" dirty="0"/>
              <a:t>:</a:t>
            </a:r>
            <a:r>
              <a:rPr lang="cs-CZ" dirty="0"/>
              <a:t>00</a:t>
            </a:r>
            <a:r>
              <a:rPr lang="en-CZ" dirty="0"/>
              <a:t> - 1</a:t>
            </a:r>
            <a:r>
              <a:rPr lang="cs-CZ" dirty="0"/>
              <a:t>2</a:t>
            </a:r>
            <a:r>
              <a:rPr lang="en-CZ" dirty="0"/>
              <a:t>:</a:t>
            </a:r>
            <a:r>
              <a:rPr lang="cs-CZ" dirty="0"/>
              <a:t>50</a:t>
            </a:r>
            <a:endParaRPr lang="en-CZ" dirty="0"/>
          </a:p>
          <a:p>
            <a:pPr marL="72000" indent="0">
              <a:buNone/>
            </a:pPr>
            <a:r>
              <a:rPr lang="en-CZ" i="1" dirty="0"/>
              <a:t>   </a:t>
            </a:r>
            <a:endParaRPr lang="en-CZ" dirty="0"/>
          </a:p>
          <a:p>
            <a:pPr marL="72000" indent="0">
              <a:buNone/>
            </a:pPr>
            <a:r>
              <a:rPr lang="en-CZ" dirty="0"/>
              <a:t> </a:t>
            </a:r>
          </a:p>
          <a:p>
            <a:pPr marL="72000" indent="0">
              <a:buNone/>
            </a:pPr>
            <a:endParaRPr lang="en-CZ" dirty="0"/>
          </a:p>
          <a:p>
            <a:pPr marL="72000" indent="0">
              <a:buNone/>
            </a:pPr>
            <a:r>
              <a:rPr lang="en-CZ" sz="2000" i="1" dirty="0"/>
              <a:t>   </a:t>
            </a:r>
          </a:p>
          <a:p>
            <a:pPr marL="72000" indent="0">
              <a:buNone/>
            </a:pPr>
            <a:r>
              <a:rPr lang="en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939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982D48-4740-1544-AA48-091A30F018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55DE21-ABD3-C64F-85C2-3588699FC3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63D80D-7D41-ED43-9719-562FC857A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přednáška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0DAC5E-EDFB-BC4B-AE44-37C7E6CA2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nepovinná účast, ale…</a:t>
            </a:r>
          </a:p>
          <a:p>
            <a:r>
              <a:rPr lang="en-CZ" dirty="0"/>
              <a:t>diskuze, debaty, příspěvky</a:t>
            </a:r>
          </a:p>
          <a:p>
            <a:endParaRPr lang="en-CZ" dirty="0"/>
          </a:p>
          <a:p>
            <a:r>
              <a:rPr lang="en-CZ" dirty="0"/>
              <a:t>osnova	- dTV vývoj a výzkum</a:t>
            </a:r>
          </a:p>
          <a:p>
            <a:pPr marL="72000" indent="0">
              <a:buNone/>
            </a:pPr>
            <a:r>
              <a:rPr lang="en-CZ" dirty="0"/>
              <a:t>		- reforma a kurikulárí dokumenty</a:t>
            </a:r>
          </a:p>
          <a:p>
            <a:pPr marL="72000" indent="0">
              <a:buNone/>
            </a:pPr>
            <a:r>
              <a:rPr lang="en-CZ" dirty="0"/>
              <a:t>		- edukační proces, edukátor, edukant</a:t>
            </a:r>
          </a:p>
          <a:p>
            <a:pPr marL="72000" indent="0">
              <a:buNone/>
            </a:pPr>
            <a:r>
              <a:rPr lang="en-CZ" dirty="0"/>
              <a:t>		- cíle, obsahy, organizace, bezpečnost</a:t>
            </a:r>
          </a:p>
          <a:p>
            <a:endParaRPr lang="en-CZ" dirty="0"/>
          </a:p>
          <a:p>
            <a:r>
              <a:rPr lang="en-CZ" dirty="0"/>
              <a:t>doporučená literatura	</a:t>
            </a:r>
          </a:p>
        </p:txBody>
      </p:sp>
    </p:spTree>
    <p:extLst>
      <p:ext uri="{BB962C8B-B14F-4D97-AF65-F5344CB8AC3E}">
        <p14:creationId xmlns:p14="http://schemas.microsoft.com/office/powerpoint/2010/main" val="362128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060234-0BD3-C343-8C5D-73685922D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5D2F0-0926-264C-9717-F07AF5A0FA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25DF3E-53BE-4B4B-9309-33D4ED43E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základní literatura</a:t>
            </a:r>
          </a:p>
        </p:txBody>
      </p:sp>
      <p:pic>
        <p:nvPicPr>
          <p:cNvPr id="2050" name="Picture 2" descr="Tělesná výchova na 2. stupni základní školy - Jiří Hrabinec | KOSMAS.cz -  vaše internetové knihkupectví">
            <a:extLst>
              <a:ext uri="{FF2B5EF4-FFF2-40B4-BE49-F238E27FC236}">
                <a16:creationId xmlns:a16="http://schemas.microsoft.com/office/drawing/2014/main" id="{9CB87AAA-7FA0-824F-8B25-E700D1E3DB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00" y="2686701"/>
            <a:ext cx="187994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ktuální témata didaktiky - Fialová Ludmila | Knihkupectví Karolinum">
            <a:extLst>
              <a:ext uri="{FF2B5EF4-FFF2-40B4-BE49-F238E27FC236}">
                <a16:creationId xmlns:a16="http://schemas.microsoft.com/office/drawing/2014/main" id="{CFCADDFD-D232-C549-B838-5FEBA61BB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000" y="1944275"/>
            <a:ext cx="19050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idaktika tělesné výchovy | Odborná literatura a právnická literatura Aleš  Čeněk">
            <a:extLst>
              <a:ext uri="{FF2B5EF4-FFF2-40B4-BE49-F238E27FC236}">
                <a16:creationId xmlns:a16="http://schemas.microsoft.com/office/drawing/2014/main" id="{2527D05A-B704-8C49-AF62-E3493ACE8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660" y="2635901"/>
            <a:ext cx="19050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459608-980E-8547-9C2A-E7E86379D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369EA-8072-5C4A-B112-DACC09A8B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01CC2B-DA49-5843-AD6F-2DD111547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literatura pro fajnšmekry</a:t>
            </a:r>
          </a:p>
        </p:txBody>
      </p:sp>
      <p:pic>
        <p:nvPicPr>
          <p:cNvPr id="3074" name="Picture 2" descr="Kvalitativní výzkum v pedagogických vědách - Klára Šeďová, Roman Švaříček,  kol. | KOSMAS.cz - vaše internetové knihkupectví">
            <a:extLst>
              <a:ext uri="{FF2B5EF4-FFF2-40B4-BE49-F238E27FC236}">
                <a16:creationId xmlns:a16="http://schemas.microsoft.com/office/drawing/2014/main" id="{0A11C087-7C58-4C41-B765-BF62FBEF70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159" y="1938337"/>
            <a:ext cx="1965342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zdělávací oblast Člověk a zdraví v současné škole - Karolinum">
            <a:extLst>
              <a:ext uri="{FF2B5EF4-FFF2-40B4-BE49-F238E27FC236}">
                <a16:creationId xmlns:a16="http://schemas.microsoft.com/office/drawing/2014/main" id="{17A9B4ED-5AAA-F242-B464-E85AC6C98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841" y="1938337"/>
            <a:ext cx="1965342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edagogika | Alternativní školy a inovace ve vzdělávání | Nakladatelství  Portál">
            <a:extLst>
              <a:ext uri="{FF2B5EF4-FFF2-40B4-BE49-F238E27FC236}">
                <a16:creationId xmlns:a16="http://schemas.microsoft.com/office/drawing/2014/main" id="{E62238EE-C73C-9E40-99FC-40B1E1FBE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3156675"/>
            <a:ext cx="1965342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53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B56039-4826-EF40-B66A-FBE2ED50D7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6A59C-4F0F-9F42-9A77-8D67CA49D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CE61A6-4FCE-B54C-AA19-0065BB5C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seminář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408544-6A2C-4443-AB45-5840493C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propojení s teorií z přednášek</a:t>
            </a:r>
          </a:p>
          <a:p>
            <a:endParaRPr lang="en-CZ" dirty="0"/>
          </a:p>
          <a:p>
            <a:r>
              <a:rPr lang="en-CZ" dirty="0"/>
              <a:t>propojení s praxemi -&gt; kazuistiky -&gt; prezentace</a:t>
            </a:r>
            <a:endParaRPr lang="cs-CZ" dirty="0"/>
          </a:p>
          <a:p>
            <a:pPr marL="72000" indent="0">
              <a:buNone/>
            </a:pPr>
            <a:r>
              <a:rPr lang="cs-CZ" sz="1200" dirty="0"/>
              <a:t>    zdrojem videozáznamy z </a:t>
            </a:r>
            <a:r>
              <a:rPr lang="cs-CZ" sz="1200" dirty="0">
                <a:hlinkClick r:id="rId2"/>
              </a:rPr>
              <a:t>https://is.muni.cz/auth/do/fsps/e-learning/videoteka_kpeds/</a:t>
            </a:r>
            <a:r>
              <a:rPr lang="cs-CZ" sz="1200" dirty="0"/>
              <a:t> či vlastní zkušenost z </a:t>
            </a:r>
            <a:r>
              <a:rPr lang="cs-CZ" sz="1200" dirty="0" err="1"/>
              <a:t>ÚdPP</a:t>
            </a:r>
            <a:endParaRPr lang="en-CZ" sz="1200" dirty="0"/>
          </a:p>
          <a:p>
            <a:pPr marL="72000" indent="0">
              <a:buNone/>
            </a:pPr>
            <a:endParaRPr lang="en-CZ" dirty="0"/>
          </a:p>
          <a:p>
            <a:r>
              <a:rPr lang="en-CZ" dirty="0"/>
              <a:t>budování portfolia</a:t>
            </a:r>
          </a:p>
          <a:p>
            <a:pPr marL="72000" lvl="0" indent="0" algn="just">
              <a:lnSpc>
                <a:spcPct val="100000"/>
              </a:lnSpc>
              <a:buNone/>
            </a:pPr>
            <a:r>
              <a:rPr lang="cs-CZ" sz="1200" i="1" dirty="0"/>
              <a:t>„Portfolio je </a:t>
            </a:r>
            <a:r>
              <a:rPr lang="cs-CZ" sz="1200" b="1" i="1" dirty="0"/>
              <a:t>uspořádaný soubor prací studenta</a:t>
            </a:r>
            <a:r>
              <a:rPr lang="cs-CZ" sz="1200" i="1" dirty="0"/>
              <a:t> za celý průběh odborné praxe/studia. Cílem je jednak zdokumentovat jednotlivé fáze profesního rozvoje studenta, jednak podporovat autonomní učení studenta a poskytnout empirickou evidenci pro jeho hodnocení a sebehodnocení.  </a:t>
            </a:r>
            <a:endParaRPr lang="en-CZ" sz="1200" i="1" dirty="0"/>
          </a:p>
          <a:p>
            <a:pPr marL="72000" lvl="0" indent="0" algn="just">
              <a:lnSpc>
                <a:spcPct val="100000"/>
              </a:lnSpc>
              <a:buNone/>
            </a:pPr>
            <a:r>
              <a:rPr lang="cs-CZ" sz="1200" i="1" dirty="0"/>
              <a:t>Studenti svá portfolia </a:t>
            </a:r>
            <a:r>
              <a:rPr lang="cs-CZ" sz="1200" b="1" i="1" dirty="0"/>
              <a:t>doplňují a vyhodnocují průběžně</a:t>
            </a:r>
            <a:r>
              <a:rPr lang="cs-CZ" sz="1200" i="1" dirty="0"/>
              <a:t>, což jim samotným (i jejich vyučujícím) umožňuje sledovat vývoj své vlastní osobnosti jakožto budoucích učitelů. </a:t>
            </a:r>
            <a:endParaRPr lang="en-CZ" sz="1200" i="1" dirty="0"/>
          </a:p>
          <a:p>
            <a:pPr marL="72000" lvl="0" indent="0" algn="just">
              <a:lnSpc>
                <a:spcPct val="100000"/>
              </a:lnSpc>
              <a:buNone/>
            </a:pPr>
            <a:r>
              <a:rPr lang="cs-CZ" sz="1200" b="1" i="1" dirty="0"/>
              <a:t>Obsahem učitelského portfolia</a:t>
            </a:r>
            <a:r>
              <a:rPr lang="cs-CZ" sz="1200" i="1" dirty="0"/>
              <a:t> jsou typicky např. autobiografické popisy vývoje studenta jako budoucího učitele (tedy např. reflexivní deník z praxe), závěrečná hodnocení výuky samotné (tedy např. výstupy ze sebe/evaluačních dotazníků, záznamy z hospitací), textové, grafické a jiné výstupy studenta (seminární práce, přípravy na hodiny, učební pomůcky) a další případné portfoliové úkoly.“  </a:t>
            </a:r>
            <a:endParaRPr lang="en-CZ" sz="1200" i="1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62028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B88761-BFAB-F74C-B82A-377A6B728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80F5C-8CD4-F946-81F3-ECCB8CFC3E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1BB5B-6192-5D45-BB0A-BADFA38F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požadavky a ukončení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B6C90B-65E2-C441-A779-58C75AE8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zpracování a prezentace kazuistiky</a:t>
            </a:r>
          </a:p>
          <a:p>
            <a:pPr marL="72000" indent="0">
              <a:buNone/>
            </a:pPr>
            <a:r>
              <a:rPr lang="en-CZ" sz="2000" i="1" dirty="0"/>
              <a:t>   ve dvojicích (na praxích)</a:t>
            </a:r>
          </a:p>
          <a:p>
            <a:r>
              <a:rPr lang="en-CZ" dirty="0"/>
              <a:t>docházka na seminářích</a:t>
            </a:r>
          </a:p>
          <a:p>
            <a:pPr marL="72000" indent="0">
              <a:buNone/>
            </a:pPr>
            <a:r>
              <a:rPr lang="en-CZ" sz="2000" i="1" dirty="0"/>
              <a:t>   povolen</a:t>
            </a:r>
            <a:r>
              <a:rPr lang="cs-CZ" sz="2000" i="1" dirty="0"/>
              <a:t>y</a:t>
            </a:r>
            <a:r>
              <a:rPr lang="en-CZ" sz="2000" i="1" dirty="0"/>
              <a:t> </a:t>
            </a:r>
            <a:r>
              <a:rPr lang="cs-CZ" sz="2000" i="1" dirty="0"/>
              <a:t>2</a:t>
            </a:r>
            <a:r>
              <a:rPr lang="en-CZ" sz="2000" i="1" dirty="0"/>
              <a:t> absence</a:t>
            </a:r>
            <a:r>
              <a:rPr lang="cs-CZ" sz="2000" i="1" dirty="0"/>
              <a:t> (ne však v termínu prezentování)</a:t>
            </a:r>
            <a:endParaRPr lang="en-CZ" sz="2000" i="1" dirty="0"/>
          </a:p>
          <a:p>
            <a:endParaRPr lang="en-CZ" dirty="0"/>
          </a:p>
          <a:p>
            <a:r>
              <a:rPr lang="en-CZ" dirty="0"/>
              <a:t>zápočtový písemný test</a:t>
            </a:r>
          </a:p>
          <a:p>
            <a:pPr marL="72000" indent="0">
              <a:buNone/>
            </a:pPr>
            <a:r>
              <a:rPr lang="en-CZ" sz="2000" i="1" dirty="0"/>
              <a:t>   kombinace otevřených a uzavřených otázek</a:t>
            </a:r>
            <a:endParaRPr lang="en-CZ" dirty="0"/>
          </a:p>
          <a:p>
            <a:r>
              <a:rPr lang="en-CZ" dirty="0"/>
              <a:t>ústní zkouška</a:t>
            </a:r>
            <a:endParaRPr lang="en-CZ" sz="2000" i="1" dirty="0"/>
          </a:p>
          <a:p>
            <a:pPr marL="72000" indent="0">
              <a:buNone/>
            </a:pPr>
            <a:r>
              <a:rPr lang="en-CZ" sz="2000" i="1" dirty="0"/>
              <a:t>   výběr z profilových okruhů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58633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0034A8-F31F-B544-95C7-5FFDDC68F5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np4115 - podzim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72487F-53A7-1048-806B-43A267488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A11CAE-91D6-8245-9A5E-ED702E3D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dotazy?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7288F4-FE11-2B43-A37A-460626505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pokud ne, pro dnešek vše</a:t>
            </a:r>
          </a:p>
          <a:p>
            <a:endParaRPr lang="en-CZ" dirty="0"/>
          </a:p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369090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F0960A-B13B-4444-9291-76EF282CB4E0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bac67ce7-a8d9-4f61-a207-fbb56887332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0DBA84-0670-456B-A6E6-9EE9D89C3C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8B1FA4-EACF-48AB-8176-E32474C8B0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134</TotalTime>
  <Words>410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np4115 - Didaktika tělesné výchovy</vt:lpstr>
      <vt:lpstr>základní informace</vt:lpstr>
      <vt:lpstr>přednáška</vt:lpstr>
      <vt:lpstr>základní literatura</vt:lpstr>
      <vt:lpstr>literatura pro fajnšmekry</vt:lpstr>
      <vt:lpstr>seminář</vt:lpstr>
      <vt:lpstr>požadavky a ukončení</vt:lpstr>
      <vt:lpstr>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np4115 - Didaktika tělesné výchovy</dc:title>
  <dc:creator>Ondřej Janák</dc:creator>
  <cp:lastModifiedBy>Ondřej Janák</cp:lastModifiedBy>
  <cp:revision>12</cp:revision>
  <cp:lastPrinted>1601-01-01T00:00:00Z</cp:lastPrinted>
  <dcterms:created xsi:type="dcterms:W3CDTF">2020-10-06T09:17:34Z</dcterms:created>
  <dcterms:modified xsi:type="dcterms:W3CDTF">2021-09-15T09:39:45Z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