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46A37-E1F5-4DAC-9905-1B6FB4B30A83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B2DF-BA81-47E4-AFD4-A81E8C96A5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75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46A37-E1F5-4DAC-9905-1B6FB4B30A83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B2DF-BA81-47E4-AFD4-A81E8C96A5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6043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AD346A37-E1F5-4DAC-9905-1B6FB4B30A83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F692B2DF-BA81-47E4-AFD4-A81E8C96A5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113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46A37-E1F5-4DAC-9905-1B6FB4B30A83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B2DF-BA81-47E4-AFD4-A81E8C96A5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928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346A37-E1F5-4DAC-9905-1B6FB4B30A83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92B2DF-BA81-47E4-AFD4-A81E8C96A5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869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46A37-E1F5-4DAC-9905-1B6FB4B30A83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B2DF-BA81-47E4-AFD4-A81E8C96A5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36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46A37-E1F5-4DAC-9905-1B6FB4B30A83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B2DF-BA81-47E4-AFD4-A81E8C96A5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15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46A37-E1F5-4DAC-9905-1B6FB4B30A83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B2DF-BA81-47E4-AFD4-A81E8C96A5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500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46A37-E1F5-4DAC-9905-1B6FB4B30A83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B2DF-BA81-47E4-AFD4-A81E8C96A5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269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46A37-E1F5-4DAC-9905-1B6FB4B30A83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B2DF-BA81-47E4-AFD4-A81E8C96A5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9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46A37-E1F5-4DAC-9905-1B6FB4B30A83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2B2DF-BA81-47E4-AFD4-A81E8C96A5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304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AD346A37-E1F5-4DAC-9905-1B6FB4B30A83}" type="datetimeFigureOut">
              <a:rPr lang="cs-CZ" smtClean="0"/>
              <a:t>10.11.2020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F692B2DF-BA81-47E4-AFD4-A81E8C96A5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4661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9600" dirty="0" smtClean="0"/>
              <a:t>Plavecký výcvik</a:t>
            </a:r>
            <a:endParaRPr lang="cs-CZ" sz="9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251" y="3996250"/>
            <a:ext cx="7236824" cy="2757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152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8000" dirty="0" smtClean="0"/>
              <a:t>Pády a skoky</a:t>
            </a:r>
            <a:endParaRPr lang="cs-CZ" sz="8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1987" y="1792936"/>
            <a:ext cx="11625943" cy="4206240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800" u="sng" dirty="0" smtClean="0">
                <a:solidFill>
                  <a:srgbClr val="FF0000"/>
                </a:solidFill>
              </a:rPr>
              <a:t>U skupinové </a:t>
            </a:r>
            <a:r>
              <a:rPr lang="cs-CZ" sz="4800" u="sng" dirty="0">
                <a:solidFill>
                  <a:srgbClr val="FF0000"/>
                </a:solidFill>
              </a:rPr>
              <a:t>výuky </a:t>
            </a:r>
            <a:r>
              <a:rPr lang="cs-CZ" sz="4800" u="sng" dirty="0" smtClean="0">
                <a:solidFill>
                  <a:srgbClr val="FF0000"/>
                </a:solidFill>
              </a:rPr>
              <a:t>dbát zvýšené bezpečnosti!</a:t>
            </a:r>
            <a:r>
              <a:rPr lang="cs-CZ" sz="5400" dirty="0" smtClean="0"/>
              <a:t> </a:t>
            </a:r>
          </a:p>
          <a:p>
            <a:pPr marL="0" indent="0">
              <a:buNone/>
            </a:pPr>
            <a:r>
              <a:rPr lang="cs-CZ" sz="4800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800" dirty="0" smtClean="0"/>
              <a:t> skoky </a:t>
            </a:r>
            <a:r>
              <a:rPr lang="cs-CZ" sz="4800" dirty="0"/>
              <a:t>pouze na pokyn učitele </a:t>
            </a:r>
            <a:endParaRPr lang="cs-CZ" sz="4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4800" dirty="0" smtClean="0"/>
              <a:t> zajistit </a:t>
            </a:r>
            <a:r>
              <a:rPr lang="cs-CZ" sz="4800" dirty="0" smtClean="0"/>
              <a:t>dopomoc </a:t>
            </a:r>
            <a:r>
              <a:rPr lang="cs-CZ" sz="4800" dirty="0" smtClean="0"/>
              <a:t>z vody - čelem </a:t>
            </a:r>
            <a:r>
              <a:rPr lang="cs-CZ" sz="4800" dirty="0"/>
              <a:t>nebo bokem ke </a:t>
            </a:r>
            <a:r>
              <a:rPr lang="cs-CZ" sz="4800" dirty="0" smtClean="0"/>
              <a:t>svěřenci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800" dirty="0"/>
              <a:t> </a:t>
            </a:r>
            <a:r>
              <a:rPr lang="cs-CZ" sz="4800" dirty="0" smtClean="0"/>
              <a:t>zajistit bezpečnost na břehu při odrazu</a:t>
            </a:r>
            <a:endParaRPr lang="cs-CZ" sz="4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4429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70263" y="264244"/>
            <a:ext cx="11181805" cy="6169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2800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Postupné </a:t>
            </a:r>
            <a:r>
              <a:rPr lang="cs-CZ" sz="2800" u="sng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kroky</a:t>
            </a:r>
            <a:endParaRPr lang="cs-CZ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pády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vpřed - ze sedu (sklouznutí), ze dřepu, ze stoje po nohách, krokem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pády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vzad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pády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skoky s pohybovým úkolem (v letové fázi – tleskání, chycení míče)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pády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skoky s přetáčením kolem podélné osy (</a:t>
            </a: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vruty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kotoul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 dřepu (dopomoc)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pád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 sedu – střemhlav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pád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 dřepu – střemhlav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skok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střemhlav (startovní skok) z podřepu (se vzpažením)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startovní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skok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skok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 startovního bloku – po nohách, střemhlav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367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6600" dirty="0" smtClean="0"/>
              <a:t>Potápění a orientace</a:t>
            </a:r>
            <a:endParaRPr lang="cs-CZ" sz="6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565" y="2011680"/>
            <a:ext cx="11900263" cy="4206240"/>
          </a:xfrm>
        </p:spPr>
        <p:txBody>
          <a:bodyPr/>
          <a:lstStyle/>
          <a:p>
            <a:pPr marL="0" indent="0" algn="ctr">
              <a:buNone/>
            </a:pPr>
            <a:r>
              <a:rPr lang="cs-CZ" sz="2800" u="sng" dirty="0" smtClean="0">
                <a:solidFill>
                  <a:srgbClr val="FF0000"/>
                </a:solidFill>
              </a:rPr>
              <a:t>Nácvik potápění a orientace </a:t>
            </a:r>
            <a:r>
              <a:rPr lang="cs-CZ" sz="2800" u="sng" dirty="0">
                <a:solidFill>
                  <a:srgbClr val="FF0000"/>
                </a:solidFill>
              </a:rPr>
              <a:t>pod vodou </a:t>
            </a:r>
            <a:r>
              <a:rPr lang="cs-CZ" sz="2800" u="sng" dirty="0" smtClean="0">
                <a:solidFill>
                  <a:srgbClr val="FF0000"/>
                </a:solidFill>
              </a:rPr>
              <a:t>přispívá </a:t>
            </a:r>
            <a:r>
              <a:rPr lang="cs-CZ" sz="2800" u="sng" dirty="0">
                <a:solidFill>
                  <a:srgbClr val="FF0000"/>
                </a:solidFill>
              </a:rPr>
              <a:t>k získání pocitu </a:t>
            </a:r>
            <a:r>
              <a:rPr lang="cs-CZ" sz="2800" u="sng" dirty="0" smtClean="0">
                <a:solidFill>
                  <a:srgbClr val="FF0000"/>
                </a:solidFill>
              </a:rPr>
              <a:t>jistoty!</a:t>
            </a:r>
          </a:p>
          <a:p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4000" dirty="0" smtClean="0"/>
              <a:t> nácvik pohybu a orientace pod </a:t>
            </a:r>
            <a:r>
              <a:rPr lang="cs-CZ" sz="4000" dirty="0"/>
              <a:t>vodní hladinou </a:t>
            </a:r>
            <a:r>
              <a:rPr lang="cs-CZ" sz="4000" dirty="0" smtClean="0"/>
              <a:t> </a:t>
            </a:r>
            <a:endParaRPr lang="cs-CZ" sz="40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4000" dirty="0"/>
              <a:t> </a:t>
            </a:r>
            <a:r>
              <a:rPr lang="cs-CZ" sz="4000" dirty="0" smtClean="0"/>
              <a:t>nácvik zadržení dechu, pomalého výdechu </a:t>
            </a:r>
            <a:r>
              <a:rPr lang="cs-CZ" sz="4000" dirty="0"/>
              <a:t>a </a:t>
            </a:r>
            <a:r>
              <a:rPr lang="cs-CZ" sz="4000" dirty="0" smtClean="0"/>
              <a:t> otevření očí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dirty="0" smtClean="0"/>
              <a:t> lovení </a:t>
            </a:r>
            <a:r>
              <a:rPr lang="cs-CZ" sz="4000" dirty="0"/>
              <a:t>a </a:t>
            </a:r>
            <a:r>
              <a:rPr lang="cs-CZ" sz="4000" dirty="0" smtClean="0"/>
              <a:t>přemisťování </a:t>
            </a:r>
            <a:r>
              <a:rPr lang="cs-CZ" sz="4000" dirty="0"/>
              <a:t>předmětů pod vodní </a:t>
            </a:r>
            <a:r>
              <a:rPr lang="cs-CZ" sz="4000" dirty="0" smtClean="0"/>
              <a:t>hladinou</a:t>
            </a:r>
            <a:endParaRPr lang="cs-CZ" sz="4000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1412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48640" y="251180"/>
            <a:ext cx="11038114" cy="6169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2800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Postupné </a:t>
            </a:r>
            <a:r>
              <a:rPr lang="cs-CZ" sz="2800" u="sng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kroky</a:t>
            </a:r>
            <a:endParaRPr lang="cs-CZ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potopení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obličeje + otevření očí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dvojici – zrakový kontakt pod hladinou – podání ruky, určování čísel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leh na dně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změny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směru pod hladinou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válení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sudů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potopení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střemhlav (kachní zanoření) – přiměřená hloubka, dopomoc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výlov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předmětů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podplavávání</a:t>
            </a: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kotoul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kotoul z podložky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stoj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rukou (dopomoc)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008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9600" dirty="0" smtClean="0"/>
              <a:t>Pocit  vody</a:t>
            </a:r>
            <a:endParaRPr lang="cs-CZ" sz="9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446" y="2011680"/>
            <a:ext cx="11469188" cy="4754880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cs-CZ" sz="3600" u="sng" dirty="0" smtClean="0">
                <a:solidFill>
                  <a:srgbClr val="FF0000"/>
                </a:solidFill>
              </a:rPr>
              <a:t>Usnadňuje a zefektivňuje pohyb ve vodě!</a:t>
            </a:r>
            <a:endParaRPr lang="cs-CZ" sz="3600" u="sng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800" dirty="0" smtClean="0"/>
              <a:t> </a:t>
            </a:r>
            <a:r>
              <a:rPr lang="cs-CZ" sz="3600" dirty="0" smtClean="0"/>
              <a:t>rozpoznávat žádoucí a nežádoucí p</a:t>
            </a:r>
            <a:r>
              <a:rPr lang="cs-CZ" sz="3600" dirty="0" smtClean="0"/>
              <a:t>ohyby  </a:t>
            </a:r>
            <a:endParaRPr lang="cs-CZ" sz="3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 smtClean="0"/>
              <a:t> vystavovat </a:t>
            </a:r>
            <a:r>
              <a:rPr lang="cs-CZ" sz="3600" dirty="0" smtClean="0"/>
              <a:t>záběrové </a:t>
            </a:r>
            <a:r>
              <a:rPr lang="cs-CZ" sz="3600" dirty="0"/>
              <a:t>plochy </a:t>
            </a:r>
            <a:r>
              <a:rPr lang="cs-CZ" sz="3600" dirty="0" smtClean="0"/>
              <a:t>odporu </a:t>
            </a:r>
            <a:r>
              <a:rPr lang="cs-CZ" sz="3600" dirty="0"/>
              <a:t>vody v </a:t>
            </a:r>
            <a:r>
              <a:rPr lang="cs-CZ" sz="3600" dirty="0" smtClean="0"/>
              <a:t>různých</a:t>
            </a:r>
            <a:r>
              <a:rPr lang="cs-CZ" sz="3600" dirty="0" smtClean="0"/>
              <a:t> </a:t>
            </a:r>
            <a:r>
              <a:rPr lang="cs-CZ" sz="3600" dirty="0" smtClean="0"/>
              <a:t>situacích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/>
              <a:t> využívat pohyby dlaní, chodidel a celých končetin, </a:t>
            </a:r>
            <a:r>
              <a:rPr lang="cs-CZ" sz="3600" dirty="0" err="1"/>
              <a:t>sculling</a:t>
            </a:r>
            <a:r>
              <a:rPr lang="cs-CZ" sz="3600" dirty="0"/>
              <a:t>, plavání ve dvojicích a šlapání vody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600" dirty="0" smtClean="0"/>
              <a:t> experimentovat </a:t>
            </a:r>
            <a:r>
              <a:rPr lang="cs-CZ" sz="3600" dirty="0"/>
              <a:t>s plaveckou polohou a polohou těžiště </a:t>
            </a:r>
            <a:endParaRPr lang="cs-CZ" sz="3600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2237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95943" y="236207"/>
            <a:ext cx="11782697" cy="64453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2800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Postupné </a:t>
            </a:r>
            <a:r>
              <a:rPr lang="cs-CZ" sz="2800" u="sng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kroky</a:t>
            </a:r>
            <a:endParaRPr lang="cs-CZ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cvičení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místě – malování, tleskání, hraní si s vodou (na i pod hladinou)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manipulace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 velikostí záběrových ploch rukou – misky, pěsti, roztažené prsty, pohyby paží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manipulace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 velikostí záběrových ploch nohou – špička, fajfka, vtočená a vytočená chodidla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šlapání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vody – na místě, v pohybu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různé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změny směru pohybu a rychlosti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přetáčivé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pohyby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činnosti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 pomůckami – oblečení, destičky, ploutve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sculling</a:t>
            </a:r>
            <a:r>
              <a:rPr 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ploutvové pohyby rukama na místě i v pohybu – honičky v poloze na zádech i na břichu s pomůckami)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9743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9600" dirty="0" smtClean="0"/>
              <a:t>hry</a:t>
            </a:r>
            <a:endParaRPr lang="cs-CZ" sz="9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2919" y="2259874"/>
            <a:ext cx="9784080" cy="420624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6000" dirty="0"/>
              <a:t> </a:t>
            </a:r>
            <a:r>
              <a:rPr lang="cs-CZ" sz="6000" dirty="0" smtClean="0"/>
              <a:t>na </a:t>
            </a:r>
            <a:r>
              <a:rPr lang="cs-CZ" sz="6000" b="1" dirty="0">
                <a:solidFill>
                  <a:srgbClr val="FF0000"/>
                </a:solidFill>
              </a:rPr>
              <a:t>seznámení s vodou</a:t>
            </a:r>
            <a:endParaRPr lang="cs-CZ" sz="60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6000" dirty="0"/>
              <a:t> </a:t>
            </a:r>
            <a:r>
              <a:rPr lang="cs-CZ" sz="6000" dirty="0" smtClean="0"/>
              <a:t>na </a:t>
            </a:r>
            <a:r>
              <a:rPr lang="cs-CZ" sz="6000" b="1" dirty="0">
                <a:solidFill>
                  <a:srgbClr val="FF0000"/>
                </a:solidFill>
              </a:rPr>
              <a:t>dýchání do vody</a:t>
            </a:r>
            <a:endParaRPr lang="cs-CZ" sz="60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6000" dirty="0" smtClean="0"/>
              <a:t> na </a:t>
            </a:r>
            <a:r>
              <a:rPr lang="cs-CZ" sz="6000" b="1" dirty="0">
                <a:solidFill>
                  <a:srgbClr val="FF0000"/>
                </a:solidFill>
              </a:rPr>
              <a:t>splývání</a:t>
            </a:r>
            <a:endParaRPr lang="cs-CZ" sz="60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6000" dirty="0"/>
              <a:t> </a:t>
            </a:r>
            <a:r>
              <a:rPr lang="cs-CZ" sz="6000" dirty="0" smtClean="0"/>
              <a:t>na </a:t>
            </a:r>
            <a:r>
              <a:rPr lang="cs-CZ" sz="6000" b="1" dirty="0">
                <a:solidFill>
                  <a:srgbClr val="FF0000"/>
                </a:solidFill>
              </a:rPr>
              <a:t>orientaci ve vodě</a:t>
            </a:r>
            <a:endParaRPr lang="cs-CZ" sz="60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509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04949" y="222209"/>
            <a:ext cx="11299372" cy="6635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jednoduché </a:t>
            </a: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pohybové </a:t>
            </a:r>
            <a:r>
              <a:rPr lang="cs-CZ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úkoly, hry </a:t>
            </a: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pravidla </a:t>
            </a:r>
            <a:r>
              <a:rPr lang="cs-CZ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stručné, přesné </a:t>
            </a: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jasné informace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využití účelných gest </a:t>
            </a: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(např. signál k ukončení rušné části hodiny</a:t>
            </a:r>
            <a:r>
              <a:rPr lang="cs-CZ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pohybové hry známé </a:t>
            </a: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 prostředí </a:t>
            </a:r>
            <a:r>
              <a:rPr lang="cs-CZ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sucha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prvky </a:t>
            </a: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her, cvičení zábavně </a:t>
            </a:r>
            <a:r>
              <a:rPr lang="cs-CZ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popsaná, provedená, prezentovaná </a:t>
            </a: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příběhem a</a:t>
            </a:r>
            <a:r>
              <a:rPr lang="cs-CZ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činnosti imitační </a:t>
            </a:r>
            <a:endParaRPr lang="cs-CZ" sz="3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využitím </a:t>
            </a:r>
            <a:r>
              <a:rPr lang="cs-CZ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známých </a:t>
            </a:r>
            <a:r>
              <a:rPr lang="cs-CZ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říkadel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3600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Tyto „</a:t>
            </a:r>
            <a:r>
              <a:rPr lang="cs-CZ" sz="3600" u="sng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hrové</a:t>
            </a:r>
            <a:r>
              <a:rPr lang="cs-CZ" sz="3600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</a:t>
            </a:r>
            <a:r>
              <a:rPr lang="cs-CZ" sz="3600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činnosti jsou dobře uplatnitelné v každé části vyučovací </a:t>
            </a:r>
            <a:r>
              <a:rPr lang="cs-CZ" sz="3600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jednotky!</a:t>
            </a:r>
            <a:r>
              <a:rPr lang="cs-CZ" sz="3600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555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4137" y="284176"/>
            <a:ext cx="11312434" cy="1508760"/>
          </a:xfrm>
        </p:spPr>
        <p:txBody>
          <a:bodyPr/>
          <a:lstStyle/>
          <a:p>
            <a:pPr algn="ctr"/>
            <a:r>
              <a:rPr lang="cs-CZ" sz="6600" dirty="0" smtClean="0"/>
              <a:t>Základní plavecký výcvik</a:t>
            </a:r>
            <a:endParaRPr lang="cs-CZ" sz="6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4320" y="2011680"/>
            <a:ext cx="11639006" cy="463731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</a:t>
            </a:r>
            <a:r>
              <a:rPr lang="cs-CZ" sz="3200" dirty="0" smtClean="0"/>
              <a:t>probíhá </a:t>
            </a:r>
            <a:r>
              <a:rPr lang="cs-CZ" sz="3200" dirty="0"/>
              <a:t>formou her i organizované </a:t>
            </a:r>
            <a:r>
              <a:rPr lang="cs-CZ" sz="3200" dirty="0" smtClean="0"/>
              <a:t>výuky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</a:t>
            </a:r>
            <a:r>
              <a:rPr lang="cs-CZ" sz="3200" dirty="0" smtClean="0"/>
              <a:t>využití </a:t>
            </a:r>
            <a:r>
              <a:rPr lang="cs-CZ" sz="3200" dirty="0"/>
              <a:t>analyticko-syntetický </a:t>
            </a:r>
            <a:r>
              <a:rPr lang="cs-CZ" sz="3200" dirty="0" smtClean="0"/>
              <a:t>postupu   </a:t>
            </a:r>
            <a:endParaRPr lang="cs-CZ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využití pohybových her z</a:t>
            </a:r>
            <a:r>
              <a:rPr lang="cs-CZ" sz="3200" dirty="0"/>
              <a:t> běžného prostředí (honičky, </a:t>
            </a:r>
            <a:r>
              <a:rPr lang="cs-CZ" sz="3200" dirty="0" err="1"/>
              <a:t>úpolové</a:t>
            </a:r>
            <a:r>
              <a:rPr lang="cs-CZ" sz="3200" dirty="0"/>
              <a:t> hry, štafety, </a:t>
            </a:r>
            <a:r>
              <a:rPr lang="cs-CZ" sz="3200" dirty="0" smtClean="0"/>
              <a:t>soutěže)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pestrý a zábavný program, motivující ke spolupráce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</a:t>
            </a:r>
            <a:r>
              <a:rPr lang="cs-CZ" sz="3200" dirty="0" smtClean="0"/>
              <a:t>rovnocenné </a:t>
            </a:r>
            <a:r>
              <a:rPr lang="cs-CZ" sz="3200" dirty="0"/>
              <a:t>zapojení všech </a:t>
            </a:r>
            <a:r>
              <a:rPr lang="cs-CZ" sz="3200" dirty="0" smtClean="0"/>
              <a:t>hráčů</a:t>
            </a:r>
          </a:p>
          <a:p>
            <a:pPr marL="0" indent="0" algn="ctr">
              <a:buNone/>
            </a:pPr>
            <a:r>
              <a:rPr lang="cs-CZ" sz="3600" u="sng" dirty="0" err="1" smtClean="0">
                <a:solidFill>
                  <a:srgbClr val="FF0000"/>
                </a:solidFill>
              </a:rPr>
              <a:t>Hrové</a:t>
            </a:r>
            <a:r>
              <a:rPr lang="cs-CZ" sz="3600" u="sng" dirty="0" smtClean="0">
                <a:solidFill>
                  <a:srgbClr val="FF0000"/>
                </a:solidFill>
              </a:rPr>
              <a:t> </a:t>
            </a:r>
            <a:r>
              <a:rPr lang="cs-CZ" sz="3600" u="sng" dirty="0">
                <a:solidFill>
                  <a:srgbClr val="FF0000"/>
                </a:solidFill>
              </a:rPr>
              <a:t>činnosti u starších dětí ubývají v hlavní části lekce, ale stále se hojně objevují v úvodní a závěrečné části </a:t>
            </a:r>
            <a:r>
              <a:rPr lang="cs-CZ" sz="3600" u="sng" dirty="0" smtClean="0">
                <a:solidFill>
                  <a:srgbClr val="FF0000"/>
                </a:solidFill>
              </a:rPr>
              <a:t>hodiny! </a:t>
            </a:r>
            <a:endParaRPr lang="cs-CZ" sz="3600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59992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823" y="284176"/>
            <a:ext cx="11312434" cy="1508760"/>
          </a:xfrm>
        </p:spPr>
        <p:txBody>
          <a:bodyPr>
            <a:normAutofit/>
          </a:bodyPr>
          <a:lstStyle/>
          <a:p>
            <a:pPr algn="ctr"/>
            <a:r>
              <a:rPr lang="cs-CZ" sz="7200" dirty="0" smtClean="0"/>
              <a:t>Volba prvního způsobu</a:t>
            </a:r>
            <a:endParaRPr lang="cs-CZ" sz="7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5943" y="2011679"/>
            <a:ext cx="11769634" cy="46111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u="sng" dirty="0">
                <a:solidFill>
                  <a:srgbClr val="FF0000"/>
                </a:solidFill>
              </a:rPr>
              <a:t>Na volbu prvního vyučovaného plaveckého způsobu existují rozdílné </a:t>
            </a:r>
            <a:r>
              <a:rPr lang="cs-CZ" sz="2800" u="sng" dirty="0" smtClean="0">
                <a:solidFill>
                  <a:srgbClr val="FF0000"/>
                </a:solidFill>
              </a:rPr>
              <a:t>názory</a:t>
            </a:r>
            <a:r>
              <a:rPr lang="cs-CZ" sz="2800" u="sng" dirty="0">
                <a:solidFill>
                  <a:srgbClr val="FF0000"/>
                </a:solidFill>
              </a:rPr>
              <a:t>!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8000" dirty="0" smtClean="0"/>
              <a:t>PRSA  </a:t>
            </a:r>
            <a:r>
              <a:rPr lang="cs-CZ" sz="8000" dirty="0" smtClean="0">
                <a:solidFill>
                  <a:schemeClr val="bg1"/>
                </a:solidFill>
              </a:rPr>
              <a:t>X</a:t>
            </a:r>
            <a:r>
              <a:rPr lang="cs-CZ" sz="8000" dirty="0" smtClean="0"/>
              <a:t>  KRAUL  </a:t>
            </a:r>
            <a:r>
              <a:rPr lang="cs-CZ" sz="8000" dirty="0" smtClean="0">
                <a:solidFill>
                  <a:schemeClr val="bg1"/>
                </a:solidFill>
              </a:rPr>
              <a:t>X</a:t>
            </a:r>
            <a:r>
              <a:rPr lang="cs-CZ" sz="8000" dirty="0" smtClean="0"/>
              <a:t>  ZNAK</a:t>
            </a:r>
          </a:p>
          <a:p>
            <a:pPr marL="0" indent="0" algn="ctr">
              <a:buNone/>
            </a:pPr>
            <a:endParaRPr lang="cs-CZ" sz="3600" u="sng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cs-CZ" sz="3600" u="sng" dirty="0" smtClean="0">
                <a:solidFill>
                  <a:srgbClr val="FF0000"/>
                </a:solidFill>
              </a:rPr>
              <a:t>Ideální je </a:t>
            </a:r>
            <a:r>
              <a:rPr lang="cs-CZ" sz="3600" u="sng" dirty="0">
                <a:solidFill>
                  <a:srgbClr val="FF0000"/>
                </a:solidFill>
              </a:rPr>
              <a:t>nebránit přirozenému pohybovému </a:t>
            </a:r>
            <a:r>
              <a:rPr lang="cs-CZ" sz="3600" u="sng" dirty="0" smtClean="0">
                <a:solidFill>
                  <a:srgbClr val="FF0000"/>
                </a:solidFill>
              </a:rPr>
              <a:t>předpokladu a </a:t>
            </a:r>
            <a:r>
              <a:rPr lang="cs-CZ" sz="3600" u="sng" dirty="0">
                <a:solidFill>
                  <a:srgbClr val="FF0000"/>
                </a:solidFill>
              </a:rPr>
              <a:t>respektovat individuální plaveckou </a:t>
            </a:r>
            <a:r>
              <a:rPr lang="cs-CZ" sz="3600" u="sng" dirty="0" smtClean="0">
                <a:solidFill>
                  <a:srgbClr val="FF0000"/>
                </a:solidFill>
              </a:rPr>
              <a:t>motoriku!</a:t>
            </a:r>
            <a:endParaRPr lang="cs-CZ" sz="36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099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4948" y="284176"/>
            <a:ext cx="11364685" cy="1508760"/>
          </a:xfrm>
        </p:spPr>
        <p:txBody>
          <a:bodyPr>
            <a:normAutofit/>
          </a:bodyPr>
          <a:lstStyle/>
          <a:p>
            <a:pPr algn="ctr"/>
            <a:r>
              <a:rPr lang="cs-CZ" sz="8000" dirty="0" err="1" smtClean="0"/>
              <a:t>Předplavecký</a:t>
            </a:r>
            <a:r>
              <a:rPr lang="cs-CZ" sz="8000" dirty="0" smtClean="0"/>
              <a:t> výcvik</a:t>
            </a:r>
            <a:endParaRPr lang="cs-CZ" sz="8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4948" y="1933302"/>
            <a:ext cx="11364685" cy="492469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děti předškolního </a:t>
            </a:r>
            <a:r>
              <a:rPr lang="cs-CZ" sz="3200" dirty="0"/>
              <a:t>věku (5-7 let) </a:t>
            </a:r>
            <a:endParaRPr lang="cs-CZ" sz="3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</a:t>
            </a:r>
            <a:r>
              <a:rPr lang="cs-CZ" sz="3200" dirty="0" smtClean="0">
                <a:solidFill>
                  <a:schemeClr val="bg1"/>
                </a:solidFill>
              </a:rPr>
              <a:t>skupinová výuka  </a:t>
            </a:r>
            <a:r>
              <a:rPr lang="cs-CZ" sz="3200" dirty="0" smtClean="0"/>
              <a:t>v počtu </a:t>
            </a:r>
            <a:r>
              <a:rPr lang="cs-CZ" sz="3200" b="1" dirty="0" smtClean="0">
                <a:solidFill>
                  <a:srgbClr val="FF0000"/>
                </a:solidFill>
              </a:rPr>
              <a:t>„kolik </a:t>
            </a:r>
            <a:r>
              <a:rPr lang="cs-CZ" sz="3200" b="1" dirty="0">
                <a:solidFill>
                  <a:srgbClr val="FF0000"/>
                </a:solidFill>
              </a:rPr>
              <a:t>roků </a:t>
            </a:r>
            <a:r>
              <a:rPr lang="cs-CZ" sz="3200" b="1" dirty="0" smtClean="0">
                <a:solidFill>
                  <a:srgbClr val="FF0000"/>
                </a:solidFill>
              </a:rPr>
              <a:t>= </a:t>
            </a:r>
            <a:r>
              <a:rPr lang="cs-CZ" sz="3200" b="1" dirty="0">
                <a:solidFill>
                  <a:srgbClr val="FF0000"/>
                </a:solidFill>
              </a:rPr>
              <a:t>tolik </a:t>
            </a:r>
            <a:r>
              <a:rPr lang="cs-CZ" sz="3200" b="1" dirty="0" smtClean="0">
                <a:solidFill>
                  <a:srgbClr val="FF0000"/>
                </a:solidFill>
              </a:rPr>
              <a:t>dětí“</a:t>
            </a:r>
            <a:r>
              <a:rPr lang="cs-CZ" sz="3200" b="1" dirty="0" smtClean="0"/>
              <a:t> </a:t>
            </a:r>
            <a:r>
              <a:rPr lang="cs-CZ" sz="3200" dirty="0" smtClean="0"/>
              <a:t> </a:t>
            </a:r>
            <a:r>
              <a:rPr lang="cs-CZ" sz="3200" dirty="0"/>
              <a:t>na jednoho cvičitele</a:t>
            </a:r>
            <a:r>
              <a:rPr lang="cs-CZ" sz="3200" dirty="0" smtClean="0"/>
              <a:t> nebo </a:t>
            </a:r>
            <a:r>
              <a:rPr lang="cs-CZ" sz="3200" dirty="0" smtClean="0">
                <a:solidFill>
                  <a:schemeClr val="bg1"/>
                </a:solidFill>
              </a:rPr>
              <a:t>individuální výuka </a:t>
            </a:r>
            <a:r>
              <a:rPr lang="cs-CZ" sz="3200" dirty="0" smtClean="0"/>
              <a:t> </a:t>
            </a:r>
            <a:r>
              <a:rPr lang="cs-CZ" sz="3200" b="1" dirty="0" smtClean="0">
                <a:solidFill>
                  <a:srgbClr val="FF0000"/>
                </a:solidFill>
              </a:rPr>
              <a:t>„rodič – dítě“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prostředky pro danou věkovou skupinu = </a:t>
            </a:r>
            <a:r>
              <a:rPr lang="cs-CZ" sz="3200" b="1" dirty="0" smtClean="0">
                <a:solidFill>
                  <a:srgbClr val="FF0000"/>
                </a:solidFill>
              </a:rPr>
              <a:t>HRY + </a:t>
            </a:r>
            <a:r>
              <a:rPr lang="cs-CZ" sz="3200" dirty="0" smtClean="0">
                <a:solidFill>
                  <a:srgbClr val="FF0000"/>
                </a:solidFill>
              </a:rPr>
              <a:t>plavecké pomůcky, písně </a:t>
            </a:r>
            <a:r>
              <a:rPr lang="cs-CZ" sz="3200" dirty="0">
                <a:solidFill>
                  <a:srgbClr val="FF0000"/>
                </a:solidFill>
              </a:rPr>
              <a:t>a </a:t>
            </a:r>
            <a:r>
              <a:rPr lang="cs-CZ" sz="3200" dirty="0" smtClean="0">
                <a:solidFill>
                  <a:srgbClr val="FF0000"/>
                </a:solidFill>
              </a:rPr>
              <a:t>říkadla </a:t>
            </a:r>
            <a:r>
              <a:rPr lang="cs-CZ" sz="3200" dirty="0" smtClean="0"/>
              <a:t>(u </a:t>
            </a:r>
            <a:r>
              <a:rPr lang="cs-CZ" sz="3200" dirty="0"/>
              <a:t>dospělých </a:t>
            </a:r>
            <a:r>
              <a:rPr lang="cs-CZ" sz="3200" dirty="0" smtClean="0"/>
              <a:t>- vysvětlování </a:t>
            </a:r>
            <a:r>
              <a:rPr lang="cs-CZ" sz="3200" dirty="0"/>
              <a:t>a </a:t>
            </a:r>
            <a:r>
              <a:rPr lang="cs-CZ" sz="3200" dirty="0" smtClean="0"/>
              <a:t>ukázky)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</a:t>
            </a:r>
            <a:r>
              <a:rPr lang="cs-CZ" sz="3200" dirty="0" smtClean="0">
                <a:solidFill>
                  <a:schemeClr val="bg1"/>
                </a:solidFill>
              </a:rPr>
              <a:t>komplexní </a:t>
            </a:r>
            <a:r>
              <a:rPr lang="cs-CZ" sz="3200" dirty="0">
                <a:solidFill>
                  <a:schemeClr val="bg1"/>
                </a:solidFill>
              </a:rPr>
              <a:t>postup</a:t>
            </a:r>
            <a:r>
              <a:rPr lang="cs-CZ" sz="3200" dirty="0"/>
              <a:t> tzn. daný pohybový úkol je vyučován v konečné </a:t>
            </a:r>
            <a:r>
              <a:rPr lang="cs-CZ" sz="3200" dirty="0" smtClean="0"/>
              <a:t>hrubé podobě </a:t>
            </a:r>
            <a:endParaRPr lang="cs-CZ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/>
              <a:t> </a:t>
            </a:r>
            <a:r>
              <a:rPr lang="cs-CZ" sz="3200" dirty="0" smtClean="0"/>
              <a:t>bezpečné </a:t>
            </a:r>
            <a:r>
              <a:rPr lang="cs-CZ" sz="3200" dirty="0"/>
              <a:t>zvládnutí vodního prostředí </a:t>
            </a:r>
            <a:r>
              <a:rPr lang="cs-CZ" sz="3200" dirty="0" smtClean="0"/>
              <a:t>= </a:t>
            </a:r>
            <a:r>
              <a:rPr lang="cs-CZ" sz="3200" dirty="0" smtClean="0">
                <a:solidFill>
                  <a:srgbClr val="FF0000"/>
                </a:solidFill>
              </a:rPr>
              <a:t>adaptace a</a:t>
            </a:r>
            <a:r>
              <a:rPr lang="cs-CZ" sz="3200" dirty="0" smtClean="0"/>
              <a:t> </a:t>
            </a:r>
            <a:r>
              <a:rPr lang="cs-CZ" sz="3200" dirty="0" smtClean="0">
                <a:solidFill>
                  <a:srgbClr val="FF0000"/>
                </a:solidFill>
              </a:rPr>
              <a:t>osvojení </a:t>
            </a:r>
            <a:r>
              <a:rPr lang="cs-CZ" sz="3200" dirty="0">
                <a:solidFill>
                  <a:srgbClr val="FF0000"/>
                </a:solidFill>
              </a:rPr>
              <a:t>si </a:t>
            </a:r>
            <a:r>
              <a:rPr lang="cs-CZ" sz="3200" b="1" dirty="0" smtClean="0">
                <a:solidFill>
                  <a:srgbClr val="FF0000"/>
                </a:solidFill>
              </a:rPr>
              <a:t>základních </a:t>
            </a:r>
            <a:r>
              <a:rPr lang="cs-CZ" sz="3200" b="1" dirty="0">
                <a:solidFill>
                  <a:srgbClr val="FF0000"/>
                </a:solidFill>
              </a:rPr>
              <a:t>plaveckých dovedností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 smtClean="0"/>
              <a:t>+ </a:t>
            </a:r>
            <a:r>
              <a:rPr lang="cs-CZ" sz="3200" dirty="0" smtClean="0">
                <a:solidFill>
                  <a:schemeClr val="bg1"/>
                </a:solidFill>
              </a:rPr>
              <a:t>odstranění bariéry strachu</a:t>
            </a:r>
            <a:endParaRPr lang="cs-CZ" sz="32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46864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4075611" y="211437"/>
            <a:ext cx="4049486" cy="2877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b="1" u="sng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KRAUL</a:t>
            </a:r>
            <a:endParaRPr lang="cs-CZ" sz="1600" u="sng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kondiční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sportovní plavání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využití v dalších plaveckých sportech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transfer dovedností pro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znak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náročná </a:t>
            </a:r>
            <a:r>
              <a:rPr lang="cs-CZ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souhra </a:t>
            </a:r>
            <a:r>
              <a:rPr lang="cs-CZ" sz="2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paží </a:t>
            </a:r>
            <a:r>
              <a:rPr lang="cs-CZ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dýchání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nutnost </a:t>
            </a:r>
            <a:r>
              <a:rPr lang="cs-CZ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zvládnout výdech do vody </a:t>
            </a:r>
            <a:endParaRPr lang="cs-CZ" sz="2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74173" y="211437"/>
            <a:ext cx="3731622" cy="4605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b="1" u="sng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PRSA</a:t>
            </a:r>
            <a:endParaRPr lang="cs-CZ" sz="1600" u="sng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nejrozšířenější rekreační způsob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dlouholetá tradice v 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ČR i Evropě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snadná orientace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nižší nároky na intenzitu zatížení</a:t>
            </a:r>
            <a:r>
              <a:rPr lang="cs-CZ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2000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bez </a:t>
            </a:r>
            <a:r>
              <a:rPr lang="cs-CZ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zvládnutí dýchání do vody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technicky náročný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nároky </a:t>
            </a:r>
            <a:r>
              <a:rPr lang="cs-CZ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koordinaci a souměrnost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2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obtížnost </a:t>
            </a:r>
            <a:r>
              <a:rPr lang="cs-CZ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prsového </a:t>
            </a:r>
            <a:r>
              <a:rPr lang="cs-CZ" sz="2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kopu</a:t>
            </a:r>
            <a:endParaRPr lang="cs-CZ" sz="2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silná fixace </a:t>
            </a:r>
            <a:r>
              <a:rPr lang="cs-CZ" sz="2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chyb</a:t>
            </a:r>
            <a:endParaRPr lang="cs-CZ" sz="2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7977051" y="265719"/>
            <a:ext cx="3975464" cy="3741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b="1" u="sng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ZNAK</a:t>
            </a:r>
            <a:endParaRPr lang="cs-CZ" sz="1600" u="sng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snadné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dýchání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výhodná poloha pro opravu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chyb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snadný nácvik pohybů dolních končetin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(transfer z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kraula)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nejmenší silové nároky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splývavá </a:t>
            </a:r>
            <a:r>
              <a:rPr lang="cs-CZ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poloha na zádech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ztížená orientace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2000" dirty="0">
                <a:solidFill>
                  <a:srgbClr val="FF0000"/>
                </a:solidFill>
              </a:rPr>
              <a:t>vynechání plaveckého dýchání </a:t>
            </a:r>
            <a:endParaRPr lang="cs-CZ" sz="2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98416" y="4870954"/>
            <a:ext cx="1140387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b="1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Rozhodně je však chybou učit plavat prsa s hlavou nad vodou pouze pro splnění kritéria uplavaných metrů s neznalostí dýchání do </a:t>
            </a:r>
            <a:r>
              <a:rPr lang="cs-CZ" sz="3600" b="1" u="sng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vody!</a:t>
            </a:r>
            <a:endParaRPr lang="cs-CZ" sz="3600" u="sng" dirty="0">
              <a:solidFill>
                <a:schemeClr val="bg1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0703" y="3143302"/>
            <a:ext cx="3901440" cy="1764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55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9600" dirty="0" smtClean="0"/>
              <a:t>adaptace</a:t>
            </a:r>
            <a:endParaRPr lang="cs-CZ" sz="9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0629" y="2011679"/>
            <a:ext cx="11965577" cy="4715691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Ø"/>
            </a:pPr>
            <a:r>
              <a:rPr lang="cs-CZ" sz="3200" dirty="0" smtClean="0"/>
              <a:t> </a:t>
            </a:r>
            <a:r>
              <a:rPr lang="cs-CZ" sz="3200" dirty="0" smtClean="0">
                <a:solidFill>
                  <a:schemeClr val="bg1"/>
                </a:solidFill>
              </a:rPr>
              <a:t>zvládnutí </a:t>
            </a:r>
            <a:r>
              <a:rPr lang="cs-CZ" sz="3200" dirty="0">
                <a:solidFill>
                  <a:schemeClr val="bg1"/>
                </a:solidFill>
              </a:rPr>
              <a:t>vodního </a:t>
            </a:r>
            <a:r>
              <a:rPr lang="cs-CZ" sz="3200" dirty="0" smtClean="0">
                <a:solidFill>
                  <a:schemeClr val="bg1"/>
                </a:solidFill>
              </a:rPr>
              <a:t>prostředí </a:t>
            </a:r>
            <a:r>
              <a:rPr lang="cs-CZ" sz="3200" dirty="0">
                <a:solidFill>
                  <a:schemeClr val="bg1"/>
                </a:solidFill>
              </a:rPr>
              <a:t>tzv. „sžití se s vodou“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sz="3200" dirty="0" smtClean="0">
                <a:solidFill>
                  <a:schemeClr val="bg1"/>
                </a:solidFill>
              </a:rPr>
              <a:t> hravé</a:t>
            </a:r>
            <a:r>
              <a:rPr lang="cs-CZ" sz="3200" dirty="0">
                <a:solidFill>
                  <a:schemeClr val="bg1"/>
                </a:solidFill>
              </a:rPr>
              <a:t>, zábavné a imitační činnosti v mělké vodě</a:t>
            </a:r>
            <a:r>
              <a:rPr lang="cs-CZ" sz="3200" dirty="0" smtClean="0">
                <a:solidFill>
                  <a:schemeClr val="bg1"/>
                </a:solidFill>
              </a:rPr>
              <a:t> 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sz="3200" dirty="0" smtClean="0">
                <a:solidFill>
                  <a:schemeClr val="bg1"/>
                </a:solidFill>
              </a:rPr>
              <a:t> jednoduchá  a koordinačně nenáročná cvičení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rgbClr val="FF0000"/>
                </a:solidFill>
              </a:rPr>
              <a:t>chůze, klus, běh </a:t>
            </a:r>
            <a:r>
              <a:rPr lang="cs-CZ" sz="2400" dirty="0" smtClean="0"/>
              <a:t>(po pás, po prsa)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FF0000"/>
                </a:solidFill>
              </a:rPr>
              <a:t>p</a:t>
            </a:r>
            <a:r>
              <a:rPr lang="cs-CZ" sz="2400" dirty="0" smtClean="0">
                <a:solidFill>
                  <a:srgbClr val="FF0000"/>
                </a:solidFill>
              </a:rPr>
              <a:t>ohyb ve sníženém postoji, napodobivá chůze </a:t>
            </a:r>
            <a:r>
              <a:rPr lang="cs-CZ" sz="2400" dirty="0" smtClean="0"/>
              <a:t>(čáp, vrabec, krokodýl)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FF0000"/>
                </a:solidFill>
              </a:rPr>
              <a:t>h</a:t>
            </a:r>
            <a:r>
              <a:rPr lang="cs-CZ" sz="2400" dirty="0" smtClean="0">
                <a:solidFill>
                  <a:srgbClr val="FF0000"/>
                </a:solidFill>
              </a:rPr>
              <a:t>oničky a pohybové úkoly </a:t>
            </a:r>
            <a:r>
              <a:rPr lang="cs-CZ" sz="2400" dirty="0" smtClean="0"/>
              <a:t>– napodobivá cvičení (žabka, kačenka)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rgbClr val="FF0000"/>
                </a:solidFill>
              </a:rPr>
              <a:t>c</a:t>
            </a:r>
            <a:r>
              <a:rPr lang="cs-CZ" sz="2400" dirty="0" smtClean="0">
                <a:solidFill>
                  <a:srgbClr val="FF0000"/>
                </a:solidFill>
              </a:rPr>
              <a:t>vičení ve vázaném kruhu </a:t>
            </a:r>
            <a:r>
              <a:rPr lang="cs-CZ" sz="2400" dirty="0" smtClean="0"/>
              <a:t>– chůze, poskoky, víření 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rgbClr val="FF0000"/>
                </a:solidFill>
              </a:rPr>
              <a:t>potopení </a:t>
            </a:r>
            <a:r>
              <a:rPr lang="cs-CZ" sz="2400" dirty="0">
                <a:solidFill>
                  <a:srgbClr val="FF0000"/>
                </a:solidFill>
              </a:rPr>
              <a:t>hlavy a otevření očí </a:t>
            </a:r>
            <a:r>
              <a:rPr lang="cs-CZ" sz="2400" dirty="0"/>
              <a:t>pod </a:t>
            </a:r>
            <a:r>
              <a:rPr lang="cs-CZ" sz="2400" dirty="0" smtClean="0"/>
              <a:t>vodou s využitím známých říkadel (Spadla lžička)</a:t>
            </a:r>
            <a:endParaRPr lang="cs-CZ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749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7383" y="284176"/>
            <a:ext cx="11612880" cy="1508760"/>
          </a:xfrm>
        </p:spPr>
        <p:txBody>
          <a:bodyPr>
            <a:normAutofit/>
          </a:bodyPr>
          <a:lstStyle/>
          <a:p>
            <a:pPr algn="ctr"/>
            <a:r>
              <a:rPr lang="cs-CZ" sz="5400" dirty="0" smtClean="0"/>
              <a:t>Základní plavecké dovednosti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6634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b="1" dirty="0"/>
              <a:t>Plavecké </a:t>
            </a:r>
            <a:r>
              <a:rPr lang="cs-CZ" sz="5400" b="1" dirty="0">
                <a:solidFill>
                  <a:srgbClr val="FF0000"/>
                </a:solidFill>
              </a:rPr>
              <a:t>dýchání</a:t>
            </a:r>
            <a:endParaRPr lang="cs-CZ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z="5400" b="1" dirty="0"/>
              <a:t>Plavecká poloha, </a:t>
            </a:r>
            <a:r>
              <a:rPr lang="cs-CZ" sz="5400" b="1" dirty="0">
                <a:solidFill>
                  <a:srgbClr val="FF0000"/>
                </a:solidFill>
              </a:rPr>
              <a:t>splývání</a:t>
            </a:r>
            <a:endParaRPr lang="cs-CZ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z="5400" b="1" dirty="0">
                <a:solidFill>
                  <a:srgbClr val="FF0000"/>
                </a:solidFill>
              </a:rPr>
              <a:t>Pády a </a:t>
            </a:r>
            <a:r>
              <a:rPr lang="cs-CZ" sz="5400" b="1" dirty="0" smtClean="0">
                <a:solidFill>
                  <a:srgbClr val="FF0000"/>
                </a:solidFill>
              </a:rPr>
              <a:t>skoky </a:t>
            </a:r>
            <a:r>
              <a:rPr lang="cs-CZ" sz="5400" b="1" dirty="0"/>
              <a:t>do vody</a:t>
            </a:r>
            <a:endParaRPr lang="cs-CZ" sz="5400" dirty="0"/>
          </a:p>
          <a:p>
            <a:pPr marL="0" indent="0" algn="ctr">
              <a:buNone/>
            </a:pPr>
            <a:r>
              <a:rPr lang="cs-CZ" sz="5400" b="1" dirty="0">
                <a:solidFill>
                  <a:srgbClr val="FF0000"/>
                </a:solidFill>
              </a:rPr>
              <a:t>Potápění a orientace </a:t>
            </a:r>
            <a:r>
              <a:rPr lang="cs-CZ" sz="5400" b="1" dirty="0"/>
              <a:t>ve vodě</a:t>
            </a:r>
            <a:endParaRPr lang="cs-CZ" sz="5400" dirty="0"/>
          </a:p>
          <a:p>
            <a:pPr marL="0" indent="0" algn="ctr">
              <a:buNone/>
            </a:pPr>
            <a:r>
              <a:rPr lang="cs-CZ" sz="5400" b="1" dirty="0">
                <a:solidFill>
                  <a:srgbClr val="FF0000"/>
                </a:solidFill>
              </a:rPr>
              <a:t>Pocit vody</a:t>
            </a:r>
            <a:endParaRPr lang="cs-CZ" sz="54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7238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8000" dirty="0" smtClean="0"/>
              <a:t>Plavecké dýchání</a:t>
            </a:r>
            <a:endParaRPr lang="cs-CZ" sz="8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691" y="2011680"/>
            <a:ext cx="11887200" cy="474181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3200" u="sng" dirty="0" smtClean="0">
                <a:solidFill>
                  <a:srgbClr val="FF0000"/>
                </a:solidFill>
              </a:rPr>
              <a:t>Nácvik </a:t>
            </a:r>
            <a:r>
              <a:rPr lang="cs-CZ" sz="3200" u="sng" dirty="0">
                <a:solidFill>
                  <a:srgbClr val="FF0000"/>
                </a:solidFill>
              </a:rPr>
              <a:t>plaveckého dýchání má klíčový význam pro pozdější </a:t>
            </a:r>
            <a:r>
              <a:rPr lang="cs-CZ" sz="3200" u="sng" dirty="0" smtClean="0">
                <a:solidFill>
                  <a:srgbClr val="FF0000"/>
                </a:solidFill>
              </a:rPr>
              <a:t>plavání!</a:t>
            </a:r>
          </a:p>
          <a:p>
            <a:pPr marL="0" indent="0" algn="ctr">
              <a:buNone/>
            </a:pPr>
            <a:endParaRPr lang="cs-CZ" sz="3200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dirty="0" smtClean="0"/>
              <a:t> hluboký nádech </a:t>
            </a:r>
            <a:r>
              <a:rPr lang="cs-CZ" sz="4000" dirty="0"/>
              <a:t>pouze </a:t>
            </a:r>
            <a:r>
              <a:rPr lang="cs-CZ" sz="4000" dirty="0" smtClean="0"/>
              <a:t>ústy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dirty="0"/>
              <a:t> plynulý výdech nejprve ústy a později ústy i nosem</a:t>
            </a:r>
            <a:r>
              <a:rPr lang="cs-CZ" sz="4000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dirty="0" smtClean="0"/>
              <a:t> nácvik </a:t>
            </a:r>
            <a:r>
              <a:rPr lang="cs-CZ" sz="4000" dirty="0"/>
              <a:t>v klidném a pomalém </a:t>
            </a:r>
            <a:r>
              <a:rPr lang="cs-CZ" sz="4000" dirty="0" smtClean="0"/>
              <a:t>režimu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dirty="0" smtClean="0"/>
              <a:t> otevření </a:t>
            </a:r>
            <a:r>
              <a:rPr lang="cs-CZ" sz="4000" dirty="0"/>
              <a:t>očí pod vodou i bez plaveckých brýlí </a:t>
            </a:r>
            <a:r>
              <a:rPr lang="cs-CZ" sz="4000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4000" dirty="0"/>
              <a:t> </a:t>
            </a:r>
            <a:r>
              <a:rPr lang="cs-CZ" sz="4000" dirty="0" smtClean="0"/>
              <a:t>po </a:t>
            </a:r>
            <a:r>
              <a:rPr lang="cs-CZ" sz="4000" dirty="0"/>
              <a:t>vynoření </a:t>
            </a:r>
            <a:r>
              <a:rPr lang="cs-CZ" sz="4000" dirty="0" smtClean="0"/>
              <a:t>neodstraňovat vodu </a:t>
            </a:r>
            <a:r>
              <a:rPr lang="cs-CZ" sz="4000" dirty="0"/>
              <a:t>z obličeje a </a:t>
            </a:r>
            <a:r>
              <a:rPr lang="cs-CZ" sz="4000" dirty="0" smtClean="0"/>
              <a:t>uší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168159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0446" y="171939"/>
            <a:ext cx="11586754" cy="6686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3200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Postupné </a:t>
            </a:r>
            <a:r>
              <a:rPr lang="cs-CZ" sz="3200" u="sng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kroky</a:t>
            </a:r>
            <a:endParaRPr lang="cs-CZ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výdech </a:t>
            </a: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hladiny (foukání polévky, přemisťování míčků, napodobování zvířátek, auta)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výdech </a:t>
            </a: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 předklonem hlavy (zaměstnat ruce – neotírat oči)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výdech </a:t>
            </a: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 podřepem + otevření očí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dlouhý </a:t>
            </a: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výdech pod hladinou (vodník, bublinky, v kruhu)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výdech </a:t>
            </a: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spojený s pohybovým úkolem (skok, panenka, hříbek, ve dvojici)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výdech </a:t>
            </a: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ústy i nosem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výdech </a:t>
            </a: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ústy i nosem s přetáčivým pohybem (kotoul)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rytmizované </a:t>
            </a:r>
            <a:r>
              <a:rPr 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výdechy</a:t>
            </a: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011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5760" y="284176"/>
            <a:ext cx="11377749" cy="1508760"/>
          </a:xfrm>
        </p:spPr>
        <p:txBody>
          <a:bodyPr/>
          <a:lstStyle/>
          <a:p>
            <a:pPr algn="ctr"/>
            <a:r>
              <a:rPr lang="cs-CZ" sz="6600" dirty="0" smtClean="0"/>
              <a:t>Plavecká poloha, splývání</a:t>
            </a:r>
            <a:endParaRPr lang="cs-CZ" sz="6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5760" y="2011680"/>
            <a:ext cx="11377749" cy="472875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3600" u="sng" dirty="0">
                <a:solidFill>
                  <a:srgbClr val="FF0000"/>
                </a:solidFill>
              </a:rPr>
              <a:t>N</a:t>
            </a:r>
            <a:r>
              <a:rPr lang="cs-CZ" sz="3600" u="sng" dirty="0" smtClean="0">
                <a:solidFill>
                  <a:srgbClr val="FF0000"/>
                </a:solidFill>
              </a:rPr>
              <a:t>ezbytné </a:t>
            </a:r>
            <a:r>
              <a:rPr lang="cs-CZ" sz="3600" u="sng" dirty="0">
                <a:solidFill>
                  <a:srgbClr val="FF0000"/>
                </a:solidFill>
              </a:rPr>
              <a:t>předpoklady </a:t>
            </a:r>
            <a:r>
              <a:rPr lang="cs-CZ" sz="3600" u="sng" dirty="0" smtClean="0">
                <a:solidFill>
                  <a:srgbClr val="FF0000"/>
                </a:solidFill>
              </a:rPr>
              <a:t>pro </a:t>
            </a:r>
            <a:r>
              <a:rPr lang="cs-CZ" sz="3600" u="sng" dirty="0">
                <a:solidFill>
                  <a:srgbClr val="FF0000"/>
                </a:solidFill>
              </a:rPr>
              <a:t>zvládnutí techniky plavání.</a:t>
            </a:r>
            <a:r>
              <a:rPr lang="cs-CZ" sz="2400" u="sng" dirty="0">
                <a:solidFill>
                  <a:srgbClr val="FF0000"/>
                </a:solidFill>
              </a:rPr>
              <a:t> </a:t>
            </a:r>
            <a:endParaRPr lang="cs-CZ" sz="2400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800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poloha </a:t>
            </a:r>
            <a:r>
              <a:rPr lang="cs-CZ" sz="3200" dirty="0"/>
              <a:t>na prsou i na </a:t>
            </a:r>
            <a:r>
              <a:rPr lang="cs-CZ" sz="3200" dirty="0" smtClean="0"/>
              <a:t>zádech</a:t>
            </a:r>
            <a:r>
              <a:rPr lang="cs-CZ" sz="3200" dirty="0"/>
              <a:t> </a:t>
            </a:r>
            <a:r>
              <a:rPr lang="cs-CZ" sz="3200" dirty="0" smtClean="0"/>
              <a:t>– zpočátku lze využít dopomoci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nácvik </a:t>
            </a:r>
            <a:r>
              <a:rPr lang="cs-CZ" sz="3200" dirty="0" err="1"/>
              <a:t>zaujmutí</a:t>
            </a:r>
            <a:r>
              <a:rPr lang="cs-CZ" sz="3200" dirty="0"/>
              <a:t> splývavé </a:t>
            </a:r>
            <a:r>
              <a:rPr lang="cs-CZ" sz="3200" dirty="0" smtClean="0"/>
              <a:t>polohy = provádíme </a:t>
            </a:r>
            <a:r>
              <a:rPr lang="cs-CZ" sz="3200" dirty="0"/>
              <a:t>pomalu</a:t>
            </a:r>
            <a:r>
              <a:rPr lang="cs-CZ" sz="3200" dirty="0" smtClean="0"/>
              <a:t>, </a:t>
            </a:r>
            <a:r>
              <a:rPr lang="cs-CZ" sz="3200" dirty="0"/>
              <a:t>nalehnutím na </a:t>
            </a:r>
            <a:r>
              <a:rPr lang="cs-CZ" sz="3200" dirty="0" smtClean="0"/>
              <a:t>hladinu, </a:t>
            </a:r>
            <a:r>
              <a:rPr lang="cs-CZ" sz="3200" dirty="0"/>
              <a:t>nenaskakujeme</a:t>
            </a:r>
            <a:r>
              <a:rPr lang="cs-CZ" sz="3200" dirty="0" smtClean="0"/>
              <a:t>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splývání na břiše – potopení + odraz </a:t>
            </a:r>
            <a:r>
              <a:rPr lang="cs-CZ" sz="3200" dirty="0"/>
              <a:t>od </a:t>
            </a:r>
            <a:r>
              <a:rPr lang="cs-CZ" sz="3200" dirty="0" smtClean="0"/>
              <a:t>stěny šikmo vzhůru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splývání </a:t>
            </a:r>
            <a:r>
              <a:rPr lang="cs-CZ" sz="3200" dirty="0"/>
              <a:t>na zádech </a:t>
            </a:r>
            <a:r>
              <a:rPr lang="cs-CZ" sz="3200" dirty="0" smtClean="0"/>
              <a:t>– nalehnutí na hladinu, odraz </a:t>
            </a:r>
            <a:r>
              <a:rPr lang="cs-CZ" sz="3200" dirty="0"/>
              <a:t>ode dna z </a:t>
            </a:r>
            <a:r>
              <a:rPr lang="cs-CZ" sz="3200" dirty="0" smtClean="0"/>
              <a:t>podřepu, odraz </a:t>
            </a:r>
            <a:r>
              <a:rPr lang="cs-CZ" sz="3200" dirty="0"/>
              <a:t>od stěny </a:t>
            </a:r>
            <a:endParaRPr lang="cs-CZ" sz="3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nácvikem </a:t>
            </a:r>
            <a:r>
              <a:rPr lang="cs-CZ" sz="3200" dirty="0"/>
              <a:t>sebezáchovné polohy na zádech </a:t>
            </a:r>
            <a:r>
              <a:rPr lang="cs-CZ" sz="3200" dirty="0" smtClean="0"/>
              <a:t>= vznášením </a:t>
            </a:r>
            <a:r>
              <a:rPr lang="cs-CZ" sz="3200" dirty="0"/>
              <a:t>(</a:t>
            </a:r>
            <a:r>
              <a:rPr lang="cs-CZ" sz="3200" dirty="0" err="1"/>
              <a:t>floating</a:t>
            </a:r>
            <a:r>
              <a:rPr lang="cs-CZ" sz="3200" dirty="0" smtClean="0"/>
              <a:t>)</a:t>
            </a:r>
            <a:endParaRPr lang="cs-CZ" sz="32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6541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18011" y="455818"/>
            <a:ext cx="11521440" cy="611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4000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Postupné kroky – </a:t>
            </a:r>
            <a:r>
              <a:rPr lang="cs-CZ" sz="4000" u="sng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statická poloha </a:t>
            </a:r>
            <a:r>
              <a:rPr lang="cs-CZ" sz="4000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</a:t>
            </a:r>
            <a:r>
              <a:rPr lang="cs-CZ" sz="4000" u="sng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břiše, na zádech</a:t>
            </a:r>
            <a:endParaRPr lang="cs-CZ" sz="4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4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nalehnutí </a:t>
            </a:r>
            <a:r>
              <a:rPr lang="cs-CZ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hladinu (</a:t>
            </a:r>
            <a:r>
              <a:rPr lang="cs-CZ" sz="4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dopomoc)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cs-CZ" sz="4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vězdice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cs-CZ" sz="4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edúza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4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hříbek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kolotoč (vázaný kruh)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4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cvičení spojená se zadržením dech a výdechem </a:t>
            </a:r>
            <a:endParaRPr lang="cs-CZ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u="sng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180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95943" y="362205"/>
            <a:ext cx="11821886" cy="6437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4000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Postupné kroky – splývání na břiše a na zádech</a:t>
            </a:r>
            <a:endParaRPr lang="cs-CZ" sz="4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4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šipka, torpédo </a:t>
            </a:r>
            <a:r>
              <a:rPr lang="cs-CZ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(dopomoc, vedení, tažení a tlačení)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splývání v uličce,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trojice – tažení, kruh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odraz ode dna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odraz od stěny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manipulace s polohou hlavy, paží, boků a nohou</a:t>
            </a:r>
          </a:p>
        </p:txBody>
      </p:sp>
    </p:spTree>
    <p:extLst>
      <p:ext uri="{BB962C8B-B14F-4D97-AF65-F5344CB8AC3E}">
        <p14:creationId xmlns:p14="http://schemas.microsoft.com/office/powerpoint/2010/main" val="22259023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uhy">
  <a:themeElements>
    <a:clrScheme name="Pruhy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Pruhy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ruhy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Pruhy</Template>
  <TotalTime>527</TotalTime>
  <Words>1204</Words>
  <Application>Microsoft Office PowerPoint</Application>
  <PresentationFormat>Širokoúhlá obrazovka</PresentationFormat>
  <Paragraphs>162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Calibri</vt:lpstr>
      <vt:lpstr>Corbel</vt:lpstr>
      <vt:lpstr>Times New Roman</vt:lpstr>
      <vt:lpstr>Wingdings</vt:lpstr>
      <vt:lpstr>Pruhy</vt:lpstr>
      <vt:lpstr>Plavecký výcvik</vt:lpstr>
      <vt:lpstr>Předplavecký výcvik</vt:lpstr>
      <vt:lpstr>adaptace</vt:lpstr>
      <vt:lpstr>Základní plavecké dovednosti</vt:lpstr>
      <vt:lpstr>Plavecké dýchání</vt:lpstr>
      <vt:lpstr>Prezentace aplikace PowerPoint</vt:lpstr>
      <vt:lpstr>Plavecká poloha, splývání</vt:lpstr>
      <vt:lpstr>Prezentace aplikace PowerPoint</vt:lpstr>
      <vt:lpstr>Prezentace aplikace PowerPoint</vt:lpstr>
      <vt:lpstr>Pády a skoky</vt:lpstr>
      <vt:lpstr>Prezentace aplikace PowerPoint</vt:lpstr>
      <vt:lpstr>Potápění a orientace</vt:lpstr>
      <vt:lpstr>Prezentace aplikace PowerPoint</vt:lpstr>
      <vt:lpstr>Pocit  vody</vt:lpstr>
      <vt:lpstr>Prezentace aplikace PowerPoint</vt:lpstr>
      <vt:lpstr>hry</vt:lpstr>
      <vt:lpstr>Prezentace aplikace PowerPoint</vt:lpstr>
      <vt:lpstr>Základní plavecký výcvik</vt:lpstr>
      <vt:lpstr>Volba prvního způsobu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Plavecký výcvik</dc:title>
  <dc:creator>Dita Hlavoňová</dc:creator>
  <cp:lastModifiedBy>Dita Hlavoňová</cp:lastModifiedBy>
  <cp:revision>39</cp:revision>
  <dcterms:created xsi:type="dcterms:W3CDTF">2020-11-04T14:51:09Z</dcterms:created>
  <dcterms:modified xsi:type="dcterms:W3CDTF">2020-11-10T13:46:56Z</dcterms:modified>
</cp:coreProperties>
</file>