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2" r:id="rId4"/>
    <p:sldId id="257" r:id="rId5"/>
    <p:sldId id="261" r:id="rId6"/>
    <p:sldId id="264" r:id="rId7"/>
    <p:sldId id="263" r:id="rId8"/>
    <p:sldId id="265" r:id="rId9"/>
    <p:sldId id="266" r:id="rId10"/>
    <p:sldId id="268" r:id="rId11"/>
    <p:sldId id="271" r:id="rId12"/>
    <p:sldId id="270" r:id="rId13"/>
    <p:sldId id="272" r:id="rId14"/>
    <p:sldId id="267" r:id="rId15"/>
    <p:sldId id="258" r:id="rId16"/>
    <p:sldId id="269" r:id="rId17"/>
    <p:sldId id="26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18" autoAdjust="0"/>
  </p:normalViewPr>
  <p:slideViewPr>
    <p:cSldViewPr snapToGrid="0">
      <p:cViewPr varScale="1">
        <p:scale>
          <a:sx n="82" d="100"/>
          <a:sy n="82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6BDB9-8481-4B0C-B307-D25F13497D81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CDA0-69F2-406F-9058-6D61DC5C1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34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06940-0F30-4B70-A999-452D150CB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6F3BB7-24D0-4CD7-99E6-2ACEC1509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5E83A3-4F96-41BA-A620-374598D86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3ABC9D-9239-4350-AB3D-3CFC3D06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5E8B51-8AD2-4A80-A58F-E0BDE8E8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7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FFC28-F62A-4D3B-BB22-9AC0C9B0B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84ADB6-A3FC-4319-8ED6-5D012A94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700072-9CE3-4EB0-B260-26D275890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75C9E1-66F8-42A5-A72B-2DA861C3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E54BDC-6D3E-4242-ADC7-BED13C5C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0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BDBFC6-C485-4E01-AF30-775F3D7F3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92713F-7BFA-424E-B734-0A2447781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1164B3-9E63-4EB1-B9BD-F69A0DAE2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47CB5-8B1A-429C-8C7F-7092F11D0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1F171-947C-4F1A-A969-7E367393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2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C9A1B-7499-469A-B9AF-3A956932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94D32-7E4E-410F-90AB-2B6963D3D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5345C5-0E53-4D6D-9548-A4B3DAEE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426CF1-55D7-4BC0-997A-EF6CE568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903987-CEB8-48A7-B342-E98D3A81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03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C7954-6DC2-4A53-A8E6-2E921F14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70354BA-0BDB-426A-B66E-B0C024FF3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81D83-CA26-4212-834E-EBB30488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82C2C9-1124-4BC4-B893-D0CEE716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E64337-7538-46F0-8B39-0BB4871B9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8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D5C58-8263-4733-9270-0F1E47BD5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CB3BD-8669-412B-B1A8-A7A51FE44E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496BFC-51E1-4E0F-8445-B297F3667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38C780-E301-475F-84D5-3B6CAEC7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7634BE-354E-44F8-A5C2-7FFDD3A9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E30455-61BB-4688-802D-B297976E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60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07BC3-F656-43CA-99DD-7A9EB8A73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242B0F-690A-410B-9D58-28ACCC0EA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AA433E-9BB6-4480-AE5D-3AEB2E678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02BD977-E08F-42B9-AB6F-C7CA46F9C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20955D5-48C4-48BA-B625-A57A12BD7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14D8A59-D98B-4D8F-AB04-830E82BB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6C7D9CA-0FA1-4AF1-BDE7-24BDBEEA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F3CD5D8-1341-4C2D-B516-F5EE3F960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0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FB082-0721-444F-9154-C681C725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90634ED-3628-4618-AE95-CC73EC87A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680F49-6B6C-4FAA-96B5-F5FD0976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B41346-4D07-4778-A830-A115B87E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83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1114C0-69D1-40EE-A6ED-AEDC3C29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421DBA-0B04-40D8-B889-E160A134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FA1290-25A5-419D-9E3B-B398F51F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53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1DD52-0E90-4536-94FF-1AC361C6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195C18-4315-4D09-8FF8-863AFAC2D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57819B-0735-4969-AF1D-159D552B3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3B1F4F-45B1-4E74-9852-B5E67DE9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A29BC4-6D9E-4709-8B90-2DFDA936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9D13AA-2101-4EF6-9136-6BAEAE6C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EAC58-7CEC-4ACF-A66E-53E0616A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31243C-7EDA-4FFE-95CF-1338DE5C1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CB606F4-1D16-4134-B8AD-B634FD47C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54066D-58BA-4B1B-9433-3FC8E797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C93131-908E-4192-AD98-D924000D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EDA2E4-28C5-491C-BF7E-74B54D83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1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22E73F-A985-4265-9C30-0821C4F28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707266-454F-454C-A2A5-AC0D3E0E4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175F76-C4E2-478F-82DB-20C5667DF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151618-0035-451E-A9DD-538BF170BD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B320F-385C-48C9-969C-4566DE86D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0AD9-706D-4749-9EF8-6F9DCEE7B6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5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DF365-86FC-4AD6-AF84-FA0C8D5BCD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Fungování cyklistické profesionální stáje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334A39-A024-466C-BB59-9425E91EDB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Ing. Jiří Novotný</a:t>
            </a:r>
            <a:r>
              <a:rPr lang="cs-CZ"/>
              <a:t>, CSc.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21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07F7D-3887-4E93-8C6E-7AD9E54AF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F3521C-AE46-49E1-9418-8084EE6AA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Nejvíce výnosné je spojení svého jména s názvem firmy nebo produktu. Tento titulární sponzor je tak úzce spjatý s týmem a při televizních přenosech nebo zprávách je nejvíce na očích potencionálním zákazníkům. Například BMC </a:t>
            </a:r>
            <a:r>
              <a:rPr lang="cs-CZ" dirty="0" err="1"/>
              <a:t>Racing</a:t>
            </a:r>
            <a:r>
              <a:rPr lang="cs-CZ" dirty="0"/>
              <a:t> Team (firma BMC), Bora-</a:t>
            </a:r>
            <a:r>
              <a:rPr lang="cs-CZ" dirty="0" err="1"/>
              <a:t>Hansgrohe</a:t>
            </a:r>
            <a:r>
              <a:rPr lang="cs-CZ" dirty="0"/>
              <a:t> Team (firmy Bora a </a:t>
            </a:r>
            <a:r>
              <a:rPr lang="cs-CZ" dirty="0" err="1"/>
              <a:t>Hansgrohe</a:t>
            </a:r>
            <a:r>
              <a:rPr lang="cs-CZ" dirty="0"/>
              <a:t>). Další možností propagace je umístění názvu a loga sponzora na dresy jezdců či polepy na týmových autech a autobusech, které je doprovází na závodech. Nedílnou součástí propagace partnerů je na oficiálních stránkách stáje nebo na sociálních sítích jako jsou </a:t>
            </a:r>
            <a:r>
              <a:rPr lang="cs-CZ" dirty="0" err="1"/>
              <a:t>Facebook</a:t>
            </a:r>
            <a:r>
              <a:rPr lang="cs-CZ" dirty="0"/>
              <a:t>, </a:t>
            </a:r>
            <a:r>
              <a:rPr lang="cs-CZ" dirty="0" err="1"/>
              <a:t>Instagram</a:t>
            </a:r>
            <a:r>
              <a:rPr lang="cs-CZ" dirty="0"/>
              <a:t> a </a:t>
            </a:r>
            <a:r>
              <a:rPr lang="cs-CZ" dirty="0" err="1"/>
              <a:t>Twitter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B2D562-6493-40A8-97AA-80E5D48D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7C99D2-6A12-4617-9132-DE3057EA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C00B22-A3A3-4DBE-8A8A-0BEB16B4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97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0433A-8B43-4F37-B1CF-DEE60B63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67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Financování profesionální cyklistické stáje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489F3-3C6E-4738-A04F-09AEDC4EE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Cyklistické týmy dle pravidel Mezinárodní cyklistické unie UCI by neměli být ziskové. Výsledkem je, že týmové rozpočty v zásadě měli mít stejné příjmy jako výdaje.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Cyklistické týmy nemají domácí stadion nebo arénu a nemožnost pořádání vlastních závodů brání týmům vybírat vstupné, což je důležitý zdroj příjmů ve většině týmových sportů.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Příjmy z vysílacích práv, které jsou stále rostoucí zdroj příjmů v řadě jiných sportů nejsou k dispozici přímo pro cyklistické stáje, ale pouze pro organizátory závodu. Výsledkem je, že v současné době jsou cyklistické týmy financované téměř výhradně sponzorskými penězi.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AD1407-0351-4F4D-B6FC-67230C31C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5BAB60-5425-4835-8FF4-3564F229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3DF4D9-31FB-4C47-AAFF-9DC0A222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33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65FE9C9-BF92-4C93-8629-7362E3902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Vývoj průměrného rozpočtu (v milionech EUR) deseti nejbohatších týmu mezi lety 1992 a 2014.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9B66B4C-22EE-47EB-9C21-1F7E8CD9B0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42782"/>
            <a:ext cx="10248900" cy="4550093"/>
          </a:xfrm>
          <a:prstGeom prst="rect">
            <a:avLst/>
          </a:prstGeom>
        </p:spPr>
      </p:pic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EAD5759-5007-4F85-83DA-0704B4E1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258026-C562-4D67-A6F5-7FC5A86C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72F6434-6939-48F5-84EC-26A7EE54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47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6C9DD2D-6F3D-4F97-9010-A02356C65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40 plno-profesionálních cyklistických stájí v roce 2012</a:t>
            </a:r>
            <a:b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dirty="0"/>
              <a:t>235 mil. EUR</a:t>
            </a:r>
            <a:endParaRPr lang="cs-CZ" sz="3600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632DB3B-1FCC-4DF5-B659-3D171EF68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sponzoři: </a:t>
            </a:r>
          </a:p>
          <a:p>
            <a:pPr marL="457200" lvl="1" indent="0">
              <a:buNone/>
            </a:pPr>
            <a:r>
              <a:rPr lang="cs-CZ" dirty="0"/>
              <a:t>73 % svých příjmů (171,6 mil. EUR)</a:t>
            </a:r>
          </a:p>
          <a:p>
            <a:pPr marL="457200" lvl="1" indent="0">
              <a:buNone/>
            </a:pPr>
            <a:r>
              <a:rPr lang="cs-CZ" dirty="0"/>
              <a:t>(61 sponzorů) v průměru 2,8 mil. EUR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Ostatní sponzoři:</a:t>
            </a:r>
          </a:p>
          <a:p>
            <a:pPr marL="457200" lvl="1" indent="0">
              <a:buNone/>
            </a:pPr>
            <a:r>
              <a:rPr lang="cs-CZ" dirty="0"/>
              <a:t>22 % příjmů (51,7 mil. EUR)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Jiné zdroje:</a:t>
            </a:r>
          </a:p>
          <a:p>
            <a:pPr marL="457200" lvl="1" indent="0">
              <a:buNone/>
            </a:pPr>
            <a:r>
              <a:rPr lang="cs-CZ" dirty="0"/>
              <a:t>5 % příjmy (11,7 mil. EUR)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FDF147-2B28-46D6-A9AD-6C3E7BCA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B6F8F0-4F08-46B5-83E8-D9A4AB66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C7CEBC-5F68-48F5-9739-18548168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02587-D968-457F-9917-BA1C75700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Cyklistické týmy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0E5977-E4D0-4D92-8281-849A83916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Zásadní rozdíl v porovnání s klasickými týmovými sporty </a:t>
            </a:r>
            <a:r>
              <a:rPr lang="cs-CZ" dirty="0">
                <a:solidFill>
                  <a:srgbClr val="FF0000"/>
                </a:solidFill>
              </a:rPr>
              <a:t>se týká cílů, </a:t>
            </a:r>
            <a:r>
              <a:rPr lang="cs-CZ" dirty="0"/>
              <a:t>protože družstva pro cyklisty jsou zřízena hlavně pro vítězství jednotlivých jezdců. To má mnoho vlivů na moc v týmu, strukturu platů a trvání smluv.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Silná závislost na hlavním sponzorovi</a:t>
            </a:r>
            <a:r>
              <a:rPr lang="cs-CZ" dirty="0"/>
              <a:t>.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sz="2000" dirty="0"/>
              <a:t>spoléhají se na jednoho nebo dva hlavní sponzory. Tito sponzoři poté určují jméno stáje, státní příslušnost týmu a jsou držitelem UCI licence.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761C77-8374-4BA1-B249-988FA01B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ECAAA-90DE-4D5D-BF7D-3582F149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B93B05-599F-45CF-9962-2ED6D69E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811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3ACB6-1D81-4F0F-9C27-A25EDB0D3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AIGCP  </a:t>
            </a:r>
            <a:r>
              <a:rPr lang="cs-CZ" sz="2800" dirty="0"/>
              <a:t>Mezinárodní asociace profesionálních cyklistických skupin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0A298B-F95A-4FA5-8D24-89727B518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Zaměstnavatelé</a:t>
            </a:r>
          </a:p>
          <a:p>
            <a:endParaRPr lang="cs-CZ" dirty="0"/>
          </a:p>
          <a:p>
            <a:r>
              <a:rPr lang="cs-CZ" dirty="0"/>
              <a:t>Jednání </a:t>
            </a:r>
            <a:r>
              <a:rPr lang="en-US" dirty="0"/>
              <a:t>= </a:t>
            </a:r>
            <a:r>
              <a:rPr lang="cs-CZ" dirty="0"/>
              <a:t>kolektivní smlouva 2013 platnost na 2 r. opce na prodloužení – platí doposud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B75892-85A1-4E15-9DED-9C4672603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831C28-6E77-4079-BFB2-B6A056994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58CE9-443F-43C7-9F27-982AE3E6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5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234F7-7831-47C2-844C-F726E501C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1075"/>
          </a:xfrm>
        </p:spPr>
        <p:txBody>
          <a:bodyPr/>
          <a:lstStyle/>
          <a:p>
            <a:r>
              <a:rPr lang="cs-CZ" dirty="0"/>
              <a:t>Kolektivní smlouva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9CAD4F-9759-491F-8E3B-63D6B08A1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Minimální plat jezdců: </a:t>
            </a:r>
            <a:r>
              <a:rPr lang="cs-CZ" dirty="0" err="1"/>
              <a:t>WorldTour</a:t>
            </a:r>
            <a:r>
              <a:rPr lang="cs-CZ" dirty="0"/>
              <a:t> tým 38 500 EUR, </a:t>
            </a:r>
            <a:r>
              <a:rPr lang="cs-CZ" dirty="0" err="1"/>
              <a:t>ProContinental</a:t>
            </a:r>
            <a:r>
              <a:rPr lang="cs-CZ" dirty="0"/>
              <a:t> Tým 32 300 EUR</a:t>
            </a:r>
          </a:p>
          <a:p>
            <a:pPr lvl="0"/>
            <a:r>
              <a:rPr lang="cs-CZ" dirty="0"/>
              <a:t>Penzijní plán: Tým musí vyplatit jezdci do penzijního spoření minimálně 12 % hrubé roční mzdy</a:t>
            </a:r>
          </a:p>
          <a:p>
            <a:pPr lvl="0"/>
            <a:r>
              <a:rPr lang="cs-CZ" dirty="0"/>
              <a:t>Zdravotní pojištění: Poskytnutí částky ve výši 100 000 EUR ročně na náklady spojené s lékaři a výdajů za léky</a:t>
            </a:r>
          </a:p>
          <a:p>
            <a:pPr lvl="0"/>
            <a:r>
              <a:rPr lang="cs-CZ" dirty="0"/>
              <a:t>Životní pojištění: V případě úmrtí jezdce tým musí vyplatit částku 100 000 EUR straně jmenované jezdcem</a:t>
            </a:r>
          </a:p>
          <a:p>
            <a:pPr lvl="0"/>
            <a:r>
              <a:rPr lang="cs-CZ" dirty="0"/>
              <a:t>Pojištění pro případ invalidy: Vyplacení 250 000 EUR jezdci v případě trvalé invalidy, která vznikne z důsledku zranění utrpěné při závodě nebo tréninku</a:t>
            </a:r>
          </a:p>
          <a:p>
            <a:pPr lvl="0"/>
            <a:r>
              <a:rPr lang="cs-CZ" dirty="0"/>
              <a:t>Hospitalizační pojištění: Zaplacení hospitalizačních výdajů do výše 100 000 EUR na osobu za incident</a:t>
            </a:r>
          </a:p>
          <a:p>
            <a:pPr lvl="0"/>
            <a:r>
              <a:rPr lang="cs-CZ" dirty="0"/>
              <a:t>Repatriační pojištění: Týmy hradí náklady na repatriaci v případě zdravotních problémů nebo smrti jezdce</a:t>
            </a:r>
          </a:p>
          <a:p>
            <a:pPr lvl="0"/>
            <a:r>
              <a:rPr lang="cs-CZ" dirty="0"/>
              <a:t>Dovolená: Jezdec má nárok na minimálně 35 dní dovolené za rok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8B32A-9F32-4CB9-A0A6-124F7670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1771BF-ADCE-4B20-AD79-3CDB8756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F2526-6C53-4EE4-A6F4-FB2AC662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250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7760E-BAEC-45B0-9E4D-B33B71E1B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CPA  - organizace jezdců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D5616E-A311-48EC-9657-9742CEC3C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A400E2-18B8-411C-B2A5-627D5124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76C356-6840-403A-8A71-90EC2D04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27D041-D4C2-43C4-B752-7551E5BB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90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0332E57-CC6B-4DA7-9F88-3E6B6CDB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47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Cyklistika - </a:t>
            </a:r>
            <a:r>
              <a:rPr lang="cs-CZ" b="1" dirty="0"/>
              <a:t>Řídící orgány silniční cyklistiky</a:t>
            </a:r>
            <a:br>
              <a:rPr lang="cs-CZ" dirty="0"/>
            </a:b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9E561FB-BBAD-402D-8EF7-06470177EC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50" y="2068512"/>
            <a:ext cx="10198100" cy="4905375"/>
          </a:xfrm>
          <a:prstGeom prst="rect">
            <a:avLst/>
          </a:prstGeom>
        </p:spPr>
      </p:pic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12A6AB-B862-4D09-8120-2FF0B697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1992D5-283C-4DA5-AC2E-457E7E642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D999AA-C0C2-48B5-9C36-F3296DAF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12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D236E7-6D65-4F1C-AF57-6DD87D45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Stáj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C566ABA-C0FD-4BDD-B171-156AE7D1C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silniční cyklistice profesionální stáje zaměstnávají i několik desítek lidí, proto je nutné mít ve svých řadách sportovní manažery, kteří koordinují jejich činnost a starají se o vedení týmu. V týmech s menším rozpočtem např. v českém prostředí jsou sportovní manažeři nuceni zastávat i více funkcí, protože nejsou finance na angažování dalších zaměstnanců.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6BD632-78C1-4F4A-ADAA-0F1498F0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44E817-EDD9-4F13-8265-93086C234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444B0D-BE8D-42A0-98C3-81B2D0D50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83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50636-8F32-49E6-B8FC-27D7DA029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Cyklistický tým - silniční cyklistika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F57F44-7E04-41D6-942F-5BC87FF5C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 – jezdci, hlavní kouč specialisté na tělesnou a stravovací přípravu, technický servis, lékařský servis – fyzioterapeuti, administrativní aparát včetně majitele stáje.</a:t>
            </a:r>
          </a:p>
          <a:p>
            <a:r>
              <a:rPr lang="cs-CZ" dirty="0"/>
              <a:t>Cíl: vítězství jednotlivých jezdců – kolektivní podpora lídrů určeno pro dílčí cíle – vítězství ve vybraných závodech, etapách</a:t>
            </a:r>
          </a:p>
          <a:p>
            <a:r>
              <a:rPr lang="cs-CZ" dirty="0"/>
              <a:t>Silná závislost na hlavním sponzorovi – diverzifikace malá</a:t>
            </a:r>
          </a:p>
          <a:p>
            <a:r>
              <a:rPr lang="cs-CZ" dirty="0"/>
              <a:t>Sponzoři určují:</a:t>
            </a:r>
          </a:p>
          <a:p>
            <a:pPr lvl="2"/>
            <a:r>
              <a:rPr lang="cs-CZ" dirty="0"/>
              <a:t> jméno stáje, </a:t>
            </a:r>
          </a:p>
          <a:p>
            <a:pPr lvl="2"/>
            <a:r>
              <a:rPr lang="cs-CZ" dirty="0"/>
              <a:t>státní příslušnost stáje,</a:t>
            </a:r>
          </a:p>
          <a:p>
            <a:pPr lvl="2"/>
            <a:r>
              <a:rPr lang="cs-CZ" dirty="0"/>
              <a:t>jsou držiteli licence UCI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5D8AD2-9D78-417F-BAAB-E04ACC2B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87099C-7C06-44D7-B5A3-FBCE71DD4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5A7F73-5FCE-444E-B990-789B00781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29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EE122-3537-40B5-B636-07212E9A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Pět komponent organizační struktury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F9D8FA-505A-4078-BCA6-79BBFBB97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B3CAA6C-37B6-4ECE-8089-4FA6CC8C201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044" b="25639"/>
          <a:stretch/>
        </p:blipFill>
        <p:spPr bwMode="auto">
          <a:xfrm>
            <a:off x="838200" y="1825626"/>
            <a:ext cx="8966200" cy="45751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B79EB4-B26D-427E-9670-6C420CCC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F79DED-C473-4335-8651-EF4D5282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9EE2C3-FB38-44FB-A946-84F06E0B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58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3F3E5-6C8C-4A26-B96E-0F645810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Pět komponent organizační struktury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C39745-5C6D-43B8-9919-BA050B5EB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Strategické vedení organizace – prezident klubu, představenstvo, výkonný výbor</a:t>
            </a:r>
          </a:p>
          <a:p>
            <a:pPr lvl="0"/>
            <a:r>
              <a:rPr lang="cs-CZ" dirty="0"/>
              <a:t>Výkonné jádro – ti, kteří vykonávají základní pracovní funkce – hráčský tým, podpůrný personál</a:t>
            </a:r>
          </a:p>
          <a:p>
            <a:pPr lvl="0"/>
            <a:r>
              <a:rPr lang="cs-CZ" dirty="0"/>
              <a:t>Střední management – management mezi strategickým vrcholem a jádrem – sportovní ředitel, hlavní trenér</a:t>
            </a:r>
          </a:p>
          <a:p>
            <a:pPr lvl="0"/>
            <a:r>
              <a:rPr lang="cs-CZ" dirty="0"/>
              <a:t>Technická struktura – analytici, lékaři, fyzioterapeuti, technici</a:t>
            </a:r>
          </a:p>
          <a:p>
            <a:pPr lvl="0"/>
            <a:r>
              <a:rPr lang="cs-CZ" dirty="0"/>
              <a:t>Podpůrný personál – personální, finanční, marketingové oddělení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17ECA5-1249-49B9-B5CE-4F91DA59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F6DDB4-1A37-47DF-89FC-9A3A5CDD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5D78DB-F23F-4830-A677-AFCBF1A2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4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F9990-D348-4739-808D-14236FC3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silniční cyklistiky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25B9CD-2386-4ABD-AE64-129F547A8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Silniční cyklistika je specifická v tom, že závody se během sezóny konají v různých termínem a není zde žádná týdenní pravidelnost jako například ve fotbale nebo ledním hokeji. Při etapových závodech je nutné zajistit pro jezdce podpůrný personál, a proto stáje zaměstnávají lidi pouze na dobu trvání této akce.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2C2A91-FBAF-45D4-9B95-05B44BCDB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BEBF4C-9B00-442D-8D67-060EF620D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A3AA01-DC21-4647-9D2B-F74EE9AB2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98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0364B-068E-4DCC-8B10-0449A3F16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Potřeba pulzujících lidských zdrojů ve sportu 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1BEC5C-F824-4BDE-BBED-98A956DE181A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091" b="28055"/>
          <a:stretch/>
        </p:blipFill>
        <p:spPr bwMode="auto">
          <a:xfrm>
            <a:off x="3172002" y="1842674"/>
            <a:ext cx="5847995" cy="4317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F5E4FA-F188-45C5-A873-49D358F65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E51036-69B2-461A-91DF-F2F6FAC4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8AF845-2FB8-43AA-8C1A-A5503579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5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9C378-4B2D-4767-AC86-312B800C1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Rozpočetnictví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12F20D-CDEF-4C0E-AF7C-8A8F72120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Jedním ze základních kamenů pro úspěšné a dlouhodobé fungování cyklistické stáje je sestavení rozpočtu na danou sezónu. Dle pravidel Mezinárodní cyklistické federace (UCI) by cyklistické stáje neměly být ziskové a jejich příjmy a výdaje by měli být přibližně vyrovnané.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E8155D-492B-44D8-8853-618A166D9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03.12.2020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E94E0F-8E42-4C35-827F-5BCEA74C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D1BB47-49C1-47BA-88F7-0AAEFDCF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0AD9-706D-4749-9EF8-6F9DCEE7B6D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05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1060</Words>
  <Application>Microsoft Office PowerPoint</Application>
  <PresentationFormat>Širokoúhlá obrazovka</PresentationFormat>
  <Paragraphs>112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Fungování cyklistické profesionální stáje</vt:lpstr>
      <vt:lpstr> Cyklistika - Řídící orgány silniční cyklistiky </vt:lpstr>
      <vt:lpstr>Stáj</vt:lpstr>
      <vt:lpstr>Cyklistický tým - silniční cyklistika</vt:lpstr>
      <vt:lpstr>Pět komponent organizační struktury</vt:lpstr>
      <vt:lpstr>Pět komponent organizační struktury</vt:lpstr>
      <vt:lpstr>Specifika silniční cyklistiky</vt:lpstr>
      <vt:lpstr>Potřeba pulzujících lidských zdrojů ve sportu </vt:lpstr>
      <vt:lpstr> Rozpočetnictví </vt:lpstr>
      <vt:lpstr>Marketing</vt:lpstr>
      <vt:lpstr> Financování profesionální cyklistické stáje </vt:lpstr>
      <vt:lpstr>Vývoj průměrného rozpočtu (v milionech EUR) deseti nejbohatších týmu mezi lety 1992 a 2014. </vt:lpstr>
      <vt:lpstr>40 plno-profesionálních cyklistických stájí v roce 2012 total: 235 mil. EUR</vt:lpstr>
      <vt:lpstr> Cyklistické týmy </vt:lpstr>
      <vt:lpstr>AIGCP  Mezinárodní asociace profesionálních cyklistických skupin </vt:lpstr>
      <vt:lpstr>Kolektivní smlouva</vt:lpstr>
      <vt:lpstr>CPA  - organizace jezdců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Fungování cyklistické profesionální stáje</dc:title>
  <dc:creator>Jiří Novotný</dc:creator>
  <cp:lastModifiedBy>Jiří Novotný</cp:lastModifiedBy>
  <cp:revision>15</cp:revision>
  <dcterms:created xsi:type="dcterms:W3CDTF">2019-11-07T09:39:15Z</dcterms:created>
  <dcterms:modified xsi:type="dcterms:W3CDTF">2020-12-03T17:30:25Z</dcterms:modified>
</cp:coreProperties>
</file>