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9" r:id="rId3"/>
    <p:sldId id="257" r:id="rId4"/>
    <p:sldId id="258" r:id="rId5"/>
    <p:sldId id="265" r:id="rId6"/>
    <p:sldId id="263" r:id="rId7"/>
    <p:sldId id="264" r:id="rId8"/>
    <p:sldId id="266" r:id="rId9"/>
    <p:sldId id="267" r:id="rId10"/>
    <p:sldId id="268" r:id="rId11"/>
    <p:sldId id="269" r:id="rId12"/>
    <p:sldId id="270" r:id="rId13"/>
    <p:sldId id="271" r:id="rId14"/>
    <p:sldId id="272" r:id="rId15"/>
    <p:sldId id="273" r:id="rId16"/>
    <p:sldId id="276" r:id="rId17"/>
    <p:sldId id="261" r:id="rId18"/>
    <p:sldId id="262" r:id="rId19"/>
    <p:sldId id="274" r:id="rId20"/>
    <p:sldId id="275" r:id="rId21"/>
    <p:sldId id="260" r:id="rId2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5457B7-9DAB-4B4E-9518-798FB836B53D}" type="datetimeFigureOut">
              <a:rPr lang="cs-CZ" smtClean="0"/>
              <a:t>30.09.2021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A9DE1A-133D-4FE6-878A-6753F0DBEB92}" type="slidenum">
              <a:rPr lang="cs-CZ" smtClean="0"/>
              <a:t>‹#›</a:t>
            </a:fld>
            <a:endParaRPr lang="cs-CZ"/>
          </a:p>
        </p:txBody>
      </p:sp>
    </p:spTree>
    <p:extLst>
      <p:ext uri="{BB962C8B-B14F-4D97-AF65-F5344CB8AC3E}">
        <p14:creationId xmlns:p14="http://schemas.microsoft.com/office/powerpoint/2010/main" val="1659356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D039D5-2EE9-498D-862E-86CF3AA44EF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A07347A7-80AA-46DE-B65A-84B6C06970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3F8997B9-F6A4-4CE9-BCCB-0031079B0725}"/>
              </a:ext>
            </a:extLst>
          </p:cNvPr>
          <p:cNvSpPr>
            <a:spLocks noGrp="1"/>
          </p:cNvSpPr>
          <p:nvPr>
            <p:ph type="dt" sz="half" idx="10"/>
          </p:nvPr>
        </p:nvSpPr>
        <p:spPr/>
        <p:txBody>
          <a:bodyPr/>
          <a:lstStyle/>
          <a:p>
            <a:fld id="{E062E05E-78BC-4B1E-B241-1776C75F44A3}" type="datetime1">
              <a:rPr lang="cs-CZ" smtClean="0"/>
              <a:t>30.09.2021</a:t>
            </a:fld>
            <a:endParaRPr lang="cs-CZ"/>
          </a:p>
        </p:txBody>
      </p:sp>
      <p:sp>
        <p:nvSpPr>
          <p:cNvPr id="5" name="Zástupný symbol pro zápatí 4">
            <a:extLst>
              <a:ext uri="{FF2B5EF4-FFF2-40B4-BE49-F238E27FC236}">
                <a16:creationId xmlns:a16="http://schemas.microsoft.com/office/drawing/2014/main" id="{B24F56F0-B7DB-43FC-AEA6-65490DC04B88}"/>
              </a:ext>
            </a:extLst>
          </p:cNvPr>
          <p:cNvSpPr>
            <a:spLocks noGrp="1"/>
          </p:cNvSpPr>
          <p:nvPr>
            <p:ph type="ftr" sz="quarter" idx="11"/>
          </p:nvPr>
        </p:nvSpPr>
        <p:spPr/>
        <p:txBody>
          <a:bodyPr/>
          <a:lstStyle/>
          <a:p>
            <a:r>
              <a:rPr lang="cs-CZ"/>
              <a:t>©doc. Ing. Jiří Novotný, CSc. </a:t>
            </a:r>
          </a:p>
        </p:txBody>
      </p:sp>
      <p:sp>
        <p:nvSpPr>
          <p:cNvPr id="6" name="Zástupný symbol pro číslo snímku 5">
            <a:extLst>
              <a:ext uri="{FF2B5EF4-FFF2-40B4-BE49-F238E27FC236}">
                <a16:creationId xmlns:a16="http://schemas.microsoft.com/office/drawing/2014/main" id="{61D387F3-C515-4B81-8B71-8413EA71A275}"/>
              </a:ext>
            </a:extLst>
          </p:cNvPr>
          <p:cNvSpPr>
            <a:spLocks noGrp="1"/>
          </p:cNvSpPr>
          <p:nvPr>
            <p:ph type="sldNum" sz="quarter" idx="12"/>
          </p:nvPr>
        </p:nvSpPr>
        <p:spPr/>
        <p:txBody>
          <a:bodyPr/>
          <a:lstStyle/>
          <a:p>
            <a:fld id="{3F2E6684-1915-44D4-A01F-37BDBAE2A103}" type="slidenum">
              <a:rPr lang="cs-CZ" smtClean="0"/>
              <a:t>‹#›</a:t>
            </a:fld>
            <a:endParaRPr lang="cs-CZ"/>
          </a:p>
        </p:txBody>
      </p:sp>
    </p:spTree>
    <p:extLst>
      <p:ext uri="{BB962C8B-B14F-4D97-AF65-F5344CB8AC3E}">
        <p14:creationId xmlns:p14="http://schemas.microsoft.com/office/powerpoint/2010/main" val="1223728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85C73A-A3C1-4C90-84CC-9F531E3C165B}"/>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F3F3A99E-FA7D-4F10-8E56-4EFF26011615}"/>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1A13DB2-3CC0-4BAF-B693-C784214ED55C}"/>
              </a:ext>
            </a:extLst>
          </p:cNvPr>
          <p:cNvSpPr>
            <a:spLocks noGrp="1"/>
          </p:cNvSpPr>
          <p:nvPr>
            <p:ph type="dt" sz="half" idx="10"/>
          </p:nvPr>
        </p:nvSpPr>
        <p:spPr/>
        <p:txBody>
          <a:bodyPr/>
          <a:lstStyle/>
          <a:p>
            <a:fld id="{F510DFAA-3C08-4DD3-93AC-CE136BB47A48}" type="datetime1">
              <a:rPr lang="cs-CZ" smtClean="0"/>
              <a:t>30.09.2021</a:t>
            </a:fld>
            <a:endParaRPr lang="cs-CZ"/>
          </a:p>
        </p:txBody>
      </p:sp>
      <p:sp>
        <p:nvSpPr>
          <p:cNvPr id="5" name="Zástupný symbol pro zápatí 4">
            <a:extLst>
              <a:ext uri="{FF2B5EF4-FFF2-40B4-BE49-F238E27FC236}">
                <a16:creationId xmlns:a16="http://schemas.microsoft.com/office/drawing/2014/main" id="{BE424E4A-AF65-409B-8213-5CD3D255C485}"/>
              </a:ext>
            </a:extLst>
          </p:cNvPr>
          <p:cNvSpPr>
            <a:spLocks noGrp="1"/>
          </p:cNvSpPr>
          <p:nvPr>
            <p:ph type="ftr" sz="quarter" idx="11"/>
          </p:nvPr>
        </p:nvSpPr>
        <p:spPr/>
        <p:txBody>
          <a:bodyPr/>
          <a:lstStyle/>
          <a:p>
            <a:r>
              <a:rPr lang="cs-CZ"/>
              <a:t>©doc. Ing. Jiří Novotný, CSc. </a:t>
            </a:r>
          </a:p>
        </p:txBody>
      </p:sp>
      <p:sp>
        <p:nvSpPr>
          <p:cNvPr id="6" name="Zástupný symbol pro číslo snímku 5">
            <a:extLst>
              <a:ext uri="{FF2B5EF4-FFF2-40B4-BE49-F238E27FC236}">
                <a16:creationId xmlns:a16="http://schemas.microsoft.com/office/drawing/2014/main" id="{678C5E4D-835D-44D7-B38C-2621CC42F351}"/>
              </a:ext>
            </a:extLst>
          </p:cNvPr>
          <p:cNvSpPr>
            <a:spLocks noGrp="1"/>
          </p:cNvSpPr>
          <p:nvPr>
            <p:ph type="sldNum" sz="quarter" idx="12"/>
          </p:nvPr>
        </p:nvSpPr>
        <p:spPr/>
        <p:txBody>
          <a:bodyPr/>
          <a:lstStyle/>
          <a:p>
            <a:fld id="{3F2E6684-1915-44D4-A01F-37BDBAE2A103}" type="slidenum">
              <a:rPr lang="cs-CZ" smtClean="0"/>
              <a:t>‹#›</a:t>
            </a:fld>
            <a:endParaRPr lang="cs-CZ"/>
          </a:p>
        </p:txBody>
      </p:sp>
    </p:spTree>
    <p:extLst>
      <p:ext uri="{BB962C8B-B14F-4D97-AF65-F5344CB8AC3E}">
        <p14:creationId xmlns:p14="http://schemas.microsoft.com/office/powerpoint/2010/main" val="3064606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E629119A-0443-404F-8BE8-97E915335FC2}"/>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C5BC8786-A053-48FA-8D54-E9C22EE3CD9D}"/>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0B765C2-AE0E-42FB-8084-37DD0EBFC3B8}"/>
              </a:ext>
            </a:extLst>
          </p:cNvPr>
          <p:cNvSpPr>
            <a:spLocks noGrp="1"/>
          </p:cNvSpPr>
          <p:nvPr>
            <p:ph type="dt" sz="half" idx="10"/>
          </p:nvPr>
        </p:nvSpPr>
        <p:spPr/>
        <p:txBody>
          <a:bodyPr/>
          <a:lstStyle/>
          <a:p>
            <a:fld id="{4C5906D6-69F3-4E35-99CE-B4AF002D27D4}" type="datetime1">
              <a:rPr lang="cs-CZ" smtClean="0"/>
              <a:t>30.09.2021</a:t>
            </a:fld>
            <a:endParaRPr lang="cs-CZ"/>
          </a:p>
        </p:txBody>
      </p:sp>
      <p:sp>
        <p:nvSpPr>
          <p:cNvPr id="5" name="Zástupný symbol pro zápatí 4">
            <a:extLst>
              <a:ext uri="{FF2B5EF4-FFF2-40B4-BE49-F238E27FC236}">
                <a16:creationId xmlns:a16="http://schemas.microsoft.com/office/drawing/2014/main" id="{88B0258C-CB8A-4A89-9C5E-7BE7D06513F4}"/>
              </a:ext>
            </a:extLst>
          </p:cNvPr>
          <p:cNvSpPr>
            <a:spLocks noGrp="1"/>
          </p:cNvSpPr>
          <p:nvPr>
            <p:ph type="ftr" sz="quarter" idx="11"/>
          </p:nvPr>
        </p:nvSpPr>
        <p:spPr/>
        <p:txBody>
          <a:bodyPr/>
          <a:lstStyle/>
          <a:p>
            <a:r>
              <a:rPr lang="cs-CZ"/>
              <a:t>©doc. Ing. Jiří Novotný, CSc. </a:t>
            </a:r>
          </a:p>
        </p:txBody>
      </p:sp>
      <p:sp>
        <p:nvSpPr>
          <p:cNvPr id="6" name="Zástupný symbol pro číslo snímku 5">
            <a:extLst>
              <a:ext uri="{FF2B5EF4-FFF2-40B4-BE49-F238E27FC236}">
                <a16:creationId xmlns:a16="http://schemas.microsoft.com/office/drawing/2014/main" id="{22E7AE90-C255-4E2F-92F7-E1683D61D04A}"/>
              </a:ext>
            </a:extLst>
          </p:cNvPr>
          <p:cNvSpPr>
            <a:spLocks noGrp="1"/>
          </p:cNvSpPr>
          <p:nvPr>
            <p:ph type="sldNum" sz="quarter" idx="12"/>
          </p:nvPr>
        </p:nvSpPr>
        <p:spPr/>
        <p:txBody>
          <a:bodyPr/>
          <a:lstStyle/>
          <a:p>
            <a:fld id="{3F2E6684-1915-44D4-A01F-37BDBAE2A103}" type="slidenum">
              <a:rPr lang="cs-CZ" smtClean="0"/>
              <a:t>‹#›</a:t>
            </a:fld>
            <a:endParaRPr lang="cs-CZ"/>
          </a:p>
        </p:txBody>
      </p:sp>
    </p:spTree>
    <p:extLst>
      <p:ext uri="{BB962C8B-B14F-4D97-AF65-F5344CB8AC3E}">
        <p14:creationId xmlns:p14="http://schemas.microsoft.com/office/powerpoint/2010/main" val="1921976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A114F6-92FA-4508-926E-6F3872815E9C}"/>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3660654A-0F83-4C1F-9EBC-C4A6F5360CA1}"/>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56A2EA7-A1A5-447A-963D-156CF34BAC79}"/>
              </a:ext>
            </a:extLst>
          </p:cNvPr>
          <p:cNvSpPr>
            <a:spLocks noGrp="1"/>
          </p:cNvSpPr>
          <p:nvPr>
            <p:ph type="dt" sz="half" idx="10"/>
          </p:nvPr>
        </p:nvSpPr>
        <p:spPr/>
        <p:txBody>
          <a:bodyPr/>
          <a:lstStyle/>
          <a:p>
            <a:fld id="{E1B9C54F-6DA1-4148-AAFA-6E07E4393476}" type="datetime1">
              <a:rPr lang="cs-CZ" smtClean="0"/>
              <a:t>30.09.2021</a:t>
            </a:fld>
            <a:endParaRPr lang="cs-CZ"/>
          </a:p>
        </p:txBody>
      </p:sp>
      <p:sp>
        <p:nvSpPr>
          <p:cNvPr id="5" name="Zástupný symbol pro zápatí 4">
            <a:extLst>
              <a:ext uri="{FF2B5EF4-FFF2-40B4-BE49-F238E27FC236}">
                <a16:creationId xmlns:a16="http://schemas.microsoft.com/office/drawing/2014/main" id="{A1491504-A1DF-4761-9F8E-A82661B000F0}"/>
              </a:ext>
            </a:extLst>
          </p:cNvPr>
          <p:cNvSpPr>
            <a:spLocks noGrp="1"/>
          </p:cNvSpPr>
          <p:nvPr>
            <p:ph type="ftr" sz="quarter" idx="11"/>
          </p:nvPr>
        </p:nvSpPr>
        <p:spPr/>
        <p:txBody>
          <a:bodyPr/>
          <a:lstStyle/>
          <a:p>
            <a:r>
              <a:rPr lang="cs-CZ"/>
              <a:t>©doc. Ing. Jiří Novotný, CSc. </a:t>
            </a:r>
          </a:p>
        </p:txBody>
      </p:sp>
      <p:sp>
        <p:nvSpPr>
          <p:cNvPr id="6" name="Zástupný symbol pro číslo snímku 5">
            <a:extLst>
              <a:ext uri="{FF2B5EF4-FFF2-40B4-BE49-F238E27FC236}">
                <a16:creationId xmlns:a16="http://schemas.microsoft.com/office/drawing/2014/main" id="{7CE9CDAD-889A-4435-86EC-1F74B97435EA}"/>
              </a:ext>
            </a:extLst>
          </p:cNvPr>
          <p:cNvSpPr>
            <a:spLocks noGrp="1"/>
          </p:cNvSpPr>
          <p:nvPr>
            <p:ph type="sldNum" sz="quarter" idx="12"/>
          </p:nvPr>
        </p:nvSpPr>
        <p:spPr/>
        <p:txBody>
          <a:bodyPr/>
          <a:lstStyle/>
          <a:p>
            <a:fld id="{3F2E6684-1915-44D4-A01F-37BDBAE2A103}" type="slidenum">
              <a:rPr lang="cs-CZ" smtClean="0"/>
              <a:t>‹#›</a:t>
            </a:fld>
            <a:endParaRPr lang="cs-CZ"/>
          </a:p>
        </p:txBody>
      </p:sp>
    </p:spTree>
    <p:extLst>
      <p:ext uri="{BB962C8B-B14F-4D97-AF65-F5344CB8AC3E}">
        <p14:creationId xmlns:p14="http://schemas.microsoft.com/office/powerpoint/2010/main" val="2270377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6F541A-011A-495A-88DA-8C5A05C9A3AD}"/>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3917BE3E-B947-40E8-917C-78D0F29200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321C43F2-B672-4799-A33C-D875F8E0BC50}"/>
              </a:ext>
            </a:extLst>
          </p:cNvPr>
          <p:cNvSpPr>
            <a:spLocks noGrp="1"/>
          </p:cNvSpPr>
          <p:nvPr>
            <p:ph type="dt" sz="half" idx="10"/>
          </p:nvPr>
        </p:nvSpPr>
        <p:spPr/>
        <p:txBody>
          <a:bodyPr/>
          <a:lstStyle/>
          <a:p>
            <a:fld id="{C23ABF9E-BCAF-4AF4-BD94-66B5749E3075}" type="datetime1">
              <a:rPr lang="cs-CZ" smtClean="0"/>
              <a:t>30.09.2021</a:t>
            </a:fld>
            <a:endParaRPr lang="cs-CZ"/>
          </a:p>
        </p:txBody>
      </p:sp>
      <p:sp>
        <p:nvSpPr>
          <p:cNvPr id="5" name="Zástupný symbol pro zápatí 4">
            <a:extLst>
              <a:ext uri="{FF2B5EF4-FFF2-40B4-BE49-F238E27FC236}">
                <a16:creationId xmlns:a16="http://schemas.microsoft.com/office/drawing/2014/main" id="{472787CF-CE31-45A9-8303-D040A2B81785}"/>
              </a:ext>
            </a:extLst>
          </p:cNvPr>
          <p:cNvSpPr>
            <a:spLocks noGrp="1"/>
          </p:cNvSpPr>
          <p:nvPr>
            <p:ph type="ftr" sz="quarter" idx="11"/>
          </p:nvPr>
        </p:nvSpPr>
        <p:spPr/>
        <p:txBody>
          <a:bodyPr/>
          <a:lstStyle/>
          <a:p>
            <a:r>
              <a:rPr lang="cs-CZ"/>
              <a:t>©doc. Ing. Jiří Novotný, CSc. </a:t>
            </a:r>
          </a:p>
        </p:txBody>
      </p:sp>
      <p:sp>
        <p:nvSpPr>
          <p:cNvPr id="6" name="Zástupný symbol pro číslo snímku 5">
            <a:extLst>
              <a:ext uri="{FF2B5EF4-FFF2-40B4-BE49-F238E27FC236}">
                <a16:creationId xmlns:a16="http://schemas.microsoft.com/office/drawing/2014/main" id="{DD829D24-81B2-4A3B-9C59-B2BE681C1FE3}"/>
              </a:ext>
            </a:extLst>
          </p:cNvPr>
          <p:cNvSpPr>
            <a:spLocks noGrp="1"/>
          </p:cNvSpPr>
          <p:nvPr>
            <p:ph type="sldNum" sz="quarter" idx="12"/>
          </p:nvPr>
        </p:nvSpPr>
        <p:spPr/>
        <p:txBody>
          <a:bodyPr/>
          <a:lstStyle/>
          <a:p>
            <a:fld id="{3F2E6684-1915-44D4-A01F-37BDBAE2A103}" type="slidenum">
              <a:rPr lang="cs-CZ" smtClean="0"/>
              <a:t>‹#›</a:t>
            </a:fld>
            <a:endParaRPr lang="cs-CZ"/>
          </a:p>
        </p:txBody>
      </p:sp>
    </p:spTree>
    <p:extLst>
      <p:ext uri="{BB962C8B-B14F-4D97-AF65-F5344CB8AC3E}">
        <p14:creationId xmlns:p14="http://schemas.microsoft.com/office/powerpoint/2010/main" val="2036058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8A74EC-FF39-4681-BDC3-E04912665AE4}"/>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DDDE0447-B37C-41E4-8E5C-9F4A2316DE30}"/>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E14E0428-E4C3-46CD-AC71-5F7EFE4F65F2}"/>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7629BF87-56CA-4475-B610-10372CA2F6A7}"/>
              </a:ext>
            </a:extLst>
          </p:cNvPr>
          <p:cNvSpPr>
            <a:spLocks noGrp="1"/>
          </p:cNvSpPr>
          <p:nvPr>
            <p:ph type="dt" sz="half" idx="10"/>
          </p:nvPr>
        </p:nvSpPr>
        <p:spPr/>
        <p:txBody>
          <a:bodyPr/>
          <a:lstStyle/>
          <a:p>
            <a:fld id="{78A2CE1A-4E41-41D1-8DB1-BACB1D37772E}" type="datetime1">
              <a:rPr lang="cs-CZ" smtClean="0"/>
              <a:t>30.09.2021</a:t>
            </a:fld>
            <a:endParaRPr lang="cs-CZ"/>
          </a:p>
        </p:txBody>
      </p:sp>
      <p:sp>
        <p:nvSpPr>
          <p:cNvPr id="6" name="Zástupný symbol pro zápatí 5">
            <a:extLst>
              <a:ext uri="{FF2B5EF4-FFF2-40B4-BE49-F238E27FC236}">
                <a16:creationId xmlns:a16="http://schemas.microsoft.com/office/drawing/2014/main" id="{4A15E033-2474-49BD-879F-D0E79FEF5248}"/>
              </a:ext>
            </a:extLst>
          </p:cNvPr>
          <p:cNvSpPr>
            <a:spLocks noGrp="1"/>
          </p:cNvSpPr>
          <p:nvPr>
            <p:ph type="ftr" sz="quarter" idx="11"/>
          </p:nvPr>
        </p:nvSpPr>
        <p:spPr/>
        <p:txBody>
          <a:bodyPr/>
          <a:lstStyle/>
          <a:p>
            <a:r>
              <a:rPr lang="cs-CZ"/>
              <a:t>©doc. Ing. Jiří Novotný, CSc. </a:t>
            </a:r>
          </a:p>
        </p:txBody>
      </p:sp>
      <p:sp>
        <p:nvSpPr>
          <p:cNvPr id="7" name="Zástupný symbol pro číslo snímku 6">
            <a:extLst>
              <a:ext uri="{FF2B5EF4-FFF2-40B4-BE49-F238E27FC236}">
                <a16:creationId xmlns:a16="http://schemas.microsoft.com/office/drawing/2014/main" id="{B76EA7D8-D345-456E-A9F6-D9CC9F94E998}"/>
              </a:ext>
            </a:extLst>
          </p:cNvPr>
          <p:cNvSpPr>
            <a:spLocks noGrp="1"/>
          </p:cNvSpPr>
          <p:nvPr>
            <p:ph type="sldNum" sz="quarter" idx="12"/>
          </p:nvPr>
        </p:nvSpPr>
        <p:spPr/>
        <p:txBody>
          <a:bodyPr/>
          <a:lstStyle/>
          <a:p>
            <a:fld id="{3F2E6684-1915-44D4-A01F-37BDBAE2A103}" type="slidenum">
              <a:rPr lang="cs-CZ" smtClean="0"/>
              <a:t>‹#›</a:t>
            </a:fld>
            <a:endParaRPr lang="cs-CZ"/>
          </a:p>
        </p:txBody>
      </p:sp>
    </p:spTree>
    <p:extLst>
      <p:ext uri="{BB962C8B-B14F-4D97-AF65-F5344CB8AC3E}">
        <p14:creationId xmlns:p14="http://schemas.microsoft.com/office/powerpoint/2010/main" val="921345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921369-9C35-4633-AD98-E8AE993B7A66}"/>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FC861219-7364-4C40-A3B3-2F60F5F82F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899E8F5A-AC5D-46FA-9F74-56AAB7DCCCF5}"/>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D35F0AA0-D56B-448A-9EF5-C6F6CFDFD4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6E38CD31-E36C-4AA7-BB3B-027659126152}"/>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4D4B0770-8B39-4BED-9880-408100A571BF}"/>
              </a:ext>
            </a:extLst>
          </p:cNvPr>
          <p:cNvSpPr>
            <a:spLocks noGrp="1"/>
          </p:cNvSpPr>
          <p:nvPr>
            <p:ph type="dt" sz="half" idx="10"/>
          </p:nvPr>
        </p:nvSpPr>
        <p:spPr/>
        <p:txBody>
          <a:bodyPr/>
          <a:lstStyle/>
          <a:p>
            <a:fld id="{F8A3AC02-731B-4EC5-9D6F-D5C90C6FF378}" type="datetime1">
              <a:rPr lang="cs-CZ" smtClean="0"/>
              <a:t>30.09.2021</a:t>
            </a:fld>
            <a:endParaRPr lang="cs-CZ"/>
          </a:p>
        </p:txBody>
      </p:sp>
      <p:sp>
        <p:nvSpPr>
          <p:cNvPr id="8" name="Zástupný symbol pro zápatí 7">
            <a:extLst>
              <a:ext uri="{FF2B5EF4-FFF2-40B4-BE49-F238E27FC236}">
                <a16:creationId xmlns:a16="http://schemas.microsoft.com/office/drawing/2014/main" id="{B24E2252-5668-4367-A36B-67206F2F1472}"/>
              </a:ext>
            </a:extLst>
          </p:cNvPr>
          <p:cNvSpPr>
            <a:spLocks noGrp="1"/>
          </p:cNvSpPr>
          <p:nvPr>
            <p:ph type="ftr" sz="quarter" idx="11"/>
          </p:nvPr>
        </p:nvSpPr>
        <p:spPr/>
        <p:txBody>
          <a:bodyPr/>
          <a:lstStyle/>
          <a:p>
            <a:r>
              <a:rPr lang="cs-CZ"/>
              <a:t>©doc. Ing. Jiří Novotný, CSc. </a:t>
            </a:r>
          </a:p>
        </p:txBody>
      </p:sp>
      <p:sp>
        <p:nvSpPr>
          <p:cNvPr id="9" name="Zástupný symbol pro číslo snímku 8">
            <a:extLst>
              <a:ext uri="{FF2B5EF4-FFF2-40B4-BE49-F238E27FC236}">
                <a16:creationId xmlns:a16="http://schemas.microsoft.com/office/drawing/2014/main" id="{50BAE7A6-2A6C-4439-91E3-046F0638F8AA}"/>
              </a:ext>
            </a:extLst>
          </p:cNvPr>
          <p:cNvSpPr>
            <a:spLocks noGrp="1"/>
          </p:cNvSpPr>
          <p:nvPr>
            <p:ph type="sldNum" sz="quarter" idx="12"/>
          </p:nvPr>
        </p:nvSpPr>
        <p:spPr/>
        <p:txBody>
          <a:bodyPr/>
          <a:lstStyle/>
          <a:p>
            <a:fld id="{3F2E6684-1915-44D4-A01F-37BDBAE2A103}" type="slidenum">
              <a:rPr lang="cs-CZ" smtClean="0"/>
              <a:t>‹#›</a:t>
            </a:fld>
            <a:endParaRPr lang="cs-CZ"/>
          </a:p>
        </p:txBody>
      </p:sp>
    </p:spTree>
    <p:extLst>
      <p:ext uri="{BB962C8B-B14F-4D97-AF65-F5344CB8AC3E}">
        <p14:creationId xmlns:p14="http://schemas.microsoft.com/office/powerpoint/2010/main" val="3205936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2F0798-993C-422F-923A-D829349027E4}"/>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E4FF9D9A-BDDE-4F0F-906A-5483AC3F94FA}"/>
              </a:ext>
            </a:extLst>
          </p:cNvPr>
          <p:cNvSpPr>
            <a:spLocks noGrp="1"/>
          </p:cNvSpPr>
          <p:nvPr>
            <p:ph type="dt" sz="half" idx="10"/>
          </p:nvPr>
        </p:nvSpPr>
        <p:spPr/>
        <p:txBody>
          <a:bodyPr/>
          <a:lstStyle/>
          <a:p>
            <a:fld id="{0B4F8A4B-01AD-4E6B-9D29-790FED5CE427}" type="datetime1">
              <a:rPr lang="cs-CZ" smtClean="0"/>
              <a:t>30.09.2021</a:t>
            </a:fld>
            <a:endParaRPr lang="cs-CZ"/>
          </a:p>
        </p:txBody>
      </p:sp>
      <p:sp>
        <p:nvSpPr>
          <p:cNvPr id="4" name="Zástupný symbol pro zápatí 3">
            <a:extLst>
              <a:ext uri="{FF2B5EF4-FFF2-40B4-BE49-F238E27FC236}">
                <a16:creationId xmlns:a16="http://schemas.microsoft.com/office/drawing/2014/main" id="{4CFA4F73-067D-4552-8F00-2302B8A69AC9}"/>
              </a:ext>
            </a:extLst>
          </p:cNvPr>
          <p:cNvSpPr>
            <a:spLocks noGrp="1"/>
          </p:cNvSpPr>
          <p:nvPr>
            <p:ph type="ftr" sz="quarter" idx="11"/>
          </p:nvPr>
        </p:nvSpPr>
        <p:spPr/>
        <p:txBody>
          <a:bodyPr/>
          <a:lstStyle/>
          <a:p>
            <a:r>
              <a:rPr lang="cs-CZ"/>
              <a:t>©doc. Ing. Jiří Novotný, CSc. </a:t>
            </a:r>
          </a:p>
        </p:txBody>
      </p:sp>
      <p:sp>
        <p:nvSpPr>
          <p:cNvPr id="5" name="Zástupný symbol pro číslo snímku 4">
            <a:extLst>
              <a:ext uri="{FF2B5EF4-FFF2-40B4-BE49-F238E27FC236}">
                <a16:creationId xmlns:a16="http://schemas.microsoft.com/office/drawing/2014/main" id="{A4FA7000-5169-47C7-84F4-0BF013B67EBF}"/>
              </a:ext>
            </a:extLst>
          </p:cNvPr>
          <p:cNvSpPr>
            <a:spLocks noGrp="1"/>
          </p:cNvSpPr>
          <p:nvPr>
            <p:ph type="sldNum" sz="quarter" idx="12"/>
          </p:nvPr>
        </p:nvSpPr>
        <p:spPr/>
        <p:txBody>
          <a:bodyPr/>
          <a:lstStyle/>
          <a:p>
            <a:fld id="{3F2E6684-1915-44D4-A01F-37BDBAE2A103}" type="slidenum">
              <a:rPr lang="cs-CZ" smtClean="0"/>
              <a:t>‹#›</a:t>
            </a:fld>
            <a:endParaRPr lang="cs-CZ"/>
          </a:p>
        </p:txBody>
      </p:sp>
    </p:spTree>
    <p:extLst>
      <p:ext uri="{BB962C8B-B14F-4D97-AF65-F5344CB8AC3E}">
        <p14:creationId xmlns:p14="http://schemas.microsoft.com/office/powerpoint/2010/main" val="3291579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85F9508C-7FA1-41AF-B2CF-A8244BFF48EA}"/>
              </a:ext>
            </a:extLst>
          </p:cNvPr>
          <p:cNvSpPr>
            <a:spLocks noGrp="1"/>
          </p:cNvSpPr>
          <p:nvPr>
            <p:ph type="dt" sz="half" idx="10"/>
          </p:nvPr>
        </p:nvSpPr>
        <p:spPr/>
        <p:txBody>
          <a:bodyPr/>
          <a:lstStyle/>
          <a:p>
            <a:fld id="{6F6F1641-FC66-4631-8A2E-E2E04A4711A5}" type="datetime1">
              <a:rPr lang="cs-CZ" smtClean="0"/>
              <a:t>30.09.2021</a:t>
            </a:fld>
            <a:endParaRPr lang="cs-CZ"/>
          </a:p>
        </p:txBody>
      </p:sp>
      <p:sp>
        <p:nvSpPr>
          <p:cNvPr id="3" name="Zástupný symbol pro zápatí 2">
            <a:extLst>
              <a:ext uri="{FF2B5EF4-FFF2-40B4-BE49-F238E27FC236}">
                <a16:creationId xmlns:a16="http://schemas.microsoft.com/office/drawing/2014/main" id="{167A056E-166F-4C97-81BE-120719D64FE8}"/>
              </a:ext>
            </a:extLst>
          </p:cNvPr>
          <p:cNvSpPr>
            <a:spLocks noGrp="1"/>
          </p:cNvSpPr>
          <p:nvPr>
            <p:ph type="ftr" sz="quarter" idx="11"/>
          </p:nvPr>
        </p:nvSpPr>
        <p:spPr/>
        <p:txBody>
          <a:bodyPr/>
          <a:lstStyle/>
          <a:p>
            <a:r>
              <a:rPr lang="cs-CZ"/>
              <a:t>©doc. Ing. Jiří Novotný, CSc. </a:t>
            </a:r>
          </a:p>
        </p:txBody>
      </p:sp>
      <p:sp>
        <p:nvSpPr>
          <p:cNvPr id="4" name="Zástupný symbol pro číslo snímku 3">
            <a:extLst>
              <a:ext uri="{FF2B5EF4-FFF2-40B4-BE49-F238E27FC236}">
                <a16:creationId xmlns:a16="http://schemas.microsoft.com/office/drawing/2014/main" id="{679CA63F-255D-46D6-89D2-2C5E62061A21}"/>
              </a:ext>
            </a:extLst>
          </p:cNvPr>
          <p:cNvSpPr>
            <a:spLocks noGrp="1"/>
          </p:cNvSpPr>
          <p:nvPr>
            <p:ph type="sldNum" sz="quarter" idx="12"/>
          </p:nvPr>
        </p:nvSpPr>
        <p:spPr/>
        <p:txBody>
          <a:bodyPr/>
          <a:lstStyle/>
          <a:p>
            <a:fld id="{3F2E6684-1915-44D4-A01F-37BDBAE2A103}" type="slidenum">
              <a:rPr lang="cs-CZ" smtClean="0"/>
              <a:t>‹#›</a:t>
            </a:fld>
            <a:endParaRPr lang="cs-CZ"/>
          </a:p>
        </p:txBody>
      </p:sp>
    </p:spTree>
    <p:extLst>
      <p:ext uri="{BB962C8B-B14F-4D97-AF65-F5344CB8AC3E}">
        <p14:creationId xmlns:p14="http://schemas.microsoft.com/office/powerpoint/2010/main" val="1138305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0E1241-12E6-4072-8919-C5AF2EB90FA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05E23432-40F3-4EF2-8286-A9CD50EF04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76F6FF83-B799-4E1A-A4B0-026D733CEB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4E7E053-2DA3-4705-B379-EBF2E0EEBAF3}"/>
              </a:ext>
            </a:extLst>
          </p:cNvPr>
          <p:cNvSpPr>
            <a:spLocks noGrp="1"/>
          </p:cNvSpPr>
          <p:nvPr>
            <p:ph type="dt" sz="half" idx="10"/>
          </p:nvPr>
        </p:nvSpPr>
        <p:spPr/>
        <p:txBody>
          <a:bodyPr/>
          <a:lstStyle/>
          <a:p>
            <a:fld id="{3FE2FE9D-A054-4DB5-9A25-D6B7DF9723F5}" type="datetime1">
              <a:rPr lang="cs-CZ" smtClean="0"/>
              <a:t>30.09.2021</a:t>
            </a:fld>
            <a:endParaRPr lang="cs-CZ"/>
          </a:p>
        </p:txBody>
      </p:sp>
      <p:sp>
        <p:nvSpPr>
          <p:cNvPr id="6" name="Zástupný symbol pro zápatí 5">
            <a:extLst>
              <a:ext uri="{FF2B5EF4-FFF2-40B4-BE49-F238E27FC236}">
                <a16:creationId xmlns:a16="http://schemas.microsoft.com/office/drawing/2014/main" id="{3BFE9D8B-9175-49A6-A484-69422E4234DE}"/>
              </a:ext>
            </a:extLst>
          </p:cNvPr>
          <p:cNvSpPr>
            <a:spLocks noGrp="1"/>
          </p:cNvSpPr>
          <p:nvPr>
            <p:ph type="ftr" sz="quarter" idx="11"/>
          </p:nvPr>
        </p:nvSpPr>
        <p:spPr/>
        <p:txBody>
          <a:bodyPr/>
          <a:lstStyle/>
          <a:p>
            <a:r>
              <a:rPr lang="cs-CZ"/>
              <a:t>©doc. Ing. Jiří Novotný, CSc. </a:t>
            </a:r>
          </a:p>
        </p:txBody>
      </p:sp>
      <p:sp>
        <p:nvSpPr>
          <p:cNvPr id="7" name="Zástupný symbol pro číslo snímku 6">
            <a:extLst>
              <a:ext uri="{FF2B5EF4-FFF2-40B4-BE49-F238E27FC236}">
                <a16:creationId xmlns:a16="http://schemas.microsoft.com/office/drawing/2014/main" id="{E233D684-0170-4C4A-95EB-1CB7590D145D}"/>
              </a:ext>
            </a:extLst>
          </p:cNvPr>
          <p:cNvSpPr>
            <a:spLocks noGrp="1"/>
          </p:cNvSpPr>
          <p:nvPr>
            <p:ph type="sldNum" sz="quarter" idx="12"/>
          </p:nvPr>
        </p:nvSpPr>
        <p:spPr/>
        <p:txBody>
          <a:bodyPr/>
          <a:lstStyle/>
          <a:p>
            <a:fld id="{3F2E6684-1915-44D4-A01F-37BDBAE2A103}" type="slidenum">
              <a:rPr lang="cs-CZ" smtClean="0"/>
              <a:t>‹#›</a:t>
            </a:fld>
            <a:endParaRPr lang="cs-CZ"/>
          </a:p>
        </p:txBody>
      </p:sp>
    </p:spTree>
    <p:extLst>
      <p:ext uri="{BB962C8B-B14F-4D97-AF65-F5344CB8AC3E}">
        <p14:creationId xmlns:p14="http://schemas.microsoft.com/office/powerpoint/2010/main" val="1530280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B00F91-5E56-440B-B08B-439F5CEEC9F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BA8E02AF-2C92-4EE3-B064-9AB88040A0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C863A4C1-6113-41BB-B2E8-6497645868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8282CA7C-C641-4891-A401-63661991CC04}"/>
              </a:ext>
            </a:extLst>
          </p:cNvPr>
          <p:cNvSpPr>
            <a:spLocks noGrp="1"/>
          </p:cNvSpPr>
          <p:nvPr>
            <p:ph type="dt" sz="half" idx="10"/>
          </p:nvPr>
        </p:nvSpPr>
        <p:spPr/>
        <p:txBody>
          <a:bodyPr/>
          <a:lstStyle/>
          <a:p>
            <a:fld id="{4DBB609F-F639-48F0-BA9E-853BF0A8362D}" type="datetime1">
              <a:rPr lang="cs-CZ" smtClean="0"/>
              <a:t>30.09.2021</a:t>
            </a:fld>
            <a:endParaRPr lang="cs-CZ"/>
          </a:p>
        </p:txBody>
      </p:sp>
      <p:sp>
        <p:nvSpPr>
          <p:cNvPr id="6" name="Zástupný symbol pro zápatí 5">
            <a:extLst>
              <a:ext uri="{FF2B5EF4-FFF2-40B4-BE49-F238E27FC236}">
                <a16:creationId xmlns:a16="http://schemas.microsoft.com/office/drawing/2014/main" id="{AC593D24-2BB9-437B-84B3-0AD4945C7A5A}"/>
              </a:ext>
            </a:extLst>
          </p:cNvPr>
          <p:cNvSpPr>
            <a:spLocks noGrp="1"/>
          </p:cNvSpPr>
          <p:nvPr>
            <p:ph type="ftr" sz="quarter" idx="11"/>
          </p:nvPr>
        </p:nvSpPr>
        <p:spPr/>
        <p:txBody>
          <a:bodyPr/>
          <a:lstStyle/>
          <a:p>
            <a:r>
              <a:rPr lang="cs-CZ"/>
              <a:t>©doc. Ing. Jiří Novotný, CSc. </a:t>
            </a:r>
          </a:p>
        </p:txBody>
      </p:sp>
      <p:sp>
        <p:nvSpPr>
          <p:cNvPr id="7" name="Zástupný symbol pro číslo snímku 6">
            <a:extLst>
              <a:ext uri="{FF2B5EF4-FFF2-40B4-BE49-F238E27FC236}">
                <a16:creationId xmlns:a16="http://schemas.microsoft.com/office/drawing/2014/main" id="{915D7B74-F591-4194-8444-16F85FCE2964}"/>
              </a:ext>
            </a:extLst>
          </p:cNvPr>
          <p:cNvSpPr>
            <a:spLocks noGrp="1"/>
          </p:cNvSpPr>
          <p:nvPr>
            <p:ph type="sldNum" sz="quarter" idx="12"/>
          </p:nvPr>
        </p:nvSpPr>
        <p:spPr/>
        <p:txBody>
          <a:bodyPr/>
          <a:lstStyle/>
          <a:p>
            <a:fld id="{3F2E6684-1915-44D4-A01F-37BDBAE2A103}" type="slidenum">
              <a:rPr lang="cs-CZ" smtClean="0"/>
              <a:t>‹#›</a:t>
            </a:fld>
            <a:endParaRPr lang="cs-CZ"/>
          </a:p>
        </p:txBody>
      </p:sp>
    </p:spTree>
    <p:extLst>
      <p:ext uri="{BB962C8B-B14F-4D97-AF65-F5344CB8AC3E}">
        <p14:creationId xmlns:p14="http://schemas.microsoft.com/office/powerpoint/2010/main" val="3573933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0423B97F-D525-4F7C-8329-F7C09C7134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CFD70B70-230F-4473-9B5D-D928E05EA1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7372A16-2221-40B0-AA2F-F39C4C3AF0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28878C-F010-4EE8-B8EC-112205636527}" type="datetime1">
              <a:rPr lang="cs-CZ" smtClean="0"/>
              <a:t>30.09.2021</a:t>
            </a:fld>
            <a:endParaRPr lang="cs-CZ"/>
          </a:p>
        </p:txBody>
      </p:sp>
      <p:sp>
        <p:nvSpPr>
          <p:cNvPr id="5" name="Zástupný symbol pro zápatí 4">
            <a:extLst>
              <a:ext uri="{FF2B5EF4-FFF2-40B4-BE49-F238E27FC236}">
                <a16:creationId xmlns:a16="http://schemas.microsoft.com/office/drawing/2014/main" id="{9B0F8102-02DD-4FDC-8F65-BA4F41EFAD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a:t>©doc. Ing. Jiří Novotný, CSc. </a:t>
            </a:r>
          </a:p>
        </p:txBody>
      </p:sp>
      <p:sp>
        <p:nvSpPr>
          <p:cNvPr id="6" name="Zástupný symbol pro číslo snímku 5">
            <a:extLst>
              <a:ext uri="{FF2B5EF4-FFF2-40B4-BE49-F238E27FC236}">
                <a16:creationId xmlns:a16="http://schemas.microsoft.com/office/drawing/2014/main" id="{CAB90B8A-07DA-4FB9-9A76-37A768C64E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2E6684-1915-44D4-A01F-37BDBAE2A103}" type="slidenum">
              <a:rPr lang="cs-CZ" smtClean="0"/>
              <a:t>‹#›</a:t>
            </a:fld>
            <a:endParaRPr lang="cs-CZ"/>
          </a:p>
        </p:txBody>
      </p:sp>
    </p:spTree>
    <p:extLst>
      <p:ext uri="{BB962C8B-B14F-4D97-AF65-F5344CB8AC3E}">
        <p14:creationId xmlns:p14="http://schemas.microsoft.com/office/powerpoint/2010/main" val="489296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89926F-2B53-4FB4-AA0C-344C9ADD2FA2}"/>
              </a:ext>
            </a:extLst>
          </p:cNvPr>
          <p:cNvSpPr>
            <a:spLocks noGrp="1"/>
          </p:cNvSpPr>
          <p:nvPr>
            <p:ph type="ctrTitle"/>
          </p:nvPr>
        </p:nvSpPr>
        <p:spPr/>
        <p:txBody>
          <a:bodyPr/>
          <a:lstStyle/>
          <a:p>
            <a:r>
              <a:rPr lang="cs-CZ" dirty="0"/>
              <a:t>Právní formy profesionálních sportovních  klubů v ČR</a:t>
            </a:r>
          </a:p>
        </p:txBody>
      </p:sp>
      <p:sp>
        <p:nvSpPr>
          <p:cNvPr id="3" name="Podnadpis 2">
            <a:extLst>
              <a:ext uri="{FF2B5EF4-FFF2-40B4-BE49-F238E27FC236}">
                <a16:creationId xmlns:a16="http://schemas.microsoft.com/office/drawing/2014/main" id="{2A2B188B-36A9-44D5-9F8C-2B71C32FA266}"/>
              </a:ext>
            </a:extLst>
          </p:cNvPr>
          <p:cNvSpPr>
            <a:spLocks noGrp="1"/>
          </p:cNvSpPr>
          <p:nvPr>
            <p:ph type="subTitle" idx="1"/>
          </p:nvPr>
        </p:nvSpPr>
        <p:spPr/>
        <p:txBody>
          <a:bodyPr/>
          <a:lstStyle/>
          <a:p>
            <a:r>
              <a:rPr lang="cs-CZ" dirty="0"/>
              <a:t>Doc. Ing. Jiří Novotný, CSc. </a:t>
            </a:r>
          </a:p>
        </p:txBody>
      </p:sp>
      <p:sp>
        <p:nvSpPr>
          <p:cNvPr id="4" name="Zástupný symbol pro datum 3">
            <a:extLst>
              <a:ext uri="{FF2B5EF4-FFF2-40B4-BE49-F238E27FC236}">
                <a16:creationId xmlns:a16="http://schemas.microsoft.com/office/drawing/2014/main" id="{5E61B7F0-C165-41DF-87E6-34F89D5B0D18}"/>
              </a:ext>
            </a:extLst>
          </p:cNvPr>
          <p:cNvSpPr>
            <a:spLocks noGrp="1"/>
          </p:cNvSpPr>
          <p:nvPr>
            <p:ph type="dt" sz="half" idx="10"/>
          </p:nvPr>
        </p:nvSpPr>
        <p:spPr/>
        <p:txBody>
          <a:bodyPr/>
          <a:lstStyle/>
          <a:p>
            <a:fld id="{E9471664-749A-44A9-BD34-1D4F51F96C9E}" type="datetime1">
              <a:rPr lang="cs-CZ" smtClean="0"/>
              <a:t>30.09.2021</a:t>
            </a:fld>
            <a:endParaRPr lang="cs-CZ"/>
          </a:p>
        </p:txBody>
      </p:sp>
      <p:sp>
        <p:nvSpPr>
          <p:cNvPr id="5" name="Zástupný symbol pro zápatí 4">
            <a:extLst>
              <a:ext uri="{FF2B5EF4-FFF2-40B4-BE49-F238E27FC236}">
                <a16:creationId xmlns:a16="http://schemas.microsoft.com/office/drawing/2014/main" id="{4549D8F2-EA83-4C3D-9846-4DAE361E8B40}"/>
              </a:ext>
            </a:extLst>
          </p:cNvPr>
          <p:cNvSpPr>
            <a:spLocks noGrp="1"/>
          </p:cNvSpPr>
          <p:nvPr>
            <p:ph type="ftr" sz="quarter" idx="11"/>
          </p:nvPr>
        </p:nvSpPr>
        <p:spPr/>
        <p:txBody>
          <a:bodyPr/>
          <a:lstStyle/>
          <a:p>
            <a:r>
              <a:rPr lang="cs-CZ"/>
              <a:t>©doc. Ing. Jiří Novotný, CSc. </a:t>
            </a:r>
          </a:p>
        </p:txBody>
      </p:sp>
      <p:sp>
        <p:nvSpPr>
          <p:cNvPr id="6" name="Zástupný symbol pro číslo snímku 5">
            <a:extLst>
              <a:ext uri="{FF2B5EF4-FFF2-40B4-BE49-F238E27FC236}">
                <a16:creationId xmlns:a16="http://schemas.microsoft.com/office/drawing/2014/main" id="{279DE4DF-FEAE-4DD6-87C6-C00DF429291C}"/>
              </a:ext>
            </a:extLst>
          </p:cNvPr>
          <p:cNvSpPr>
            <a:spLocks noGrp="1"/>
          </p:cNvSpPr>
          <p:nvPr>
            <p:ph type="sldNum" sz="quarter" idx="12"/>
          </p:nvPr>
        </p:nvSpPr>
        <p:spPr/>
        <p:txBody>
          <a:bodyPr/>
          <a:lstStyle/>
          <a:p>
            <a:fld id="{3F2E6684-1915-44D4-A01F-37BDBAE2A103}" type="slidenum">
              <a:rPr lang="cs-CZ" smtClean="0"/>
              <a:t>1</a:t>
            </a:fld>
            <a:endParaRPr lang="cs-CZ"/>
          </a:p>
        </p:txBody>
      </p:sp>
    </p:spTree>
    <p:extLst>
      <p:ext uri="{BB962C8B-B14F-4D97-AF65-F5344CB8AC3E}">
        <p14:creationId xmlns:p14="http://schemas.microsoft.com/office/powerpoint/2010/main" val="1932536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CBEB1E-DBD6-4AED-B079-2CC73EFF265A}"/>
              </a:ext>
            </a:extLst>
          </p:cNvPr>
          <p:cNvSpPr>
            <a:spLocks noGrp="1"/>
          </p:cNvSpPr>
          <p:nvPr>
            <p:ph type="title"/>
          </p:nvPr>
        </p:nvSpPr>
        <p:spPr>
          <a:xfrm>
            <a:off x="838200" y="365125"/>
            <a:ext cx="10515600" cy="739775"/>
          </a:xfrm>
        </p:spPr>
        <p:txBody>
          <a:bodyPr/>
          <a:lstStyle/>
          <a:p>
            <a:r>
              <a:rPr lang="cs-CZ" dirty="0"/>
              <a:t>Spolky</a:t>
            </a:r>
          </a:p>
        </p:txBody>
      </p:sp>
      <p:sp>
        <p:nvSpPr>
          <p:cNvPr id="3" name="Zástupný symbol pro obsah 2">
            <a:extLst>
              <a:ext uri="{FF2B5EF4-FFF2-40B4-BE49-F238E27FC236}">
                <a16:creationId xmlns:a16="http://schemas.microsoft.com/office/drawing/2014/main" id="{D8D9B356-E894-4049-8263-FDA409491705}"/>
              </a:ext>
            </a:extLst>
          </p:cNvPr>
          <p:cNvSpPr>
            <a:spLocks noGrp="1"/>
          </p:cNvSpPr>
          <p:nvPr>
            <p:ph idx="1"/>
          </p:nvPr>
        </p:nvSpPr>
        <p:spPr>
          <a:xfrm>
            <a:off x="838200" y="1003300"/>
            <a:ext cx="10515600" cy="5173663"/>
          </a:xfrm>
        </p:spPr>
        <p:txBody>
          <a:bodyPr/>
          <a:lstStyle/>
          <a:p>
            <a:r>
              <a:rPr lang="cs-CZ" b="1" dirty="0"/>
              <a:t>Vznik spolku </a:t>
            </a:r>
            <a:endParaRPr lang="cs-CZ" dirty="0"/>
          </a:p>
          <a:p>
            <a:r>
              <a:rPr lang="cs-CZ" i="1" dirty="0"/>
              <a:t>„Okamžikem jeho zápisu do spolkového rejstříku vedeného příslušným krajským soudem, který je pověřen vedením veřejných rejstříků. Návrh na zápis do spolkového rejstříku podávají zakladatelé spolku nebo osoba určená ustavující schůzí spolku. Společně s návrhem na zápis spolku do spolkového rejstříku se příslušnému soudu předkládají následující listiny: zápis z ustavující schůze vč. listiny přítomných; čestná prohlášení osob zvolených do orgánů spolku; stanovy spolku; souhlas vlastníka budovy s umístěním sídla spolku. Návrh je stejně jako kterýkoli jiný zápis údajů o spolku podáván na tzv. inteligentním formuláři na internetových stránkách www.justice.cz. </a:t>
            </a:r>
            <a:r>
              <a:rPr lang="cs-CZ" dirty="0"/>
              <a:t>“ (KOLEKTIV AUTORŮ ČUS, 2017, s. 11) </a:t>
            </a:r>
          </a:p>
        </p:txBody>
      </p:sp>
      <p:sp>
        <p:nvSpPr>
          <p:cNvPr id="4" name="Zástupný symbol pro datum 3">
            <a:extLst>
              <a:ext uri="{FF2B5EF4-FFF2-40B4-BE49-F238E27FC236}">
                <a16:creationId xmlns:a16="http://schemas.microsoft.com/office/drawing/2014/main" id="{D515EA69-B0CE-4134-868A-6783695B2D22}"/>
              </a:ext>
            </a:extLst>
          </p:cNvPr>
          <p:cNvSpPr>
            <a:spLocks noGrp="1"/>
          </p:cNvSpPr>
          <p:nvPr>
            <p:ph type="dt" sz="half" idx="10"/>
          </p:nvPr>
        </p:nvSpPr>
        <p:spPr/>
        <p:txBody>
          <a:bodyPr/>
          <a:lstStyle/>
          <a:p>
            <a:fld id="{E1B9C54F-6DA1-4148-AAFA-6E07E4393476}" type="datetime1">
              <a:rPr lang="cs-CZ" smtClean="0"/>
              <a:t>30.09.2021</a:t>
            </a:fld>
            <a:endParaRPr lang="cs-CZ"/>
          </a:p>
        </p:txBody>
      </p:sp>
      <p:sp>
        <p:nvSpPr>
          <p:cNvPr id="5" name="Zástupný symbol pro zápatí 4">
            <a:extLst>
              <a:ext uri="{FF2B5EF4-FFF2-40B4-BE49-F238E27FC236}">
                <a16:creationId xmlns:a16="http://schemas.microsoft.com/office/drawing/2014/main" id="{7F990184-9FBC-47CE-B941-2519B37E79A6}"/>
              </a:ext>
            </a:extLst>
          </p:cNvPr>
          <p:cNvSpPr>
            <a:spLocks noGrp="1"/>
          </p:cNvSpPr>
          <p:nvPr>
            <p:ph type="ftr" sz="quarter" idx="11"/>
          </p:nvPr>
        </p:nvSpPr>
        <p:spPr/>
        <p:txBody>
          <a:bodyPr/>
          <a:lstStyle/>
          <a:p>
            <a:r>
              <a:rPr lang="cs-CZ"/>
              <a:t>©doc. Ing. Jiří Novotný, CSc. </a:t>
            </a:r>
          </a:p>
        </p:txBody>
      </p:sp>
      <p:sp>
        <p:nvSpPr>
          <p:cNvPr id="6" name="Zástupný symbol pro číslo snímku 5">
            <a:extLst>
              <a:ext uri="{FF2B5EF4-FFF2-40B4-BE49-F238E27FC236}">
                <a16:creationId xmlns:a16="http://schemas.microsoft.com/office/drawing/2014/main" id="{66420FD1-564C-46F0-88A3-C55E7B9B10F6}"/>
              </a:ext>
            </a:extLst>
          </p:cNvPr>
          <p:cNvSpPr>
            <a:spLocks noGrp="1"/>
          </p:cNvSpPr>
          <p:nvPr>
            <p:ph type="sldNum" sz="quarter" idx="12"/>
          </p:nvPr>
        </p:nvSpPr>
        <p:spPr/>
        <p:txBody>
          <a:bodyPr/>
          <a:lstStyle/>
          <a:p>
            <a:fld id="{3F2E6684-1915-44D4-A01F-37BDBAE2A103}" type="slidenum">
              <a:rPr lang="cs-CZ" smtClean="0"/>
              <a:t>10</a:t>
            </a:fld>
            <a:endParaRPr lang="cs-CZ"/>
          </a:p>
        </p:txBody>
      </p:sp>
    </p:spTree>
    <p:extLst>
      <p:ext uri="{BB962C8B-B14F-4D97-AF65-F5344CB8AC3E}">
        <p14:creationId xmlns:p14="http://schemas.microsoft.com/office/powerpoint/2010/main" val="2934009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CBEB1E-DBD6-4AED-B079-2CC73EFF265A}"/>
              </a:ext>
            </a:extLst>
          </p:cNvPr>
          <p:cNvSpPr>
            <a:spLocks noGrp="1"/>
          </p:cNvSpPr>
          <p:nvPr>
            <p:ph type="title"/>
          </p:nvPr>
        </p:nvSpPr>
        <p:spPr>
          <a:xfrm>
            <a:off x="838200" y="365125"/>
            <a:ext cx="10515600" cy="676275"/>
          </a:xfrm>
        </p:spPr>
        <p:txBody>
          <a:bodyPr>
            <a:normAutofit fontScale="90000"/>
          </a:bodyPr>
          <a:lstStyle/>
          <a:p>
            <a:r>
              <a:rPr lang="cs-CZ" dirty="0"/>
              <a:t>Spolky</a:t>
            </a:r>
          </a:p>
        </p:txBody>
      </p:sp>
      <p:sp>
        <p:nvSpPr>
          <p:cNvPr id="3" name="Zástupný symbol pro obsah 2">
            <a:extLst>
              <a:ext uri="{FF2B5EF4-FFF2-40B4-BE49-F238E27FC236}">
                <a16:creationId xmlns:a16="http://schemas.microsoft.com/office/drawing/2014/main" id="{D8D9B356-E894-4049-8263-FDA409491705}"/>
              </a:ext>
            </a:extLst>
          </p:cNvPr>
          <p:cNvSpPr>
            <a:spLocks noGrp="1"/>
          </p:cNvSpPr>
          <p:nvPr>
            <p:ph idx="1"/>
          </p:nvPr>
        </p:nvSpPr>
        <p:spPr>
          <a:xfrm>
            <a:off x="838200" y="1041400"/>
            <a:ext cx="10515600" cy="5135563"/>
          </a:xfrm>
        </p:spPr>
        <p:txBody>
          <a:bodyPr>
            <a:normAutofit fontScale="85000" lnSpcReduction="20000"/>
          </a:bodyPr>
          <a:lstStyle/>
          <a:p>
            <a:r>
              <a:rPr lang="cs-CZ" b="1" dirty="0"/>
              <a:t>Pobočný spolek </a:t>
            </a:r>
            <a:endParaRPr lang="cs-CZ" dirty="0"/>
          </a:p>
          <a:p>
            <a:r>
              <a:rPr lang="cs-CZ" i="1" dirty="0"/>
              <a:t>„Spolek může jako svou organizační složku založit pobočný spolek. V případech sportovních klubů se tato praxe však nevyskytuje často. Právní osobnost pobočného spolku se odvozuje od právní osobnosti hlavního spolku. Pobočný spolek může mít práva a povinnosti a nabývat je v rozsahu určeném stanovami hlavního spolku a zapsaném ve veřejném rejstříku. Název pobočného spolku musí obsahovat příznačný prvek názvu hlavního spolku a vyjádřit jeho vlastnost pobočného spolku. Pobočný spolek vzniká dnem zápisu do veřejného rejstříku. Návrh na zápis pobočného spolku do veřejného rejstříku podává hlavní spolek. Z právních jednání pobočného spolku vzniklých přede dnem jeho zápisu do veřejného rejstříku je hlavní spolek oprávněn a zavázán společně a nerozdílně s pobočným spolkem. Ode dne zápisu pobočného spolku do veřejného rejstříku ručí hlavní spolek za dluhy </a:t>
            </a:r>
            <a:r>
              <a:rPr lang="cs-CZ" dirty="0"/>
              <a:t>13 </a:t>
            </a:r>
          </a:p>
          <a:p>
            <a:endParaRPr lang="cs-CZ" dirty="0"/>
          </a:p>
          <a:p>
            <a:r>
              <a:rPr lang="cs-CZ" i="1" dirty="0"/>
              <a:t>pobočného spolku v rozsahu určeném stanovami. Zrušením hlavního spolku se zrušuje i pobočný spolek. Hlavní spolek nezanikne dříve, než zaniknou všechny pobočné spolky.</a:t>
            </a:r>
            <a:r>
              <a:rPr lang="cs-CZ" dirty="0"/>
              <a:t>“ (KOLEKTIV AUTORŮ ČUS, 2017, s. 15) </a:t>
            </a:r>
          </a:p>
          <a:p>
            <a:pPr marL="0" indent="0">
              <a:buNone/>
            </a:pPr>
            <a:endParaRPr lang="cs-CZ" dirty="0"/>
          </a:p>
        </p:txBody>
      </p:sp>
      <p:sp>
        <p:nvSpPr>
          <p:cNvPr id="4" name="Zástupný symbol pro datum 3">
            <a:extLst>
              <a:ext uri="{FF2B5EF4-FFF2-40B4-BE49-F238E27FC236}">
                <a16:creationId xmlns:a16="http://schemas.microsoft.com/office/drawing/2014/main" id="{D515EA69-B0CE-4134-868A-6783695B2D22}"/>
              </a:ext>
            </a:extLst>
          </p:cNvPr>
          <p:cNvSpPr>
            <a:spLocks noGrp="1"/>
          </p:cNvSpPr>
          <p:nvPr>
            <p:ph type="dt" sz="half" idx="10"/>
          </p:nvPr>
        </p:nvSpPr>
        <p:spPr/>
        <p:txBody>
          <a:bodyPr/>
          <a:lstStyle/>
          <a:p>
            <a:fld id="{E1B9C54F-6DA1-4148-AAFA-6E07E4393476}" type="datetime1">
              <a:rPr lang="cs-CZ" smtClean="0"/>
              <a:t>30.09.2021</a:t>
            </a:fld>
            <a:endParaRPr lang="cs-CZ"/>
          </a:p>
        </p:txBody>
      </p:sp>
      <p:sp>
        <p:nvSpPr>
          <p:cNvPr id="5" name="Zástupný symbol pro zápatí 4">
            <a:extLst>
              <a:ext uri="{FF2B5EF4-FFF2-40B4-BE49-F238E27FC236}">
                <a16:creationId xmlns:a16="http://schemas.microsoft.com/office/drawing/2014/main" id="{7F990184-9FBC-47CE-B941-2519B37E79A6}"/>
              </a:ext>
            </a:extLst>
          </p:cNvPr>
          <p:cNvSpPr>
            <a:spLocks noGrp="1"/>
          </p:cNvSpPr>
          <p:nvPr>
            <p:ph type="ftr" sz="quarter" idx="11"/>
          </p:nvPr>
        </p:nvSpPr>
        <p:spPr/>
        <p:txBody>
          <a:bodyPr/>
          <a:lstStyle/>
          <a:p>
            <a:r>
              <a:rPr lang="cs-CZ"/>
              <a:t>©doc. Ing. Jiří Novotný, CSc. </a:t>
            </a:r>
          </a:p>
        </p:txBody>
      </p:sp>
      <p:sp>
        <p:nvSpPr>
          <p:cNvPr id="6" name="Zástupný symbol pro číslo snímku 5">
            <a:extLst>
              <a:ext uri="{FF2B5EF4-FFF2-40B4-BE49-F238E27FC236}">
                <a16:creationId xmlns:a16="http://schemas.microsoft.com/office/drawing/2014/main" id="{66420FD1-564C-46F0-88A3-C55E7B9B10F6}"/>
              </a:ext>
            </a:extLst>
          </p:cNvPr>
          <p:cNvSpPr>
            <a:spLocks noGrp="1"/>
          </p:cNvSpPr>
          <p:nvPr>
            <p:ph type="sldNum" sz="quarter" idx="12"/>
          </p:nvPr>
        </p:nvSpPr>
        <p:spPr/>
        <p:txBody>
          <a:bodyPr/>
          <a:lstStyle/>
          <a:p>
            <a:fld id="{3F2E6684-1915-44D4-A01F-37BDBAE2A103}" type="slidenum">
              <a:rPr lang="cs-CZ" smtClean="0"/>
              <a:t>11</a:t>
            </a:fld>
            <a:endParaRPr lang="cs-CZ"/>
          </a:p>
        </p:txBody>
      </p:sp>
    </p:spTree>
    <p:extLst>
      <p:ext uri="{BB962C8B-B14F-4D97-AF65-F5344CB8AC3E}">
        <p14:creationId xmlns:p14="http://schemas.microsoft.com/office/powerpoint/2010/main" val="2566274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CBEB1E-DBD6-4AED-B079-2CC73EFF265A}"/>
              </a:ext>
            </a:extLst>
          </p:cNvPr>
          <p:cNvSpPr>
            <a:spLocks noGrp="1"/>
          </p:cNvSpPr>
          <p:nvPr>
            <p:ph type="title"/>
          </p:nvPr>
        </p:nvSpPr>
        <p:spPr>
          <a:xfrm>
            <a:off x="838200" y="365125"/>
            <a:ext cx="10515600" cy="727075"/>
          </a:xfrm>
        </p:spPr>
        <p:txBody>
          <a:bodyPr/>
          <a:lstStyle/>
          <a:p>
            <a:r>
              <a:rPr lang="cs-CZ" dirty="0"/>
              <a:t>Spolky</a:t>
            </a:r>
          </a:p>
        </p:txBody>
      </p:sp>
      <p:sp>
        <p:nvSpPr>
          <p:cNvPr id="3" name="Zástupný symbol pro obsah 2">
            <a:extLst>
              <a:ext uri="{FF2B5EF4-FFF2-40B4-BE49-F238E27FC236}">
                <a16:creationId xmlns:a16="http://schemas.microsoft.com/office/drawing/2014/main" id="{D8D9B356-E894-4049-8263-FDA409491705}"/>
              </a:ext>
            </a:extLst>
          </p:cNvPr>
          <p:cNvSpPr>
            <a:spLocks noGrp="1"/>
          </p:cNvSpPr>
          <p:nvPr>
            <p:ph idx="1"/>
          </p:nvPr>
        </p:nvSpPr>
        <p:spPr>
          <a:xfrm>
            <a:off x="838200" y="965200"/>
            <a:ext cx="10515600" cy="5211763"/>
          </a:xfrm>
        </p:spPr>
        <p:txBody>
          <a:bodyPr>
            <a:normAutofit fontScale="62500" lnSpcReduction="20000"/>
          </a:bodyPr>
          <a:lstStyle/>
          <a:p>
            <a:pPr marL="0" indent="0">
              <a:buNone/>
            </a:pPr>
            <a:r>
              <a:rPr lang="cs-CZ" sz="3800" b="1" dirty="0"/>
              <a:t>Základní povinnosti </a:t>
            </a:r>
            <a:endParaRPr lang="cs-CZ" sz="3800" dirty="0"/>
          </a:p>
          <a:p>
            <a:pPr marL="0" indent="0">
              <a:buNone/>
            </a:pPr>
            <a:r>
              <a:rPr lang="cs-CZ" sz="3800" i="1" dirty="0"/>
              <a:t>„Každý spolek musí vedle svého založení a následného zápisu do veřejného rejstříku splnit další povinnosti. Ve vztahu ke klubu se jedná zejména o následující: </a:t>
            </a:r>
            <a:endParaRPr lang="cs-CZ" sz="3800" dirty="0"/>
          </a:p>
          <a:p>
            <a:pPr marL="0" indent="0">
              <a:buNone/>
            </a:pPr>
            <a:r>
              <a:rPr lang="cs-CZ" sz="3800" dirty="0"/>
              <a:t>● </a:t>
            </a:r>
            <a:r>
              <a:rPr lang="cs-CZ" sz="3800" i="1" dirty="0"/>
              <a:t>registrace u příslušného správce daně (FÚ) a s tím spojené daňové povinnosti; </a:t>
            </a:r>
            <a:endParaRPr lang="cs-CZ" sz="3800" dirty="0"/>
          </a:p>
          <a:p>
            <a:pPr marL="0" indent="0">
              <a:buNone/>
            </a:pPr>
            <a:r>
              <a:rPr lang="cs-CZ" sz="3800" dirty="0"/>
              <a:t>● </a:t>
            </a:r>
            <a:r>
              <a:rPr lang="cs-CZ" sz="3800" i="1" dirty="0"/>
              <a:t>vedení účetnictví, přičemž jednoduché účetnictví může vést spolek, který není plátcem daně z přidané hodnoty, jeho celkové příjmy za poslední uzavřené účetní období nepřesáhnou 3 000 000 Kč a hodnota jeho majetku nepřesáhne 3 000 000 Kč; </a:t>
            </a:r>
            <a:endParaRPr lang="cs-CZ" sz="3800" dirty="0"/>
          </a:p>
          <a:p>
            <a:pPr marL="0" indent="0">
              <a:buNone/>
            </a:pPr>
            <a:r>
              <a:rPr lang="cs-CZ" sz="3800" dirty="0"/>
              <a:t>● vytvoření návštěvního řádu spolkem provozovaného sportoviště; </a:t>
            </a:r>
          </a:p>
          <a:p>
            <a:pPr marL="0" indent="0">
              <a:buNone/>
            </a:pPr>
            <a:r>
              <a:rPr lang="cs-CZ" sz="3800" dirty="0"/>
              <a:t>● </a:t>
            </a:r>
            <a:r>
              <a:rPr lang="cs-CZ" sz="3800" i="1" dirty="0"/>
              <a:t>dodržovat povinnosti z hlediska ochrany osobních údajů, tj. vyžadovat udělení souhlasu člena se zpracováním osobních údajů (výslovně je třeba uvést rodné číslo). Ideálně na jednání nejvyššího orgánu spolku, tedy na takové akci, kde je z organizačního hlediska splnění povinnosti nejsnazší. U nových členů je vhodné tuto záležitost řešit již v rámci přihlášky do spolku – přihlášku se souhlasem je pak třeba archivovat; </a:t>
            </a:r>
            <a:endParaRPr lang="cs-CZ" sz="3800" dirty="0"/>
          </a:p>
          <a:p>
            <a:pPr marL="0" indent="0">
              <a:buNone/>
            </a:pPr>
            <a:endParaRPr lang="cs-CZ" dirty="0"/>
          </a:p>
        </p:txBody>
      </p:sp>
      <p:sp>
        <p:nvSpPr>
          <p:cNvPr id="4" name="Zástupný symbol pro datum 3">
            <a:extLst>
              <a:ext uri="{FF2B5EF4-FFF2-40B4-BE49-F238E27FC236}">
                <a16:creationId xmlns:a16="http://schemas.microsoft.com/office/drawing/2014/main" id="{D515EA69-B0CE-4134-868A-6783695B2D22}"/>
              </a:ext>
            </a:extLst>
          </p:cNvPr>
          <p:cNvSpPr>
            <a:spLocks noGrp="1"/>
          </p:cNvSpPr>
          <p:nvPr>
            <p:ph type="dt" sz="half" idx="10"/>
          </p:nvPr>
        </p:nvSpPr>
        <p:spPr/>
        <p:txBody>
          <a:bodyPr/>
          <a:lstStyle/>
          <a:p>
            <a:fld id="{E1B9C54F-6DA1-4148-AAFA-6E07E4393476}" type="datetime1">
              <a:rPr lang="cs-CZ" smtClean="0"/>
              <a:t>30.09.2021</a:t>
            </a:fld>
            <a:endParaRPr lang="cs-CZ"/>
          </a:p>
        </p:txBody>
      </p:sp>
      <p:sp>
        <p:nvSpPr>
          <p:cNvPr id="5" name="Zástupný symbol pro zápatí 4">
            <a:extLst>
              <a:ext uri="{FF2B5EF4-FFF2-40B4-BE49-F238E27FC236}">
                <a16:creationId xmlns:a16="http://schemas.microsoft.com/office/drawing/2014/main" id="{7F990184-9FBC-47CE-B941-2519B37E79A6}"/>
              </a:ext>
            </a:extLst>
          </p:cNvPr>
          <p:cNvSpPr>
            <a:spLocks noGrp="1"/>
          </p:cNvSpPr>
          <p:nvPr>
            <p:ph type="ftr" sz="quarter" idx="11"/>
          </p:nvPr>
        </p:nvSpPr>
        <p:spPr/>
        <p:txBody>
          <a:bodyPr/>
          <a:lstStyle/>
          <a:p>
            <a:r>
              <a:rPr lang="cs-CZ"/>
              <a:t>©doc. Ing. Jiří Novotný, CSc. </a:t>
            </a:r>
          </a:p>
        </p:txBody>
      </p:sp>
      <p:sp>
        <p:nvSpPr>
          <p:cNvPr id="6" name="Zástupný symbol pro číslo snímku 5">
            <a:extLst>
              <a:ext uri="{FF2B5EF4-FFF2-40B4-BE49-F238E27FC236}">
                <a16:creationId xmlns:a16="http://schemas.microsoft.com/office/drawing/2014/main" id="{66420FD1-564C-46F0-88A3-C55E7B9B10F6}"/>
              </a:ext>
            </a:extLst>
          </p:cNvPr>
          <p:cNvSpPr>
            <a:spLocks noGrp="1"/>
          </p:cNvSpPr>
          <p:nvPr>
            <p:ph type="sldNum" sz="quarter" idx="12"/>
          </p:nvPr>
        </p:nvSpPr>
        <p:spPr/>
        <p:txBody>
          <a:bodyPr/>
          <a:lstStyle/>
          <a:p>
            <a:fld id="{3F2E6684-1915-44D4-A01F-37BDBAE2A103}" type="slidenum">
              <a:rPr lang="cs-CZ" smtClean="0"/>
              <a:t>12</a:t>
            </a:fld>
            <a:endParaRPr lang="cs-CZ"/>
          </a:p>
        </p:txBody>
      </p:sp>
    </p:spTree>
    <p:extLst>
      <p:ext uri="{BB962C8B-B14F-4D97-AF65-F5344CB8AC3E}">
        <p14:creationId xmlns:p14="http://schemas.microsoft.com/office/powerpoint/2010/main" val="3668580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CBEB1E-DBD6-4AED-B079-2CC73EFF265A}"/>
              </a:ext>
            </a:extLst>
          </p:cNvPr>
          <p:cNvSpPr>
            <a:spLocks noGrp="1"/>
          </p:cNvSpPr>
          <p:nvPr>
            <p:ph type="title"/>
          </p:nvPr>
        </p:nvSpPr>
        <p:spPr/>
        <p:txBody>
          <a:bodyPr/>
          <a:lstStyle/>
          <a:p>
            <a:r>
              <a:rPr lang="cs-CZ" dirty="0"/>
              <a:t>Spolky</a:t>
            </a:r>
          </a:p>
        </p:txBody>
      </p:sp>
      <p:sp>
        <p:nvSpPr>
          <p:cNvPr id="3" name="Zástupný symbol pro obsah 2">
            <a:extLst>
              <a:ext uri="{FF2B5EF4-FFF2-40B4-BE49-F238E27FC236}">
                <a16:creationId xmlns:a16="http://schemas.microsoft.com/office/drawing/2014/main" id="{D8D9B356-E894-4049-8263-FDA409491705}"/>
              </a:ext>
            </a:extLst>
          </p:cNvPr>
          <p:cNvSpPr>
            <a:spLocks noGrp="1"/>
          </p:cNvSpPr>
          <p:nvPr>
            <p:ph idx="1"/>
          </p:nvPr>
        </p:nvSpPr>
        <p:spPr/>
        <p:txBody>
          <a:bodyPr/>
          <a:lstStyle/>
          <a:p>
            <a:pPr marL="0" indent="0">
              <a:buNone/>
            </a:pPr>
            <a:r>
              <a:rPr lang="cs-CZ" dirty="0"/>
              <a:t>● </a:t>
            </a:r>
            <a:r>
              <a:rPr lang="cs-CZ" i="1" dirty="0"/>
              <a:t>povinnosti zaměstnavatele v případě existence zaměstnanců spolku. Jedná se zejména o registraci u zdravotních pojišťoven a příslušné Okresní správy sociálního zabezpečení; </a:t>
            </a:r>
            <a:endParaRPr lang="cs-CZ" dirty="0"/>
          </a:p>
          <a:p>
            <a:pPr marL="0" indent="0">
              <a:buNone/>
            </a:pPr>
            <a:r>
              <a:rPr lang="cs-CZ" dirty="0"/>
              <a:t>● zdravotní prohlídky v souladu s příslušnými právními předpisy. </a:t>
            </a:r>
          </a:p>
          <a:p>
            <a:pPr marL="0" indent="0">
              <a:buNone/>
            </a:pPr>
            <a:r>
              <a:rPr lang="cs-CZ" dirty="0"/>
              <a:t>● </a:t>
            </a:r>
            <a:r>
              <a:rPr lang="cs-CZ" i="1" dirty="0"/>
              <a:t>svolat alespoň jedenkrát ročně zasedání nejvyššího orgánu spolku (zpravidla výroční členská schůze nebo valná hromada); </a:t>
            </a:r>
            <a:endParaRPr lang="cs-CZ" dirty="0"/>
          </a:p>
          <a:p>
            <a:pPr marL="0" indent="0">
              <a:buNone/>
            </a:pPr>
            <a:r>
              <a:rPr lang="cs-CZ" dirty="0"/>
              <a:t>● průběžně aktualizovat své údaje ve spolkovém rejstříku </a:t>
            </a:r>
          </a:p>
          <a:p>
            <a:pPr marL="0" indent="0">
              <a:buNone/>
            </a:pPr>
            <a:r>
              <a:rPr lang="cs-CZ" dirty="0"/>
              <a:t>● průběžně plnit daňové a účetní povinnosti“ </a:t>
            </a:r>
          </a:p>
          <a:p>
            <a:pPr marL="0" indent="0">
              <a:buNone/>
            </a:pPr>
            <a:r>
              <a:rPr lang="cs-CZ" dirty="0"/>
              <a:t>(KOLEKTIV AUTORŮ ČUS, 2017, s. 17)  </a:t>
            </a:r>
          </a:p>
          <a:p>
            <a:endParaRPr lang="cs-CZ" dirty="0"/>
          </a:p>
        </p:txBody>
      </p:sp>
      <p:sp>
        <p:nvSpPr>
          <p:cNvPr id="4" name="Zástupný symbol pro datum 3">
            <a:extLst>
              <a:ext uri="{FF2B5EF4-FFF2-40B4-BE49-F238E27FC236}">
                <a16:creationId xmlns:a16="http://schemas.microsoft.com/office/drawing/2014/main" id="{D515EA69-B0CE-4134-868A-6783695B2D22}"/>
              </a:ext>
            </a:extLst>
          </p:cNvPr>
          <p:cNvSpPr>
            <a:spLocks noGrp="1"/>
          </p:cNvSpPr>
          <p:nvPr>
            <p:ph type="dt" sz="half" idx="10"/>
          </p:nvPr>
        </p:nvSpPr>
        <p:spPr/>
        <p:txBody>
          <a:bodyPr/>
          <a:lstStyle/>
          <a:p>
            <a:fld id="{E1B9C54F-6DA1-4148-AAFA-6E07E4393476}" type="datetime1">
              <a:rPr lang="cs-CZ" smtClean="0"/>
              <a:t>30.09.2021</a:t>
            </a:fld>
            <a:endParaRPr lang="cs-CZ"/>
          </a:p>
        </p:txBody>
      </p:sp>
      <p:sp>
        <p:nvSpPr>
          <p:cNvPr id="5" name="Zástupný symbol pro zápatí 4">
            <a:extLst>
              <a:ext uri="{FF2B5EF4-FFF2-40B4-BE49-F238E27FC236}">
                <a16:creationId xmlns:a16="http://schemas.microsoft.com/office/drawing/2014/main" id="{7F990184-9FBC-47CE-B941-2519B37E79A6}"/>
              </a:ext>
            </a:extLst>
          </p:cNvPr>
          <p:cNvSpPr>
            <a:spLocks noGrp="1"/>
          </p:cNvSpPr>
          <p:nvPr>
            <p:ph type="ftr" sz="quarter" idx="11"/>
          </p:nvPr>
        </p:nvSpPr>
        <p:spPr/>
        <p:txBody>
          <a:bodyPr/>
          <a:lstStyle/>
          <a:p>
            <a:r>
              <a:rPr lang="cs-CZ"/>
              <a:t>©doc. Ing. Jiří Novotný, CSc. </a:t>
            </a:r>
          </a:p>
        </p:txBody>
      </p:sp>
      <p:sp>
        <p:nvSpPr>
          <p:cNvPr id="6" name="Zástupný symbol pro číslo snímku 5">
            <a:extLst>
              <a:ext uri="{FF2B5EF4-FFF2-40B4-BE49-F238E27FC236}">
                <a16:creationId xmlns:a16="http://schemas.microsoft.com/office/drawing/2014/main" id="{66420FD1-564C-46F0-88A3-C55E7B9B10F6}"/>
              </a:ext>
            </a:extLst>
          </p:cNvPr>
          <p:cNvSpPr>
            <a:spLocks noGrp="1"/>
          </p:cNvSpPr>
          <p:nvPr>
            <p:ph type="sldNum" sz="quarter" idx="12"/>
          </p:nvPr>
        </p:nvSpPr>
        <p:spPr/>
        <p:txBody>
          <a:bodyPr/>
          <a:lstStyle/>
          <a:p>
            <a:fld id="{3F2E6684-1915-44D4-A01F-37BDBAE2A103}" type="slidenum">
              <a:rPr lang="cs-CZ" smtClean="0"/>
              <a:t>13</a:t>
            </a:fld>
            <a:endParaRPr lang="cs-CZ"/>
          </a:p>
        </p:txBody>
      </p:sp>
    </p:spTree>
    <p:extLst>
      <p:ext uri="{BB962C8B-B14F-4D97-AF65-F5344CB8AC3E}">
        <p14:creationId xmlns:p14="http://schemas.microsoft.com/office/powerpoint/2010/main" val="4244685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CBEB1E-DBD6-4AED-B079-2CC73EFF265A}"/>
              </a:ext>
            </a:extLst>
          </p:cNvPr>
          <p:cNvSpPr>
            <a:spLocks noGrp="1"/>
          </p:cNvSpPr>
          <p:nvPr>
            <p:ph type="title"/>
          </p:nvPr>
        </p:nvSpPr>
        <p:spPr>
          <a:xfrm>
            <a:off x="838200" y="365125"/>
            <a:ext cx="10515600" cy="803275"/>
          </a:xfrm>
        </p:spPr>
        <p:txBody>
          <a:bodyPr/>
          <a:lstStyle/>
          <a:p>
            <a:r>
              <a:rPr lang="cs-CZ" dirty="0"/>
              <a:t>Akciová společnost  a. s.</a:t>
            </a:r>
          </a:p>
        </p:txBody>
      </p:sp>
      <p:sp>
        <p:nvSpPr>
          <p:cNvPr id="3" name="Zástupný symbol pro obsah 2">
            <a:extLst>
              <a:ext uri="{FF2B5EF4-FFF2-40B4-BE49-F238E27FC236}">
                <a16:creationId xmlns:a16="http://schemas.microsoft.com/office/drawing/2014/main" id="{D8D9B356-E894-4049-8263-FDA409491705}"/>
              </a:ext>
            </a:extLst>
          </p:cNvPr>
          <p:cNvSpPr>
            <a:spLocks noGrp="1"/>
          </p:cNvSpPr>
          <p:nvPr>
            <p:ph idx="1"/>
          </p:nvPr>
        </p:nvSpPr>
        <p:spPr>
          <a:xfrm>
            <a:off x="838200" y="1168400"/>
            <a:ext cx="10515600" cy="5008563"/>
          </a:xfrm>
        </p:spPr>
        <p:txBody>
          <a:bodyPr/>
          <a:lstStyle/>
          <a:p>
            <a:r>
              <a:rPr lang="cs-CZ" i="1" dirty="0"/>
              <a:t>Akciová společnost (a.s.) je typickým představitelem kapitálové obchodní společnosti. Společníci, resp. akcionáři se na ní podílejí poskytnutým kapitálem, přičemž samotný chod řídí profesionální management. </a:t>
            </a:r>
            <a:endParaRPr lang="cs-CZ" dirty="0"/>
          </a:p>
          <a:p>
            <a:r>
              <a:rPr lang="cs-CZ" i="1" dirty="0"/>
              <a:t>Dalšími atributy je i nemožnost ručení akcionářů za závazky společnosti či téměř neomezená převoditelnost podílů (resp. akcií). Co do využití je akciová společnost vhodná především pro správu a provoz větších podniků, u kterých je potřeba velká kumulace kapitálu</a:t>
            </a:r>
            <a:r>
              <a:rPr lang="cs-CZ" dirty="0"/>
              <a:t>.“ </a:t>
            </a:r>
          </a:p>
          <a:p>
            <a:r>
              <a:rPr lang="cs-CZ" dirty="0"/>
              <a:t>(http://obcanskyzakonik.justice.cz/</a:t>
            </a:r>
            <a:r>
              <a:rPr lang="cs-CZ" dirty="0" err="1"/>
              <a:t>index.php</a:t>
            </a:r>
            <a:r>
              <a:rPr lang="cs-CZ" dirty="0"/>
              <a:t>/</a:t>
            </a:r>
            <a:r>
              <a:rPr lang="cs-CZ" dirty="0" err="1"/>
              <a:t>obchodni</a:t>
            </a:r>
            <a:r>
              <a:rPr lang="cs-CZ" dirty="0"/>
              <a:t>-korporace/</a:t>
            </a:r>
            <a:r>
              <a:rPr lang="cs-CZ" dirty="0" err="1"/>
              <a:t>konkretni-zmeny</a:t>
            </a:r>
            <a:r>
              <a:rPr lang="cs-CZ" dirty="0"/>
              <a:t>/</a:t>
            </a:r>
            <a:r>
              <a:rPr lang="cs-CZ" dirty="0" err="1"/>
              <a:t>akciova-spolecnost</a:t>
            </a:r>
            <a:r>
              <a:rPr lang="cs-CZ" dirty="0"/>
              <a:t>) </a:t>
            </a:r>
          </a:p>
        </p:txBody>
      </p:sp>
      <p:sp>
        <p:nvSpPr>
          <p:cNvPr id="4" name="Zástupný symbol pro datum 3">
            <a:extLst>
              <a:ext uri="{FF2B5EF4-FFF2-40B4-BE49-F238E27FC236}">
                <a16:creationId xmlns:a16="http://schemas.microsoft.com/office/drawing/2014/main" id="{D515EA69-B0CE-4134-868A-6783695B2D22}"/>
              </a:ext>
            </a:extLst>
          </p:cNvPr>
          <p:cNvSpPr>
            <a:spLocks noGrp="1"/>
          </p:cNvSpPr>
          <p:nvPr>
            <p:ph type="dt" sz="half" idx="10"/>
          </p:nvPr>
        </p:nvSpPr>
        <p:spPr/>
        <p:txBody>
          <a:bodyPr/>
          <a:lstStyle/>
          <a:p>
            <a:fld id="{E1B9C54F-6DA1-4148-AAFA-6E07E4393476}" type="datetime1">
              <a:rPr lang="cs-CZ" smtClean="0"/>
              <a:t>30.09.2021</a:t>
            </a:fld>
            <a:endParaRPr lang="cs-CZ"/>
          </a:p>
        </p:txBody>
      </p:sp>
      <p:sp>
        <p:nvSpPr>
          <p:cNvPr id="5" name="Zástupný symbol pro zápatí 4">
            <a:extLst>
              <a:ext uri="{FF2B5EF4-FFF2-40B4-BE49-F238E27FC236}">
                <a16:creationId xmlns:a16="http://schemas.microsoft.com/office/drawing/2014/main" id="{7F990184-9FBC-47CE-B941-2519B37E79A6}"/>
              </a:ext>
            </a:extLst>
          </p:cNvPr>
          <p:cNvSpPr>
            <a:spLocks noGrp="1"/>
          </p:cNvSpPr>
          <p:nvPr>
            <p:ph type="ftr" sz="quarter" idx="11"/>
          </p:nvPr>
        </p:nvSpPr>
        <p:spPr/>
        <p:txBody>
          <a:bodyPr/>
          <a:lstStyle/>
          <a:p>
            <a:r>
              <a:rPr lang="cs-CZ"/>
              <a:t>©doc. Ing. Jiří Novotný, CSc. </a:t>
            </a:r>
          </a:p>
        </p:txBody>
      </p:sp>
      <p:sp>
        <p:nvSpPr>
          <p:cNvPr id="6" name="Zástupný symbol pro číslo snímku 5">
            <a:extLst>
              <a:ext uri="{FF2B5EF4-FFF2-40B4-BE49-F238E27FC236}">
                <a16:creationId xmlns:a16="http://schemas.microsoft.com/office/drawing/2014/main" id="{66420FD1-564C-46F0-88A3-C55E7B9B10F6}"/>
              </a:ext>
            </a:extLst>
          </p:cNvPr>
          <p:cNvSpPr>
            <a:spLocks noGrp="1"/>
          </p:cNvSpPr>
          <p:nvPr>
            <p:ph type="sldNum" sz="quarter" idx="12"/>
          </p:nvPr>
        </p:nvSpPr>
        <p:spPr/>
        <p:txBody>
          <a:bodyPr/>
          <a:lstStyle/>
          <a:p>
            <a:fld id="{3F2E6684-1915-44D4-A01F-37BDBAE2A103}" type="slidenum">
              <a:rPr lang="cs-CZ" smtClean="0"/>
              <a:t>14</a:t>
            </a:fld>
            <a:endParaRPr lang="cs-CZ"/>
          </a:p>
        </p:txBody>
      </p:sp>
    </p:spTree>
    <p:extLst>
      <p:ext uri="{BB962C8B-B14F-4D97-AF65-F5344CB8AC3E}">
        <p14:creationId xmlns:p14="http://schemas.microsoft.com/office/powerpoint/2010/main" val="33010639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BEF07F-46BE-4AE2-B034-CFF49E145C5C}"/>
              </a:ext>
            </a:extLst>
          </p:cNvPr>
          <p:cNvSpPr>
            <a:spLocks noGrp="1"/>
          </p:cNvSpPr>
          <p:nvPr>
            <p:ph type="title"/>
          </p:nvPr>
        </p:nvSpPr>
        <p:spPr/>
        <p:txBody>
          <a:bodyPr/>
          <a:lstStyle/>
          <a:p>
            <a:r>
              <a:rPr lang="cs-CZ" dirty="0"/>
              <a:t>Společnost s ručením omezeným (s.r.o.) </a:t>
            </a:r>
          </a:p>
        </p:txBody>
      </p:sp>
      <p:sp>
        <p:nvSpPr>
          <p:cNvPr id="3" name="Zástupný symbol pro obsah 2">
            <a:extLst>
              <a:ext uri="{FF2B5EF4-FFF2-40B4-BE49-F238E27FC236}">
                <a16:creationId xmlns:a16="http://schemas.microsoft.com/office/drawing/2014/main" id="{E722A8C7-08FB-4874-B2B8-C0D6D87A7FFA}"/>
              </a:ext>
            </a:extLst>
          </p:cNvPr>
          <p:cNvSpPr>
            <a:spLocks noGrp="1"/>
          </p:cNvSpPr>
          <p:nvPr>
            <p:ph idx="1"/>
          </p:nvPr>
        </p:nvSpPr>
        <p:spPr/>
        <p:txBody>
          <a:bodyPr>
            <a:normAutofit lnSpcReduction="10000"/>
          </a:bodyPr>
          <a:lstStyle/>
          <a:p>
            <a:r>
              <a:rPr lang="cs-CZ" i="1" dirty="0"/>
              <a:t>představuje jednoznačně nejpoužívanější formu obchodní společnosti u nás, přičemž oblibě se těší zejména u drobných a středních podnikatelů. </a:t>
            </a:r>
            <a:endParaRPr lang="cs-CZ" dirty="0"/>
          </a:p>
          <a:p>
            <a:r>
              <a:rPr lang="cs-CZ" i="1" dirty="0"/>
              <a:t>Spolu s akciovou společností je tato společnost řazena mezi tzv. kapitálové společnosti, pro něž jsou charakteristické znaky jako: účast společníků formou poskytnutého kapitálu, oddělení majetku společníků od majetku společnosti a nízké riziko ručení společníků za závazky společnosti. S.r.o. tuto definici naplňuje pouze s tím rozdílem, že oproti běžným kapitálovým společnostem předpokládá vyšší míru osobní angažovanosti společníků na chodu společnosti.“ </a:t>
            </a:r>
            <a:r>
              <a:rPr lang="cs-CZ" dirty="0"/>
              <a:t>(http://obcanskyzakonik.justice.cz/</a:t>
            </a:r>
            <a:r>
              <a:rPr lang="cs-CZ" dirty="0" err="1"/>
              <a:t>index.php</a:t>
            </a:r>
            <a:r>
              <a:rPr lang="cs-CZ" dirty="0"/>
              <a:t>/</a:t>
            </a:r>
            <a:r>
              <a:rPr lang="cs-CZ" dirty="0" err="1"/>
              <a:t>obchodni</a:t>
            </a:r>
            <a:r>
              <a:rPr lang="cs-CZ" dirty="0"/>
              <a:t>-korporace/</a:t>
            </a:r>
            <a:r>
              <a:rPr lang="cs-CZ" dirty="0" err="1"/>
              <a:t>konkretni-zmeny</a:t>
            </a:r>
            <a:r>
              <a:rPr lang="cs-CZ" dirty="0"/>
              <a:t>/</a:t>
            </a:r>
            <a:r>
              <a:rPr lang="cs-CZ" dirty="0" err="1"/>
              <a:t>spolecnost</a:t>
            </a:r>
            <a:r>
              <a:rPr lang="cs-CZ" dirty="0"/>
              <a:t>-s-</a:t>
            </a:r>
            <a:r>
              <a:rPr lang="cs-CZ" dirty="0" err="1"/>
              <a:t>rucenim</a:t>
            </a:r>
            <a:r>
              <a:rPr lang="cs-CZ" dirty="0"/>
              <a:t>-</a:t>
            </a:r>
            <a:r>
              <a:rPr lang="cs-CZ" dirty="0" err="1"/>
              <a:t>omezenym</a:t>
            </a:r>
            <a:r>
              <a:rPr lang="cs-CZ" dirty="0"/>
              <a:t>) </a:t>
            </a:r>
          </a:p>
        </p:txBody>
      </p:sp>
      <p:sp>
        <p:nvSpPr>
          <p:cNvPr id="4" name="Zástupný symbol pro datum 3">
            <a:extLst>
              <a:ext uri="{FF2B5EF4-FFF2-40B4-BE49-F238E27FC236}">
                <a16:creationId xmlns:a16="http://schemas.microsoft.com/office/drawing/2014/main" id="{446CBAB0-9D5F-4023-B74E-BD6E2124FD73}"/>
              </a:ext>
            </a:extLst>
          </p:cNvPr>
          <p:cNvSpPr>
            <a:spLocks noGrp="1"/>
          </p:cNvSpPr>
          <p:nvPr>
            <p:ph type="dt" sz="half" idx="10"/>
          </p:nvPr>
        </p:nvSpPr>
        <p:spPr/>
        <p:txBody>
          <a:bodyPr/>
          <a:lstStyle/>
          <a:p>
            <a:fld id="{E1B9C54F-6DA1-4148-AAFA-6E07E4393476}" type="datetime1">
              <a:rPr lang="cs-CZ" smtClean="0"/>
              <a:t>30.09.2021</a:t>
            </a:fld>
            <a:endParaRPr lang="cs-CZ"/>
          </a:p>
        </p:txBody>
      </p:sp>
      <p:sp>
        <p:nvSpPr>
          <p:cNvPr id="5" name="Zástupný symbol pro zápatí 4">
            <a:extLst>
              <a:ext uri="{FF2B5EF4-FFF2-40B4-BE49-F238E27FC236}">
                <a16:creationId xmlns:a16="http://schemas.microsoft.com/office/drawing/2014/main" id="{F3675D5A-B54D-4EB9-B33A-E89292784868}"/>
              </a:ext>
            </a:extLst>
          </p:cNvPr>
          <p:cNvSpPr>
            <a:spLocks noGrp="1"/>
          </p:cNvSpPr>
          <p:nvPr>
            <p:ph type="ftr" sz="quarter" idx="11"/>
          </p:nvPr>
        </p:nvSpPr>
        <p:spPr/>
        <p:txBody>
          <a:bodyPr/>
          <a:lstStyle/>
          <a:p>
            <a:r>
              <a:rPr lang="cs-CZ"/>
              <a:t>©doc. Ing. Jiří Novotný, CSc. </a:t>
            </a:r>
          </a:p>
        </p:txBody>
      </p:sp>
      <p:sp>
        <p:nvSpPr>
          <p:cNvPr id="6" name="Zástupný symbol pro číslo snímku 5">
            <a:extLst>
              <a:ext uri="{FF2B5EF4-FFF2-40B4-BE49-F238E27FC236}">
                <a16:creationId xmlns:a16="http://schemas.microsoft.com/office/drawing/2014/main" id="{79CAFC91-546F-4BC7-AFC5-FBBF2C671EB0}"/>
              </a:ext>
            </a:extLst>
          </p:cNvPr>
          <p:cNvSpPr>
            <a:spLocks noGrp="1"/>
          </p:cNvSpPr>
          <p:nvPr>
            <p:ph type="sldNum" sz="quarter" idx="12"/>
          </p:nvPr>
        </p:nvSpPr>
        <p:spPr/>
        <p:txBody>
          <a:bodyPr/>
          <a:lstStyle/>
          <a:p>
            <a:fld id="{3F2E6684-1915-44D4-A01F-37BDBAE2A103}" type="slidenum">
              <a:rPr lang="cs-CZ" smtClean="0"/>
              <a:t>15</a:t>
            </a:fld>
            <a:endParaRPr lang="cs-CZ"/>
          </a:p>
        </p:txBody>
      </p:sp>
    </p:spTree>
    <p:extLst>
      <p:ext uri="{BB962C8B-B14F-4D97-AF65-F5344CB8AC3E}">
        <p14:creationId xmlns:p14="http://schemas.microsoft.com/office/powerpoint/2010/main" val="3011564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1FD5F0-B1DE-4EEA-8140-A5F1C931435C}"/>
              </a:ext>
            </a:extLst>
          </p:cNvPr>
          <p:cNvSpPr>
            <a:spLocks noGrp="1"/>
          </p:cNvSpPr>
          <p:nvPr>
            <p:ph type="title"/>
          </p:nvPr>
        </p:nvSpPr>
        <p:spPr/>
        <p:txBody>
          <a:bodyPr/>
          <a:lstStyle/>
          <a:p>
            <a:r>
              <a:rPr lang="cs-CZ" dirty="0"/>
              <a:t>Další využitelné právní formy profi kluby</a:t>
            </a:r>
          </a:p>
        </p:txBody>
      </p:sp>
      <p:sp>
        <p:nvSpPr>
          <p:cNvPr id="3" name="Zástupný symbol pro obsah 2">
            <a:extLst>
              <a:ext uri="{FF2B5EF4-FFF2-40B4-BE49-F238E27FC236}">
                <a16:creationId xmlns:a16="http://schemas.microsoft.com/office/drawing/2014/main" id="{24A37B42-AED8-4778-909D-6DBF5696CE80}"/>
              </a:ext>
            </a:extLst>
          </p:cNvPr>
          <p:cNvSpPr>
            <a:spLocks noGrp="1"/>
          </p:cNvSpPr>
          <p:nvPr>
            <p:ph idx="1"/>
          </p:nvPr>
        </p:nvSpPr>
        <p:spPr/>
        <p:txBody>
          <a:bodyPr/>
          <a:lstStyle/>
          <a:p>
            <a:endParaRPr lang="cs-CZ" dirty="0"/>
          </a:p>
          <a:p>
            <a:r>
              <a:rPr lang="cs-CZ" dirty="0"/>
              <a:t>Nadace </a:t>
            </a:r>
          </a:p>
          <a:p>
            <a:pPr lvl="1"/>
            <a:r>
              <a:rPr lang="cs-CZ" dirty="0"/>
              <a:t>Nutný základní vklad 500 tis. Kč,  a vnější audit</a:t>
            </a:r>
          </a:p>
          <a:p>
            <a:endParaRPr lang="cs-CZ" dirty="0"/>
          </a:p>
          <a:p>
            <a:r>
              <a:rPr lang="cs-CZ" dirty="0"/>
              <a:t>Nadační fond</a:t>
            </a:r>
          </a:p>
          <a:p>
            <a:pPr lvl="1"/>
            <a:r>
              <a:rPr lang="cs-CZ" dirty="0"/>
              <a:t>Bez základního vkladu, do výše jmění 3 mil. Kč, postačuje pouze vnitřní audit.</a:t>
            </a:r>
          </a:p>
          <a:p>
            <a:pPr lvl="2"/>
            <a:r>
              <a:rPr lang="cs-CZ" dirty="0"/>
              <a:t>S oblibou využíváno </a:t>
            </a:r>
            <a:r>
              <a:rPr lang="cs-CZ"/>
              <a:t>profi kluby v ČR  </a:t>
            </a:r>
            <a:endParaRPr lang="cs-CZ" dirty="0"/>
          </a:p>
          <a:p>
            <a:endParaRPr lang="cs-CZ" dirty="0"/>
          </a:p>
        </p:txBody>
      </p:sp>
      <p:sp>
        <p:nvSpPr>
          <p:cNvPr id="4" name="Zástupný symbol pro datum 3">
            <a:extLst>
              <a:ext uri="{FF2B5EF4-FFF2-40B4-BE49-F238E27FC236}">
                <a16:creationId xmlns:a16="http://schemas.microsoft.com/office/drawing/2014/main" id="{2799879A-01E3-4F2D-B4AC-13799AC876AE}"/>
              </a:ext>
            </a:extLst>
          </p:cNvPr>
          <p:cNvSpPr>
            <a:spLocks noGrp="1"/>
          </p:cNvSpPr>
          <p:nvPr>
            <p:ph type="dt" sz="half" idx="10"/>
          </p:nvPr>
        </p:nvSpPr>
        <p:spPr/>
        <p:txBody>
          <a:bodyPr/>
          <a:lstStyle/>
          <a:p>
            <a:fld id="{E1B9C54F-6DA1-4148-AAFA-6E07E4393476}" type="datetime1">
              <a:rPr lang="cs-CZ" smtClean="0"/>
              <a:t>30.09.2021</a:t>
            </a:fld>
            <a:endParaRPr lang="cs-CZ"/>
          </a:p>
        </p:txBody>
      </p:sp>
      <p:sp>
        <p:nvSpPr>
          <p:cNvPr id="5" name="Zástupný symbol pro zápatí 4">
            <a:extLst>
              <a:ext uri="{FF2B5EF4-FFF2-40B4-BE49-F238E27FC236}">
                <a16:creationId xmlns:a16="http://schemas.microsoft.com/office/drawing/2014/main" id="{0A379DFB-565D-4F3F-8A5C-5F7E2F0B5C54}"/>
              </a:ext>
            </a:extLst>
          </p:cNvPr>
          <p:cNvSpPr>
            <a:spLocks noGrp="1"/>
          </p:cNvSpPr>
          <p:nvPr>
            <p:ph type="ftr" sz="quarter" idx="11"/>
          </p:nvPr>
        </p:nvSpPr>
        <p:spPr/>
        <p:txBody>
          <a:bodyPr/>
          <a:lstStyle/>
          <a:p>
            <a:r>
              <a:rPr lang="cs-CZ"/>
              <a:t>©doc. Ing. Jiří Novotný, CSc. </a:t>
            </a:r>
          </a:p>
        </p:txBody>
      </p:sp>
      <p:sp>
        <p:nvSpPr>
          <p:cNvPr id="6" name="Zástupný symbol pro číslo snímku 5">
            <a:extLst>
              <a:ext uri="{FF2B5EF4-FFF2-40B4-BE49-F238E27FC236}">
                <a16:creationId xmlns:a16="http://schemas.microsoft.com/office/drawing/2014/main" id="{C6BB54E5-B6A0-4A8C-AB5D-7565E01DA935}"/>
              </a:ext>
            </a:extLst>
          </p:cNvPr>
          <p:cNvSpPr>
            <a:spLocks noGrp="1"/>
          </p:cNvSpPr>
          <p:nvPr>
            <p:ph type="sldNum" sz="quarter" idx="12"/>
          </p:nvPr>
        </p:nvSpPr>
        <p:spPr/>
        <p:txBody>
          <a:bodyPr/>
          <a:lstStyle/>
          <a:p>
            <a:fld id="{3F2E6684-1915-44D4-A01F-37BDBAE2A103}" type="slidenum">
              <a:rPr lang="cs-CZ" smtClean="0"/>
              <a:t>16</a:t>
            </a:fld>
            <a:endParaRPr lang="cs-CZ"/>
          </a:p>
        </p:txBody>
      </p:sp>
    </p:spTree>
    <p:extLst>
      <p:ext uri="{BB962C8B-B14F-4D97-AF65-F5344CB8AC3E}">
        <p14:creationId xmlns:p14="http://schemas.microsoft.com/office/powerpoint/2010/main" val="2356319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18B476-564D-4910-A1B0-8ABDE5C8D9AD}"/>
              </a:ext>
            </a:extLst>
          </p:cNvPr>
          <p:cNvSpPr>
            <a:spLocks noGrp="1"/>
          </p:cNvSpPr>
          <p:nvPr>
            <p:ph type="title"/>
          </p:nvPr>
        </p:nvSpPr>
        <p:spPr/>
        <p:txBody>
          <a:bodyPr/>
          <a:lstStyle/>
          <a:p>
            <a:r>
              <a:rPr lang="cs-CZ" dirty="0"/>
              <a:t>Městské profesionální sportovní kluby </a:t>
            </a:r>
            <a:br>
              <a:rPr lang="cs-CZ" dirty="0"/>
            </a:br>
            <a:endParaRPr lang="cs-CZ" dirty="0"/>
          </a:p>
        </p:txBody>
      </p:sp>
      <p:sp>
        <p:nvSpPr>
          <p:cNvPr id="3" name="Zástupný symbol pro obsah 2">
            <a:extLst>
              <a:ext uri="{FF2B5EF4-FFF2-40B4-BE49-F238E27FC236}">
                <a16:creationId xmlns:a16="http://schemas.microsoft.com/office/drawing/2014/main" id="{594FEBF0-A7C8-4D33-AA89-B9A46789CA64}"/>
              </a:ext>
            </a:extLst>
          </p:cNvPr>
          <p:cNvSpPr>
            <a:spLocks noGrp="1"/>
          </p:cNvSpPr>
          <p:nvPr>
            <p:ph idx="1"/>
          </p:nvPr>
        </p:nvSpPr>
        <p:spPr>
          <a:xfrm>
            <a:off x="838200" y="1168400"/>
            <a:ext cx="10515600" cy="5008563"/>
          </a:xfrm>
        </p:spPr>
        <p:txBody>
          <a:bodyPr>
            <a:normAutofit/>
          </a:bodyPr>
          <a:lstStyle/>
          <a:p>
            <a:pPr marL="0" indent="0">
              <a:buNone/>
            </a:pPr>
            <a:r>
              <a:rPr lang="cs-CZ" dirty="0"/>
              <a:t>Fotbal: </a:t>
            </a:r>
          </a:p>
          <a:p>
            <a:pPr marL="0" indent="0">
              <a:buNone/>
            </a:pPr>
            <a:r>
              <a:rPr lang="cs-CZ" dirty="0"/>
              <a:t>FORTUNA:LIGA </a:t>
            </a:r>
          </a:p>
          <a:p>
            <a:pPr lvl="1"/>
            <a:r>
              <a:rPr lang="cs-CZ" dirty="0"/>
              <a:t>MFK Karviná </a:t>
            </a:r>
          </a:p>
          <a:p>
            <a:pPr lvl="1"/>
            <a:r>
              <a:rPr lang="cs-CZ" dirty="0"/>
              <a:t>FC Sigma Olomouc </a:t>
            </a:r>
          </a:p>
          <a:p>
            <a:pPr lvl="1"/>
            <a:r>
              <a:rPr lang="cs-CZ" dirty="0"/>
              <a:t>SFC Opava </a:t>
            </a:r>
          </a:p>
          <a:p>
            <a:r>
              <a:rPr lang="cs-CZ" dirty="0"/>
              <a:t> Národní liga </a:t>
            </a:r>
          </a:p>
          <a:p>
            <a:pPr lvl="1"/>
            <a:r>
              <a:rPr lang="cs-CZ" dirty="0"/>
              <a:t>FC Vysočina Jihlava </a:t>
            </a:r>
          </a:p>
          <a:p>
            <a:pPr lvl="1"/>
            <a:r>
              <a:rPr lang="cs-CZ" dirty="0"/>
              <a:t> MFK Chrudim </a:t>
            </a:r>
          </a:p>
          <a:p>
            <a:pPr lvl="1"/>
            <a:r>
              <a:rPr lang="cs-CZ" dirty="0"/>
              <a:t> FC Hradec Králové </a:t>
            </a:r>
          </a:p>
        </p:txBody>
      </p:sp>
      <p:sp>
        <p:nvSpPr>
          <p:cNvPr id="4" name="Zástupný symbol pro datum 3">
            <a:extLst>
              <a:ext uri="{FF2B5EF4-FFF2-40B4-BE49-F238E27FC236}">
                <a16:creationId xmlns:a16="http://schemas.microsoft.com/office/drawing/2014/main" id="{4430AAE4-B1CD-49DC-B508-C145D9C66015}"/>
              </a:ext>
            </a:extLst>
          </p:cNvPr>
          <p:cNvSpPr>
            <a:spLocks noGrp="1"/>
          </p:cNvSpPr>
          <p:nvPr>
            <p:ph type="dt" sz="half" idx="10"/>
          </p:nvPr>
        </p:nvSpPr>
        <p:spPr/>
        <p:txBody>
          <a:bodyPr/>
          <a:lstStyle/>
          <a:p>
            <a:fld id="{E1B9C54F-6DA1-4148-AAFA-6E07E4393476}" type="datetime1">
              <a:rPr lang="cs-CZ" smtClean="0"/>
              <a:t>30.09.2021</a:t>
            </a:fld>
            <a:endParaRPr lang="cs-CZ"/>
          </a:p>
        </p:txBody>
      </p:sp>
      <p:sp>
        <p:nvSpPr>
          <p:cNvPr id="5" name="Zástupný symbol pro zápatí 4">
            <a:extLst>
              <a:ext uri="{FF2B5EF4-FFF2-40B4-BE49-F238E27FC236}">
                <a16:creationId xmlns:a16="http://schemas.microsoft.com/office/drawing/2014/main" id="{992EE93C-895D-48A7-AEEA-438DED94CE5C}"/>
              </a:ext>
            </a:extLst>
          </p:cNvPr>
          <p:cNvSpPr>
            <a:spLocks noGrp="1"/>
          </p:cNvSpPr>
          <p:nvPr>
            <p:ph type="ftr" sz="quarter" idx="11"/>
          </p:nvPr>
        </p:nvSpPr>
        <p:spPr/>
        <p:txBody>
          <a:bodyPr/>
          <a:lstStyle/>
          <a:p>
            <a:r>
              <a:rPr lang="cs-CZ"/>
              <a:t>©doc. Ing. Jiří Novotný, CSc. </a:t>
            </a:r>
          </a:p>
        </p:txBody>
      </p:sp>
      <p:sp>
        <p:nvSpPr>
          <p:cNvPr id="6" name="Zástupný symbol pro číslo snímku 5">
            <a:extLst>
              <a:ext uri="{FF2B5EF4-FFF2-40B4-BE49-F238E27FC236}">
                <a16:creationId xmlns:a16="http://schemas.microsoft.com/office/drawing/2014/main" id="{110B9195-0DF2-455F-A5A9-39437BEA127E}"/>
              </a:ext>
            </a:extLst>
          </p:cNvPr>
          <p:cNvSpPr>
            <a:spLocks noGrp="1"/>
          </p:cNvSpPr>
          <p:nvPr>
            <p:ph type="sldNum" sz="quarter" idx="12"/>
          </p:nvPr>
        </p:nvSpPr>
        <p:spPr/>
        <p:txBody>
          <a:bodyPr/>
          <a:lstStyle/>
          <a:p>
            <a:fld id="{3F2E6684-1915-44D4-A01F-37BDBAE2A103}" type="slidenum">
              <a:rPr lang="cs-CZ" smtClean="0"/>
              <a:t>17</a:t>
            </a:fld>
            <a:endParaRPr lang="cs-CZ"/>
          </a:p>
        </p:txBody>
      </p:sp>
    </p:spTree>
    <p:extLst>
      <p:ext uri="{BB962C8B-B14F-4D97-AF65-F5344CB8AC3E}">
        <p14:creationId xmlns:p14="http://schemas.microsoft.com/office/powerpoint/2010/main" val="8632290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36D720-FD95-45B7-A6D1-E2BAEE83CE58}"/>
              </a:ext>
            </a:extLst>
          </p:cNvPr>
          <p:cNvSpPr>
            <a:spLocks noGrp="1"/>
          </p:cNvSpPr>
          <p:nvPr>
            <p:ph type="title"/>
          </p:nvPr>
        </p:nvSpPr>
        <p:spPr/>
        <p:txBody>
          <a:bodyPr/>
          <a:lstStyle/>
          <a:p>
            <a:r>
              <a:rPr lang="cs-CZ" dirty="0"/>
              <a:t>Městské profesionální sportovní kluby</a:t>
            </a:r>
          </a:p>
        </p:txBody>
      </p:sp>
      <p:sp>
        <p:nvSpPr>
          <p:cNvPr id="3" name="Zástupný symbol pro obsah 2">
            <a:extLst>
              <a:ext uri="{FF2B5EF4-FFF2-40B4-BE49-F238E27FC236}">
                <a16:creationId xmlns:a16="http://schemas.microsoft.com/office/drawing/2014/main" id="{78FA0EF2-297F-447B-8465-E1C5059013BF}"/>
              </a:ext>
            </a:extLst>
          </p:cNvPr>
          <p:cNvSpPr>
            <a:spLocks noGrp="1"/>
          </p:cNvSpPr>
          <p:nvPr>
            <p:ph idx="1"/>
          </p:nvPr>
        </p:nvSpPr>
        <p:spPr/>
        <p:txBody>
          <a:bodyPr>
            <a:normAutofit lnSpcReduction="10000"/>
          </a:bodyPr>
          <a:lstStyle/>
          <a:p>
            <a:pPr marL="0" indent="0">
              <a:buNone/>
            </a:pPr>
            <a:r>
              <a:rPr lang="cs-CZ" dirty="0"/>
              <a:t>· Lední Hokej: </a:t>
            </a:r>
          </a:p>
          <a:p>
            <a:r>
              <a:rPr lang="cs-CZ" b="1" dirty="0" err="1"/>
              <a:t>Tipsport</a:t>
            </a:r>
            <a:r>
              <a:rPr lang="cs-CZ" b="1" dirty="0"/>
              <a:t> extraliga </a:t>
            </a:r>
          </a:p>
          <a:p>
            <a:pPr marL="457200" lvl="1" indent="0">
              <a:buNone/>
            </a:pPr>
            <a:r>
              <a:rPr lang="cs-CZ" dirty="0"/>
              <a:t>  HC Dynamo Pardubice </a:t>
            </a:r>
          </a:p>
          <a:p>
            <a:pPr marL="457200" lvl="1" indent="0">
              <a:buNone/>
            </a:pPr>
            <a:r>
              <a:rPr lang="cs-CZ" dirty="0"/>
              <a:t>  HC Verva Litvínov </a:t>
            </a:r>
          </a:p>
          <a:p>
            <a:pPr marL="457200" lvl="1" indent="0">
              <a:buNone/>
            </a:pPr>
            <a:r>
              <a:rPr lang="cs-CZ" dirty="0"/>
              <a:t>  BK Mladá Boleslav </a:t>
            </a:r>
          </a:p>
          <a:p>
            <a:pPr marL="457200" lvl="1" indent="0">
              <a:buNone/>
            </a:pPr>
            <a:r>
              <a:rPr lang="cs-CZ" dirty="0"/>
              <a:t>  HC </a:t>
            </a:r>
            <a:r>
              <a:rPr lang="cs-CZ" dirty="0" err="1"/>
              <a:t>Mountfield</a:t>
            </a:r>
            <a:r>
              <a:rPr lang="cs-CZ" dirty="0"/>
              <a:t> Hradec Králové </a:t>
            </a:r>
          </a:p>
          <a:p>
            <a:r>
              <a:rPr lang="cs-CZ" b="1" dirty="0" err="1"/>
              <a:t>Chance</a:t>
            </a:r>
            <a:r>
              <a:rPr lang="cs-CZ" b="1" dirty="0"/>
              <a:t> liga</a:t>
            </a:r>
            <a:r>
              <a:rPr lang="cs-CZ" dirty="0"/>
              <a:t> </a:t>
            </a:r>
          </a:p>
          <a:p>
            <a:pPr lvl="1"/>
            <a:r>
              <a:rPr lang="cs-CZ" dirty="0"/>
              <a:t>LHK Jestřábi Prostějov </a:t>
            </a:r>
          </a:p>
          <a:p>
            <a:pPr lvl="1"/>
            <a:r>
              <a:rPr lang="cs-CZ" dirty="0"/>
              <a:t>§ HC Dukla Jihlava </a:t>
            </a:r>
          </a:p>
          <a:p>
            <a:pPr lvl="1"/>
            <a:r>
              <a:rPr lang="cs-CZ" dirty="0"/>
              <a:t>LHK Jestřábi Prostějov </a:t>
            </a:r>
          </a:p>
          <a:p>
            <a:pPr lvl="1"/>
            <a:r>
              <a:rPr lang="cs-CZ" dirty="0"/>
              <a:t>§ HC Dukla Jihlava </a:t>
            </a:r>
          </a:p>
          <a:p>
            <a:endParaRPr lang="cs-CZ" dirty="0"/>
          </a:p>
        </p:txBody>
      </p:sp>
      <p:sp>
        <p:nvSpPr>
          <p:cNvPr id="4" name="Zástupný symbol pro datum 3">
            <a:extLst>
              <a:ext uri="{FF2B5EF4-FFF2-40B4-BE49-F238E27FC236}">
                <a16:creationId xmlns:a16="http://schemas.microsoft.com/office/drawing/2014/main" id="{3DAF6FE9-3D48-4C1F-81F4-27D69D36025B}"/>
              </a:ext>
            </a:extLst>
          </p:cNvPr>
          <p:cNvSpPr>
            <a:spLocks noGrp="1"/>
          </p:cNvSpPr>
          <p:nvPr>
            <p:ph type="dt" sz="half" idx="10"/>
          </p:nvPr>
        </p:nvSpPr>
        <p:spPr/>
        <p:txBody>
          <a:bodyPr/>
          <a:lstStyle/>
          <a:p>
            <a:fld id="{E1B9C54F-6DA1-4148-AAFA-6E07E4393476}" type="datetime1">
              <a:rPr lang="cs-CZ" smtClean="0"/>
              <a:t>30.09.2021</a:t>
            </a:fld>
            <a:endParaRPr lang="cs-CZ"/>
          </a:p>
        </p:txBody>
      </p:sp>
      <p:sp>
        <p:nvSpPr>
          <p:cNvPr id="5" name="Zástupný symbol pro zápatí 4">
            <a:extLst>
              <a:ext uri="{FF2B5EF4-FFF2-40B4-BE49-F238E27FC236}">
                <a16:creationId xmlns:a16="http://schemas.microsoft.com/office/drawing/2014/main" id="{E4ACF28F-A0DF-4F38-B3E3-BD3B97C1438B}"/>
              </a:ext>
            </a:extLst>
          </p:cNvPr>
          <p:cNvSpPr>
            <a:spLocks noGrp="1"/>
          </p:cNvSpPr>
          <p:nvPr>
            <p:ph type="ftr" sz="quarter" idx="11"/>
          </p:nvPr>
        </p:nvSpPr>
        <p:spPr/>
        <p:txBody>
          <a:bodyPr/>
          <a:lstStyle/>
          <a:p>
            <a:r>
              <a:rPr lang="cs-CZ"/>
              <a:t>©doc. Ing. Jiří Novotný, CSc. </a:t>
            </a:r>
          </a:p>
        </p:txBody>
      </p:sp>
      <p:sp>
        <p:nvSpPr>
          <p:cNvPr id="6" name="Zástupný symbol pro číslo snímku 5">
            <a:extLst>
              <a:ext uri="{FF2B5EF4-FFF2-40B4-BE49-F238E27FC236}">
                <a16:creationId xmlns:a16="http://schemas.microsoft.com/office/drawing/2014/main" id="{C97244EA-43F7-4199-B758-E35C6D898902}"/>
              </a:ext>
            </a:extLst>
          </p:cNvPr>
          <p:cNvSpPr>
            <a:spLocks noGrp="1"/>
          </p:cNvSpPr>
          <p:nvPr>
            <p:ph type="sldNum" sz="quarter" idx="12"/>
          </p:nvPr>
        </p:nvSpPr>
        <p:spPr/>
        <p:txBody>
          <a:bodyPr/>
          <a:lstStyle/>
          <a:p>
            <a:fld id="{3F2E6684-1915-44D4-A01F-37BDBAE2A103}" type="slidenum">
              <a:rPr lang="cs-CZ" smtClean="0"/>
              <a:t>18</a:t>
            </a:fld>
            <a:endParaRPr lang="cs-CZ"/>
          </a:p>
        </p:txBody>
      </p:sp>
    </p:spTree>
    <p:extLst>
      <p:ext uri="{BB962C8B-B14F-4D97-AF65-F5344CB8AC3E}">
        <p14:creationId xmlns:p14="http://schemas.microsoft.com/office/powerpoint/2010/main" val="3900598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990C30-3E01-43D3-8B7A-33B1CD21BCB9}"/>
              </a:ext>
            </a:extLst>
          </p:cNvPr>
          <p:cNvSpPr>
            <a:spLocks noGrp="1"/>
          </p:cNvSpPr>
          <p:nvPr>
            <p:ph type="title"/>
          </p:nvPr>
        </p:nvSpPr>
        <p:spPr>
          <a:xfrm>
            <a:off x="838200" y="365125"/>
            <a:ext cx="10515600" cy="612775"/>
          </a:xfrm>
        </p:spPr>
        <p:txBody>
          <a:bodyPr>
            <a:normAutofit fontScale="90000"/>
          </a:bodyPr>
          <a:lstStyle/>
          <a:p>
            <a:r>
              <a:rPr lang="cs-CZ" dirty="0"/>
              <a:t>Městské profesionální sportovní kluby</a:t>
            </a:r>
          </a:p>
        </p:txBody>
      </p:sp>
      <p:graphicFrame>
        <p:nvGraphicFramePr>
          <p:cNvPr id="7" name="Zástupný symbol pro obsah 6">
            <a:extLst>
              <a:ext uri="{FF2B5EF4-FFF2-40B4-BE49-F238E27FC236}">
                <a16:creationId xmlns:a16="http://schemas.microsoft.com/office/drawing/2014/main" id="{B879F2E2-D947-4BCC-A7A4-5DE09EEACD36}"/>
              </a:ext>
            </a:extLst>
          </p:cNvPr>
          <p:cNvGraphicFramePr>
            <a:graphicFrameLocks noGrp="1"/>
          </p:cNvGraphicFramePr>
          <p:nvPr>
            <p:ph idx="1"/>
            <p:extLst>
              <p:ext uri="{D42A27DB-BD31-4B8C-83A1-F6EECF244321}">
                <p14:modId xmlns:p14="http://schemas.microsoft.com/office/powerpoint/2010/main" val="4205348177"/>
              </p:ext>
            </p:extLst>
          </p:nvPr>
        </p:nvGraphicFramePr>
        <p:xfrm>
          <a:off x="673100" y="977900"/>
          <a:ext cx="10515600" cy="512064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676453848"/>
                    </a:ext>
                  </a:extLst>
                </a:gridCol>
                <a:gridCol w="5257800">
                  <a:extLst>
                    <a:ext uri="{9D8B030D-6E8A-4147-A177-3AD203B41FA5}">
                      <a16:colId xmlns:a16="http://schemas.microsoft.com/office/drawing/2014/main" val="4077985104"/>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MFK Karviná</a:t>
                      </a:r>
                    </a:p>
                    <a:p>
                      <a:endParaRPr lang="cs-CZ" dirty="0"/>
                    </a:p>
                  </a:txBody>
                  <a:tcPr/>
                </a:tc>
                <a:tc>
                  <a:txBody>
                    <a:bodyPr/>
                    <a:lstStyle/>
                    <a:p>
                      <a:r>
                        <a:rPr lang="cs-CZ" dirty="0"/>
                        <a:t> 100 %</a:t>
                      </a:r>
                    </a:p>
                  </a:txBody>
                  <a:tcPr/>
                </a:tc>
                <a:extLst>
                  <a:ext uri="{0D108BD9-81ED-4DB2-BD59-A6C34878D82A}">
                    <a16:rowId xmlns:a16="http://schemas.microsoft.com/office/drawing/2014/main" val="155302063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FC Sigma Olomouc d) 34,24 % </a:t>
                      </a:r>
                    </a:p>
                    <a:p>
                      <a:endParaRPr lang="cs-CZ" dirty="0"/>
                    </a:p>
                  </a:txBody>
                  <a:tcPr/>
                </a:tc>
                <a:tc>
                  <a:txBody>
                    <a:bodyPr/>
                    <a:lstStyle/>
                    <a:p>
                      <a:endParaRPr lang="cs-CZ" dirty="0"/>
                    </a:p>
                  </a:txBody>
                  <a:tcPr/>
                </a:tc>
                <a:extLst>
                  <a:ext uri="{0D108BD9-81ED-4DB2-BD59-A6C34878D82A}">
                    <a16:rowId xmlns:a16="http://schemas.microsoft.com/office/drawing/2014/main" val="29715493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FC Vysočina Jihlava e) 14,3 % </a:t>
                      </a:r>
                    </a:p>
                    <a:p>
                      <a:endParaRPr lang="cs-CZ" dirty="0"/>
                    </a:p>
                  </a:txBody>
                  <a:tcPr/>
                </a:tc>
                <a:tc>
                  <a:txBody>
                    <a:bodyPr/>
                    <a:lstStyle/>
                    <a:p>
                      <a:endParaRPr lang="cs-CZ"/>
                    </a:p>
                  </a:txBody>
                  <a:tcPr/>
                </a:tc>
                <a:extLst>
                  <a:ext uri="{0D108BD9-81ED-4DB2-BD59-A6C34878D82A}">
                    <a16:rowId xmlns:a16="http://schemas.microsoft.com/office/drawing/2014/main" val="328193887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MFK Chrudim a) 100 % </a:t>
                      </a:r>
                    </a:p>
                    <a:p>
                      <a:endParaRPr lang="cs-CZ" dirty="0"/>
                    </a:p>
                  </a:txBody>
                  <a:tcPr/>
                </a:tc>
                <a:tc>
                  <a:txBody>
                    <a:bodyPr/>
                    <a:lstStyle/>
                    <a:p>
                      <a:endParaRPr lang="cs-CZ"/>
                    </a:p>
                  </a:txBody>
                  <a:tcPr/>
                </a:tc>
                <a:extLst>
                  <a:ext uri="{0D108BD9-81ED-4DB2-BD59-A6C34878D82A}">
                    <a16:rowId xmlns:a16="http://schemas.microsoft.com/office/drawing/2014/main" val="54014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SFC Opava a) 100 % </a:t>
                      </a:r>
                    </a:p>
                    <a:p>
                      <a:endParaRPr lang="cs-CZ" dirty="0"/>
                    </a:p>
                  </a:txBody>
                  <a:tcPr/>
                </a:tc>
                <a:tc>
                  <a:txBody>
                    <a:bodyPr/>
                    <a:lstStyle/>
                    <a:p>
                      <a:endParaRPr lang="cs-CZ"/>
                    </a:p>
                  </a:txBody>
                  <a:tcPr/>
                </a:tc>
                <a:extLst>
                  <a:ext uri="{0D108BD9-81ED-4DB2-BD59-A6C34878D82A}">
                    <a16:rowId xmlns:a16="http://schemas.microsoft.com/office/drawing/2014/main" val="28947555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FC Hradec Králové a) 50 % </a:t>
                      </a:r>
                    </a:p>
                    <a:p>
                      <a:endParaRPr lang="cs-CZ" dirty="0"/>
                    </a:p>
                  </a:txBody>
                  <a:tcPr/>
                </a:tc>
                <a:tc>
                  <a:txBody>
                    <a:bodyPr/>
                    <a:lstStyle/>
                    <a:p>
                      <a:endParaRPr lang="cs-CZ"/>
                    </a:p>
                  </a:txBody>
                  <a:tcPr/>
                </a:tc>
                <a:extLst>
                  <a:ext uri="{0D108BD9-81ED-4DB2-BD59-A6C34878D82A}">
                    <a16:rowId xmlns:a16="http://schemas.microsoft.com/office/drawing/2014/main" val="286037678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HC Dynamo Pardubice c) 33,6 %</a:t>
                      </a:r>
                    </a:p>
                    <a:p>
                      <a:endParaRPr lang="cs-CZ" dirty="0"/>
                    </a:p>
                  </a:txBody>
                  <a:tcPr/>
                </a:tc>
                <a:tc>
                  <a:txBody>
                    <a:bodyPr/>
                    <a:lstStyle/>
                    <a:p>
                      <a:endParaRPr lang="cs-CZ"/>
                    </a:p>
                  </a:txBody>
                  <a:tcPr/>
                </a:tc>
                <a:extLst>
                  <a:ext uri="{0D108BD9-81ED-4DB2-BD59-A6C34878D82A}">
                    <a16:rowId xmlns:a16="http://schemas.microsoft.com/office/drawing/2014/main" val="3463262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HC Verva Litvínov d) 22,14 %</a:t>
                      </a:r>
                    </a:p>
                    <a:p>
                      <a:endParaRPr lang="cs-CZ" dirty="0"/>
                    </a:p>
                  </a:txBody>
                  <a:tcPr/>
                </a:tc>
                <a:tc>
                  <a:txBody>
                    <a:bodyPr/>
                    <a:lstStyle/>
                    <a:p>
                      <a:endParaRPr lang="cs-CZ" dirty="0"/>
                    </a:p>
                  </a:txBody>
                  <a:tcPr/>
                </a:tc>
                <a:extLst>
                  <a:ext uri="{0D108BD9-81ED-4DB2-BD59-A6C34878D82A}">
                    <a16:rowId xmlns:a16="http://schemas.microsoft.com/office/drawing/2014/main" val="2565901621"/>
                  </a:ext>
                </a:extLst>
              </a:tr>
            </a:tbl>
          </a:graphicData>
        </a:graphic>
      </p:graphicFrame>
      <p:sp>
        <p:nvSpPr>
          <p:cNvPr id="4" name="Zástupný symbol pro datum 3">
            <a:extLst>
              <a:ext uri="{FF2B5EF4-FFF2-40B4-BE49-F238E27FC236}">
                <a16:creationId xmlns:a16="http://schemas.microsoft.com/office/drawing/2014/main" id="{6512B0AF-01BF-4C03-8CE1-A4C581A8B352}"/>
              </a:ext>
            </a:extLst>
          </p:cNvPr>
          <p:cNvSpPr>
            <a:spLocks noGrp="1"/>
          </p:cNvSpPr>
          <p:nvPr>
            <p:ph type="dt" sz="half" idx="10"/>
          </p:nvPr>
        </p:nvSpPr>
        <p:spPr/>
        <p:txBody>
          <a:bodyPr/>
          <a:lstStyle/>
          <a:p>
            <a:fld id="{E1B9C54F-6DA1-4148-AAFA-6E07E4393476}" type="datetime1">
              <a:rPr lang="cs-CZ" smtClean="0"/>
              <a:t>30.09.2021</a:t>
            </a:fld>
            <a:endParaRPr lang="cs-CZ"/>
          </a:p>
        </p:txBody>
      </p:sp>
      <p:sp>
        <p:nvSpPr>
          <p:cNvPr id="5" name="Zástupný symbol pro zápatí 4">
            <a:extLst>
              <a:ext uri="{FF2B5EF4-FFF2-40B4-BE49-F238E27FC236}">
                <a16:creationId xmlns:a16="http://schemas.microsoft.com/office/drawing/2014/main" id="{574085FF-D062-4B81-9A21-484DB598484D}"/>
              </a:ext>
            </a:extLst>
          </p:cNvPr>
          <p:cNvSpPr>
            <a:spLocks noGrp="1"/>
          </p:cNvSpPr>
          <p:nvPr>
            <p:ph type="ftr" sz="quarter" idx="11"/>
          </p:nvPr>
        </p:nvSpPr>
        <p:spPr/>
        <p:txBody>
          <a:bodyPr/>
          <a:lstStyle/>
          <a:p>
            <a:r>
              <a:rPr lang="cs-CZ"/>
              <a:t>©doc. Ing. Jiří Novotný, CSc. </a:t>
            </a:r>
          </a:p>
        </p:txBody>
      </p:sp>
      <p:sp>
        <p:nvSpPr>
          <p:cNvPr id="6" name="Zástupný symbol pro číslo snímku 5">
            <a:extLst>
              <a:ext uri="{FF2B5EF4-FFF2-40B4-BE49-F238E27FC236}">
                <a16:creationId xmlns:a16="http://schemas.microsoft.com/office/drawing/2014/main" id="{82E9F641-DCBA-4422-B333-0BA8B671BC10}"/>
              </a:ext>
            </a:extLst>
          </p:cNvPr>
          <p:cNvSpPr>
            <a:spLocks noGrp="1"/>
          </p:cNvSpPr>
          <p:nvPr>
            <p:ph type="sldNum" sz="quarter" idx="12"/>
          </p:nvPr>
        </p:nvSpPr>
        <p:spPr/>
        <p:txBody>
          <a:bodyPr/>
          <a:lstStyle/>
          <a:p>
            <a:fld id="{3F2E6684-1915-44D4-A01F-37BDBAE2A103}" type="slidenum">
              <a:rPr lang="cs-CZ" smtClean="0"/>
              <a:t>19</a:t>
            </a:fld>
            <a:endParaRPr lang="cs-CZ"/>
          </a:p>
        </p:txBody>
      </p:sp>
    </p:spTree>
    <p:extLst>
      <p:ext uri="{BB962C8B-B14F-4D97-AF65-F5344CB8AC3E}">
        <p14:creationId xmlns:p14="http://schemas.microsoft.com/office/powerpoint/2010/main" val="3573023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8FC222-5544-4E8D-B478-32FD42B4180F}"/>
              </a:ext>
            </a:extLst>
          </p:cNvPr>
          <p:cNvSpPr>
            <a:spLocks noGrp="1"/>
          </p:cNvSpPr>
          <p:nvPr>
            <p:ph type="title"/>
          </p:nvPr>
        </p:nvSpPr>
        <p:spPr/>
        <p:txBody>
          <a:bodyPr/>
          <a:lstStyle/>
          <a:p>
            <a:r>
              <a:rPr lang="cs-CZ" dirty="0"/>
              <a:t>Obsah </a:t>
            </a:r>
          </a:p>
        </p:txBody>
      </p:sp>
      <p:sp>
        <p:nvSpPr>
          <p:cNvPr id="3" name="Zástupný symbol pro obsah 2">
            <a:extLst>
              <a:ext uri="{FF2B5EF4-FFF2-40B4-BE49-F238E27FC236}">
                <a16:creationId xmlns:a16="http://schemas.microsoft.com/office/drawing/2014/main" id="{3F0B4D96-496A-4848-B087-100315EF58F4}"/>
              </a:ext>
            </a:extLst>
          </p:cNvPr>
          <p:cNvSpPr>
            <a:spLocks noGrp="1"/>
          </p:cNvSpPr>
          <p:nvPr>
            <p:ph idx="1"/>
          </p:nvPr>
        </p:nvSpPr>
        <p:spPr/>
        <p:txBody>
          <a:bodyPr/>
          <a:lstStyle/>
          <a:p>
            <a:pPr marL="514350" indent="-514350">
              <a:buAutoNum type="arabicPeriod"/>
            </a:pPr>
            <a:r>
              <a:rPr lang="cs-CZ" dirty="0"/>
              <a:t>Základní právní formy </a:t>
            </a:r>
          </a:p>
          <a:p>
            <a:pPr marL="0" indent="0">
              <a:buNone/>
            </a:pPr>
            <a:endParaRPr lang="cs-CZ" dirty="0"/>
          </a:p>
          <a:p>
            <a:pPr marL="514350" indent="-514350">
              <a:buAutoNum type="arabicPeriod"/>
            </a:pPr>
            <a:r>
              <a:rPr lang="cs-CZ" dirty="0"/>
              <a:t>Bankroty českých a slovenských profesionálních klubů</a:t>
            </a:r>
          </a:p>
          <a:p>
            <a:pPr marL="514350" indent="-514350">
              <a:buAutoNum type="arabicPeriod"/>
            </a:pPr>
            <a:endParaRPr lang="cs-CZ" dirty="0"/>
          </a:p>
          <a:p>
            <a:pPr marL="514350" indent="-514350">
              <a:buAutoNum type="arabicPeriod"/>
            </a:pPr>
            <a:r>
              <a:rPr lang="cs-CZ" dirty="0"/>
              <a:t>Městské profesionální sportovní kluby </a:t>
            </a:r>
          </a:p>
        </p:txBody>
      </p:sp>
      <p:sp>
        <p:nvSpPr>
          <p:cNvPr id="4" name="Zástupný symbol pro datum 3">
            <a:extLst>
              <a:ext uri="{FF2B5EF4-FFF2-40B4-BE49-F238E27FC236}">
                <a16:creationId xmlns:a16="http://schemas.microsoft.com/office/drawing/2014/main" id="{0FB6A13B-9703-4D2B-B67F-922ADFB39818}"/>
              </a:ext>
            </a:extLst>
          </p:cNvPr>
          <p:cNvSpPr>
            <a:spLocks noGrp="1"/>
          </p:cNvSpPr>
          <p:nvPr>
            <p:ph type="dt" sz="half" idx="10"/>
          </p:nvPr>
        </p:nvSpPr>
        <p:spPr/>
        <p:txBody>
          <a:bodyPr/>
          <a:lstStyle/>
          <a:p>
            <a:fld id="{E1B9C54F-6DA1-4148-AAFA-6E07E4393476}" type="datetime1">
              <a:rPr lang="cs-CZ" smtClean="0"/>
              <a:t>30.09.2021</a:t>
            </a:fld>
            <a:endParaRPr lang="cs-CZ"/>
          </a:p>
        </p:txBody>
      </p:sp>
      <p:sp>
        <p:nvSpPr>
          <p:cNvPr id="5" name="Zástupný symbol pro zápatí 4">
            <a:extLst>
              <a:ext uri="{FF2B5EF4-FFF2-40B4-BE49-F238E27FC236}">
                <a16:creationId xmlns:a16="http://schemas.microsoft.com/office/drawing/2014/main" id="{887B7615-4459-4287-90FF-B74E4F0AEEE9}"/>
              </a:ext>
            </a:extLst>
          </p:cNvPr>
          <p:cNvSpPr>
            <a:spLocks noGrp="1"/>
          </p:cNvSpPr>
          <p:nvPr>
            <p:ph type="ftr" sz="quarter" idx="11"/>
          </p:nvPr>
        </p:nvSpPr>
        <p:spPr/>
        <p:txBody>
          <a:bodyPr/>
          <a:lstStyle/>
          <a:p>
            <a:r>
              <a:rPr lang="cs-CZ"/>
              <a:t>©doc. Ing. Jiří Novotný, CSc. </a:t>
            </a:r>
          </a:p>
        </p:txBody>
      </p:sp>
      <p:sp>
        <p:nvSpPr>
          <p:cNvPr id="6" name="Zástupný symbol pro číslo snímku 5">
            <a:extLst>
              <a:ext uri="{FF2B5EF4-FFF2-40B4-BE49-F238E27FC236}">
                <a16:creationId xmlns:a16="http://schemas.microsoft.com/office/drawing/2014/main" id="{FC1D58AE-9329-416F-8302-564C5599D9D7}"/>
              </a:ext>
            </a:extLst>
          </p:cNvPr>
          <p:cNvSpPr>
            <a:spLocks noGrp="1"/>
          </p:cNvSpPr>
          <p:nvPr>
            <p:ph type="sldNum" sz="quarter" idx="12"/>
          </p:nvPr>
        </p:nvSpPr>
        <p:spPr/>
        <p:txBody>
          <a:bodyPr/>
          <a:lstStyle/>
          <a:p>
            <a:fld id="{3F2E6684-1915-44D4-A01F-37BDBAE2A103}" type="slidenum">
              <a:rPr lang="cs-CZ" smtClean="0"/>
              <a:t>2</a:t>
            </a:fld>
            <a:endParaRPr lang="cs-CZ"/>
          </a:p>
        </p:txBody>
      </p:sp>
    </p:spTree>
    <p:extLst>
      <p:ext uri="{BB962C8B-B14F-4D97-AF65-F5344CB8AC3E}">
        <p14:creationId xmlns:p14="http://schemas.microsoft.com/office/powerpoint/2010/main" val="40426775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38006D-0A3B-45D1-A09D-46C11C9453F4}"/>
              </a:ext>
            </a:extLst>
          </p:cNvPr>
          <p:cNvSpPr>
            <a:spLocks noGrp="1"/>
          </p:cNvSpPr>
          <p:nvPr>
            <p:ph type="title"/>
          </p:nvPr>
        </p:nvSpPr>
        <p:spPr/>
        <p:txBody>
          <a:bodyPr/>
          <a:lstStyle/>
          <a:p>
            <a:r>
              <a:rPr lang="cs-CZ" dirty="0"/>
              <a:t>Městské profesionální sportovní kluby</a:t>
            </a:r>
          </a:p>
        </p:txBody>
      </p:sp>
      <p:graphicFrame>
        <p:nvGraphicFramePr>
          <p:cNvPr id="7" name="Zástupný symbol pro obsah 6">
            <a:extLst>
              <a:ext uri="{FF2B5EF4-FFF2-40B4-BE49-F238E27FC236}">
                <a16:creationId xmlns:a16="http://schemas.microsoft.com/office/drawing/2014/main" id="{14879608-467F-4044-B7C1-B094E48580DA}"/>
              </a:ext>
            </a:extLst>
          </p:cNvPr>
          <p:cNvGraphicFramePr>
            <a:graphicFrameLocks noGrp="1"/>
          </p:cNvGraphicFramePr>
          <p:nvPr>
            <p:ph idx="1"/>
            <p:extLst>
              <p:ext uri="{D42A27DB-BD31-4B8C-83A1-F6EECF244321}">
                <p14:modId xmlns:p14="http://schemas.microsoft.com/office/powerpoint/2010/main" val="4211586590"/>
              </p:ext>
            </p:extLst>
          </p:nvPr>
        </p:nvGraphicFramePr>
        <p:xfrm>
          <a:off x="838200" y="1825625"/>
          <a:ext cx="10515600" cy="212344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4008885"/>
                    </a:ext>
                  </a:extLst>
                </a:gridCol>
                <a:gridCol w="5257800">
                  <a:extLst>
                    <a:ext uri="{9D8B030D-6E8A-4147-A177-3AD203B41FA5}">
                      <a16:colId xmlns:a16="http://schemas.microsoft.com/office/drawing/2014/main" val="2889959782"/>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BK Mladá Boleslav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17,3 %</a:t>
                      </a:r>
                    </a:p>
                    <a:p>
                      <a:endParaRPr lang="cs-CZ" dirty="0"/>
                    </a:p>
                  </a:txBody>
                  <a:tcPr/>
                </a:tc>
                <a:extLst>
                  <a:ext uri="{0D108BD9-81ED-4DB2-BD59-A6C34878D82A}">
                    <a16:rowId xmlns:a16="http://schemas.microsoft.com/office/drawing/2014/main" val="375864058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HC </a:t>
                      </a:r>
                      <a:r>
                        <a:rPr lang="cs-CZ" dirty="0" err="1"/>
                        <a:t>Mountfield</a:t>
                      </a:r>
                      <a:r>
                        <a:rPr lang="cs-CZ" dirty="0"/>
                        <a:t> Hradec Králové </a:t>
                      </a:r>
                    </a:p>
                  </a:txBody>
                  <a:tcPr/>
                </a:tc>
                <a:tc>
                  <a:txBody>
                    <a:bodyPr/>
                    <a:lstStyle/>
                    <a:p>
                      <a:r>
                        <a:rPr lang="cs-CZ" dirty="0"/>
                        <a:t> 50 % </a:t>
                      </a:r>
                    </a:p>
                  </a:txBody>
                  <a:tcPr/>
                </a:tc>
                <a:extLst>
                  <a:ext uri="{0D108BD9-81ED-4DB2-BD59-A6C34878D82A}">
                    <a16:rowId xmlns:a16="http://schemas.microsoft.com/office/drawing/2014/main" val="348704039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LHK Jestřábi Prostějov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100 % s.r.o. – založené městem</a:t>
                      </a:r>
                    </a:p>
                  </a:txBody>
                  <a:tcPr/>
                </a:tc>
                <a:extLst>
                  <a:ext uri="{0D108BD9-81ED-4DB2-BD59-A6C34878D82A}">
                    <a16:rowId xmlns:a16="http://schemas.microsoft.com/office/drawing/2014/main" val="26463175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HC Dukla Jihlava </a:t>
                      </a:r>
                    </a:p>
                  </a:txBody>
                  <a:tcPr/>
                </a:tc>
                <a:tc>
                  <a:txBody>
                    <a:bodyPr/>
                    <a:lstStyle/>
                    <a:p>
                      <a:r>
                        <a:rPr lang="cs-CZ" dirty="0"/>
                        <a:t>100 % s.r.o. – založené městem</a:t>
                      </a:r>
                    </a:p>
                  </a:txBody>
                  <a:tcPr/>
                </a:tc>
                <a:extLst>
                  <a:ext uri="{0D108BD9-81ED-4DB2-BD59-A6C34878D82A}">
                    <a16:rowId xmlns:a16="http://schemas.microsoft.com/office/drawing/2014/main" val="1778769331"/>
                  </a:ext>
                </a:extLst>
              </a:tr>
              <a:tr h="370840">
                <a:tc>
                  <a:txBody>
                    <a:bodyPr/>
                    <a:lstStyle/>
                    <a:p>
                      <a:endParaRPr lang="cs-CZ"/>
                    </a:p>
                  </a:txBody>
                  <a:tcPr/>
                </a:tc>
                <a:tc>
                  <a:txBody>
                    <a:bodyPr/>
                    <a:lstStyle/>
                    <a:p>
                      <a:endParaRPr lang="cs-CZ" dirty="0"/>
                    </a:p>
                  </a:txBody>
                  <a:tcPr/>
                </a:tc>
                <a:extLst>
                  <a:ext uri="{0D108BD9-81ED-4DB2-BD59-A6C34878D82A}">
                    <a16:rowId xmlns:a16="http://schemas.microsoft.com/office/drawing/2014/main" val="2396615735"/>
                  </a:ext>
                </a:extLst>
              </a:tr>
            </a:tbl>
          </a:graphicData>
        </a:graphic>
      </p:graphicFrame>
      <p:sp>
        <p:nvSpPr>
          <p:cNvPr id="4" name="Zástupný symbol pro datum 3">
            <a:extLst>
              <a:ext uri="{FF2B5EF4-FFF2-40B4-BE49-F238E27FC236}">
                <a16:creationId xmlns:a16="http://schemas.microsoft.com/office/drawing/2014/main" id="{9ED69183-DE09-484F-8A88-0BFE2D9A3A30}"/>
              </a:ext>
            </a:extLst>
          </p:cNvPr>
          <p:cNvSpPr>
            <a:spLocks noGrp="1"/>
          </p:cNvSpPr>
          <p:nvPr>
            <p:ph type="dt" sz="half" idx="10"/>
          </p:nvPr>
        </p:nvSpPr>
        <p:spPr/>
        <p:txBody>
          <a:bodyPr/>
          <a:lstStyle/>
          <a:p>
            <a:fld id="{E1B9C54F-6DA1-4148-AAFA-6E07E4393476}" type="datetime1">
              <a:rPr lang="cs-CZ" smtClean="0"/>
              <a:t>30.09.2021</a:t>
            </a:fld>
            <a:endParaRPr lang="cs-CZ"/>
          </a:p>
        </p:txBody>
      </p:sp>
      <p:sp>
        <p:nvSpPr>
          <p:cNvPr id="5" name="Zástupný symbol pro zápatí 4">
            <a:extLst>
              <a:ext uri="{FF2B5EF4-FFF2-40B4-BE49-F238E27FC236}">
                <a16:creationId xmlns:a16="http://schemas.microsoft.com/office/drawing/2014/main" id="{1FF1DCAC-65DC-4C34-A3C9-822E65E63FC2}"/>
              </a:ext>
            </a:extLst>
          </p:cNvPr>
          <p:cNvSpPr>
            <a:spLocks noGrp="1"/>
          </p:cNvSpPr>
          <p:nvPr>
            <p:ph type="ftr" sz="quarter" idx="11"/>
          </p:nvPr>
        </p:nvSpPr>
        <p:spPr/>
        <p:txBody>
          <a:bodyPr/>
          <a:lstStyle/>
          <a:p>
            <a:r>
              <a:rPr lang="cs-CZ"/>
              <a:t>©doc. Ing. Jiří Novotný, CSc. </a:t>
            </a:r>
          </a:p>
        </p:txBody>
      </p:sp>
      <p:sp>
        <p:nvSpPr>
          <p:cNvPr id="6" name="Zástupný symbol pro číslo snímku 5">
            <a:extLst>
              <a:ext uri="{FF2B5EF4-FFF2-40B4-BE49-F238E27FC236}">
                <a16:creationId xmlns:a16="http://schemas.microsoft.com/office/drawing/2014/main" id="{B446778E-5A8D-48FF-A0FD-7E542C2EDF5B}"/>
              </a:ext>
            </a:extLst>
          </p:cNvPr>
          <p:cNvSpPr>
            <a:spLocks noGrp="1"/>
          </p:cNvSpPr>
          <p:nvPr>
            <p:ph type="sldNum" sz="quarter" idx="12"/>
          </p:nvPr>
        </p:nvSpPr>
        <p:spPr/>
        <p:txBody>
          <a:bodyPr/>
          <a:lstStyle/>
          <a:p>
            <a:fld id="{3F2E6684-1915-44D4-A01F-37BDBAE2A103}" type="slidenum">
              <a:rPr lang="cs-CZ" smtClean="0"/>
              <a:t>20</a:t>
            </a:fld>
            <a:endParaRPr lang="cs-CZ"/>
          </a:p>
        </p:txBody>
      </p:sp>
    </p:spTree>
    <p:extLst>
      <p:ext uri="{BB962C8B-B14F-4D97-AF65-F5344CB8AC3E}">
        <p14:creationId xmlns:p14="http://schemas.microsoft.com/office/powerpoint/2010/main" val="820406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962743-11B3-4DF2-ADB0-F4049CBFB426}"/>
              </a:ext>
            </a:extLst>
          </p:cNvPr>
          <p:cNvSpPr>
            <a:spLocks noGrp="1"/>
          </p:cNvSpPr>
          <p:nvPr>
            <p:ph type="title"/>
          </p:nvPr>
        </p:nvSpPr>
        <p:spPr/>
        <p:txBody>
          <a:bodyPr>
            <a:normAutofit fontScale="90000"/>
          </a:bodyPr>
          <a:lstStyle/>
          <a:p>
            <a:br>
              <a:rPr lang="cs-CZ" dirty="0"/>
            </a:br>
            <a:r>
              <a:rPr lang="cs-CZ" dirty="0"/>
              <a:t>Bankroty českých a slovenských profesionálních klubů</a:t>
            </a:r>
            <a:br>
              <a:rPr lang="cs-CZ" dirty="0"/>
            </a:br>
            <a:endParaRPr lang="cs-CZ" dirty="0"/>
          </a:p>
        </p:txBody>
      </p:sp>
      <p:sp>
        <p:nvSpPr>
          <p:cNvPr id="3" name="Zástupný symbol pro obsah 2">
            <a:extLst>
              <a:ext uri="{FF2B5EF4-FFF2-40B4-BE49-F238E27FC236}">
                <a16:creationId xmlns:a16="http://schemas.microsoft.com/office/drawing/2014/main" id="{0C1A22FC-D45A-47E1-A29A-476F959520AC}"/>
              </a:ext>
            </a:extLst>
          </p:cNvPr>
          <p:cNvSpPr>
            <a:spLocks noGrp="1"/>
          </p:cNvSpPr>
          <p:nvPr>
            <p:ph idx="1"/>
          </p:nvPr>
        </p:nvSpPr>
        <p:spPr/>
        <p:txBody>
          <a:bodyPr/>
          <a:lstStyle/>
          <a:p>
            <a:endParaRPr lang="cs-CZ"/>
          </a:p>
        </p:txBody>
      </p:sp>
      <p:sp>
        <p:nvSpPr>
          <p:cNvPr id="4" name="Zástupný symbol pro datum 3">
            <a:extLst>
              <a:ext uri="{FF2B5EF4-FFF2-40B4-BE49-F238E27FC236}">
                <a16:creationId xmlns:a16="http://schemas.microsoft.com/office/drawing/2014/main" id="{86B9F9B9-F430-4430-979C-054618B75839}"/>
              </a:ext>
            </a:extLst>
          </p:cNvPr>
          <p:cNvSpPr>
            <a:spLocks noGrp="1"/>
          </p:cNvSpPr>
          <p:nvPr>
            <p:ph type="dt" sz="half" idx="10"/>
          </p:nvPr>
        </p:nvSpPr>
        <p:spPr/>
        <p:txBody>
          <a:bodyPr/>
          <a:lstStyle/>
          <a:p>
            <a:fld id="{E1B9C54F-6DA1-4148-AAFA-6E07E4393476}" type="datetime1">
              <a:rPr lang="cs-CZ" smtClean="0"/>
              <a:t>30.09.2021</a:t>
            </a:fld>
            <a:endParaRPr lang="cs-CZ"/>
          </a:p>
        </p:txBody>
      </p:sp>
      <p:sp>
        <p:nvSpPr>
          <p:cNvPr id="5" name="Zástupný symbol pro zápatí 4">
            <a:extLst>
              <a:ext uri="{FF2B5EF4-FFF2-40B4-BE49-F238E27FC236}">
                <a16:creationId xmlns:a16="http://schemas.microsoft.com/office/drawing/2014/main" id="{40388781-F733-4537-9542-BA0D4F06C2A0}"/>
              </a:ext>
            </a:extLst>
          </p:cNvPr>
          <p:cNvSpPr>
            <a:spLocks noGrp="1"/>
          </p:cNvSpPr>
          <p:nvPr>
            <p:ph type="ftr" sz="quarter" idx="11"/>
          </p:nvPr>
        </p:nvSpPr>
        <p:spPr/>
        <p:txBody>
          <a:bodyPr/>
          <a:lstStyle/>
          <a:p>
            <a:r>
              <a:rPr lang="cs-CZ"/>
              <a:t>©doc. Ing. Jiří Novotný, CSc. </a:t>
            </a:r>
          </a:p>
        </p:txBody>
      </p:sp>
      <p:sp>
        <p:nvSpPr>
          <p:cNvPr id="6" name="Zástupný symbol pro číslo snímku 5">
            <a:extLst>
              <a:ext uri="{FF2B5EF4-FFF2-40B4-BE49-F238E27FC236}">
                <a16:creationId xmlns:a16="http://schemas.microsoft.com/office/drawing/2014/main" id="{49469710-EE5E-4165-AC1C-139B7F31B212}"/>
              </a:ext>
            </a:extLst>
          </p:cNvPr>
          <p:cNvSpPr>
            <a:spLocks noGrp="1"/>
          </p:cNvSpPr>
          <p:nvPr>
            <p:ph type="sldNum" sz="quarter" idx="12"/>
          </p:nvPr>
        </p:nvSpPr>
        <p:spPr/>
        <p:txBody>
          <a:bodyPr/>
          <a:lstStyle/>
          <a:p>
            <a:fld id="{3F2E6684-1915-44D4-A01F-37BDBAE2A103}" type="slidenum">
              <a:rPr lang="cs-CZ" smtClean="0"/>
              <a:t>21</a:t>
            </a:fld>
            <a:endParaRPr lang="cs-CZ"/>
          </a:p>
        </p:txBody>
      </p:sp>
    </p:spTree>
    <p:extLst>
      <p:ext uri="{BB962C8B-B14F-4D97-AF65-F5344CB8AC3E}">
        <p14:creationId xmlns:p14="http://schemas.microsoft.com/office/powerpoint/2010/main" val="245151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83957D-60F1-4A38-AE57-DA4518B290A7}"/>
              </a:ext>
            </a:extLst>
          </p:cNvPr>
          <p:cNvSpPr>
            <a:spLocks noGrp="1"/>
          </p:cNvSpPr>
          <p:nvPr>
            <p:ph type="title"/>
          </p:nvPr>
        </p:nvSpPr>
        <p:spPr/>
        <p:txBody>
          <a:bodyPr/>
          <a:lstStyle/>
          <a:p>
            <a:r>
              <a:rPr lang="cs-CZ" dirty="0"/>
              <a:t>Základní právní formy </a:t>
            </a:r>
          </a:p>
        </p:txBody>
      </p:sp>
      <p:sp>
        <p:nvSpPr>
          <p:cNvPr id="3" name="Zástupný symbol pro obsah 2">
            <a:extLst>
              <a:ext uri="{FF2B5EF4-FFF2-40B4-BE49-F238E27FC236}">
                <a16:creationId xmlns:a16="http://schemas.microsoft.com/office/drawing/2014/main" id="{CAF373C9-8BB0-4B7E-8A70-7B238DE481D5}"/>
              </a:ext>
            </a:extLst>
          </p:cNvPr>
          <p:cNvSpPr>
            <a:spLocks noGrp="1"/>
          </p:cNvSpPr>
          <p:nvPr>
            <p:ph idx="1"/>
          </p:nvPr>
        </p:nvSpPr>
        <p:spPr/>
        <p:txBody>
          <a:bodyPr/>
          <a:lstStyle/>
          <a:p>
            <a:r>
              <a:rPr lang="cs-CZ" dirty="0"/>
              <a:t>Východisko Nový občanský zákoník 89/2012.Sb</a:t>
            </a:r>
          </a:p>
          <a:p>
            <a:endParaRPr lang="cs-CZ" dirty="0"/>
          </a:p>
          <a:p>
            <a:pPr marL="0" indent="0">
              <a:buNone/>
            </a:pPr>
            <a:r>
              <a:rPr lang="cs-CZ" dirty="0"/>
              <a:t>Tři základní formy:</a:t>
            </a:r>
          </a:p>
          <a:p>
            <a:pPr marL="0" indent="0">
              <a:buNone/>
            </a:pPr>
            <a:r>
              <a:rPr lang="cs-CZ" dirty="0"/>
              <a:t>			Akciová společnost  - a. s.</a:t>
            </a:r>
          </a:p>
          <a:p>
            <a:pPr marL="0" indent="0">
              <a:buNone/>
            </a:pPr>
            <a:r>
              <a:rPr lang="cs-CZ" dirty="0"/>
              <a:t>			Společnost s ručením omezeným – s. r. o. </a:t>
            </a:r>
          </a:p>
          <a:p>
            <a:pPr marL="0" indent="0">
              <a:buNone/>
            </a:pPr>
            <a:r>
              <a:rPr lang="cs-CZ" dirty="0"/>
              <a:t>			Spolky – z. s.</a:t>
            </a:r>
          </a:p>
          <a:p>
            <a:endParaRPr lang="cs-CZ" dirty="0"/>
          </a:p>
          <a:p>
            <a:endParaRPr lang="cs-CZ" dirty="0"/>
          </a:p>
        </p:txBody>
      </p:sp>
      <p:sp>
        <p:nvSpPr>
          <p:cNvPr id="4" name="Zástupný symbol pro datum 3">
            <a:extLst>
              <a:ext uri="{FF2B5EF4-FFF2-40B4-BE49-F238E27FC236}">
                <a16:creationId xmlns:a16="http://schemas.microsoft.com/office/drawing/2014/main" id="{D596DBF0-AD83-408F-B598-37C11E6E36CD}"/>
              </a:ext>
            </a:extLst>
          </p:cNvPr>
          <p:cNvSpPr>
            <a:spLocks noGrp="1"/>
          </p:cNvSpPr>
          <p:nvPr>
            <p:ph type="dt" sz="half" idx="10"/>
          </p:nvPr>
        </p:nvSpPr>
        <p:spPr/>
        <p:txBody>
          <a:bodyPr/>
          <a:lstStyle/>
          <a:p>
            <a:fld id="{E1B9C54F-6DA1-4148-AAFA-6E07E4393476}" type="datetime1">
              <a:rPr lang="cs-CZ" smtClean="0"/>
              <a:t>30.09.2021</a:t>
            </a:fld>
            <a:endParaRPr lang="cs-CZ"/>
          </a:p>
        </p:txBody>
      </p:sp>
      <p:sp>
        <p:nvSpPr>
          <p:cNvPr id="5" name="Zástupný symbol pro zápatí 4">
            <a:extLst>
              <a:ext uri="{FF2B5EF4-FFF2-40B4-BE49-F238E27FC236}">
                <a16:creationId xmlns:a16="http://schemas.microsoft.com/office/drawing/2014/main" id="{57A2D189-6AC9-4D7E-B4B8-1DA301C62871}"/>
              </a:ext>
            </a:extLst>
          </p:cNvPr>
          <p:cNvSpPr>
            <a:spLocks noGrp="1"/>
          </p:cNvSpPr>
          <p:nvPr>
            <p:ph type="ftr" sz="quarter" idx="11"/>
          </p:nvPr>
        </p:nvSpPr>
        <p:spPr/>
        <p:txBody>
          <a:bodyPr/>
          <a:lstStyle/>
          <a:p>
            <a:r>
              <a:rPr lang="cs-CZ"/>
              <a:t>©doc. Ing. Jiří Novotný, CSc. </a:t>
            </a:r>
          </a:p>
        </p:txBody>
      </p:sp>
      <p:sp>
        <p:nvSpPr>
          <p:cNvPr id="6" name="Zástupný symbol pro číslo snímku 5">
            <a:extLst>
              <a:ext uri="{FF2B5EF4-FFF2-40B4-BE49-F238E27FC236}">
                <a16:creationId xmlns:a16="http://schemas.microsoft.com/office/drawing/2014/main" id="{1A595719-5954-4BED-98F9-1445CF4196DD}"/>
              </a:ext>
            </a:extLst>
          </p:cNvPr>
          <p:cNvSpPr>
            <a:spLocks noGrp="1"/>
          </p:cNvSpPr>
          <p:nvPr>
            <p:ph type="sldNum" sz="quarter" idx="12"/>
          </p:nvPr>
        </p:nvSpPr>
        <p:spPr/>
        <p:txBody>
          <a:bodyPr/>
          <a:lstStyle/>
          <a:p>
            <a:fld id="{3F2E6684-1915-44D4-A01F-37BDBAE2A103}" type="slidenum">
              <a:rPr lang="cs-CZ" smtClean="0"/>
              <a:t>3</a:t>
            </a:fld>
            <a:endParaRPr lang="cs-CZ"/>
          </a:p>
        </p:txBody>
      </p:sp>
    </p:spTree>
    <p:extLst>
      <p:ext uri="{BB962C8B-B14F-4D97-AF65-F5344CB8AC3E}">
        <p14:creationId xmlns:p14="http://schemas.microsoft.com/office/powerpoint/2010/main" val="133042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CD81C1-52DE-49F3-A446-871F7D7F66AD}"/>
              </a:ext>
            </a:extLst>
          </p:cNvPr>
          <p:cNvSpPr>
            <a:spLocks noGrp="1"/>
          </p:cNvSpPr>
          <p:nvPr>
            <p:ph type="title"/>
          </p:nvPr>
        </p:nvSpPr>
        <p:spPr/>
        <p:txBody>
          <a:bodyPr/>
          <a:lstStyle/>
          <a:p>
            <a:r>
              <a:rPr lang="cs-CZ" dirty="0"/>
              <a:t>Základní právní formy </a:t>
            </a:r>
            <a:br>
              <a:rPr lang="cs-CZ" dirty="0"/>
            </a:br>
            <a:endParaRPr lang="cs-CZ" dirty="0"/>
          </a:p>
        </p:txBody>
      </p:sp>
      <p:sp>
        <p:nvSpPr>
          <p:cNvPr id="3" name="Zástupný symbol pro obsah 2">
            <a:extLst>
              <a:ext uri="{FF2B5EF4-FFF2-40B4-BE49-F238E27FC236}">
                <a16:creationId xmlns:a16="http://schemas.microsoft.com/office/drawing/2014/main" id="{0A54E97F-938D-4BB1-8018-8D8FF593FB1F}"/>
              </a:ext>
            </a:extLst>
          </p:cNvPr>
          <p:cNvSpPr>
            <a:spLocks noGrp="1"/>
          </p:cNvSpPr>
          <p:nvPr>
            <p:ph idx="1"/>
          </p:nvPr>
        </p:nvSpPr>
        <p:spPr/>
        <p:txBody>
          <a:bodyPr/>
          <a:lstStyle/>
          <a:p>
            <a:pPr marL="0" indent="0">
              <a:buNone/>
            </a:pPr>
            <a:r>
              <a:rPr lang="cs-CZ" dirty="0"/>
              <a:t>Nalezneme v </a:t>
            </a:r>
          </a:p>
          <a:p>
            <a:pPr marL="0" indent="0">
              <a:buNone/>
            </a:pPr>
            <a:r>
              <a:rPr lang="cs-CZ" dirty="0"/>
              <a:t>Nový občanský zákoník 89/2012 Sb. :</a:t>
            </a:r>
          </a:p>
          <a:p>
            <a:pPr marL="0" indent="0">
              <a:buNone/>
            </a:pPr>
            <a:r>
              <a:rPr lang="cs-CZ" dirty="0"/>
              <a:t>	Hlava II.</a:t>
            </a:r>
          </a:p>
          <a:p>
            <a:pPr marL="0" indent="0">
              <a:buNone/>
            </a:pPr>
            <a:r>
              <a:rPr lang="cs-CZ" dirty="0"/>
              <a:t>		 Díl 3. </a:t>
            </a:r>
          </a:p>
          <a:p>
            <a:pPr marL="0" indent="0">
              <a:buNone/>
            </a:pPr>
            <a:r>
              <a:rPr lang="cs-CZ" dirty="0"/>
              <a:t>			§§ 118 - 418</a:t>
            </a:r>
          </a:p>
        </p:txBody>
      </p:sp>
      <p:sp>
        <p:nvSpPr>
          <p:cNvPr id="4" name="Zástupný symbol pro datum 3">
            <a:extLst>
              <a:ext uri="{FF2B5EF4-FFF2-40B4-BE49-F238E27FC236}">
                <a16:creationId xmlns:a16="http://schemas.microsoft.com/office/drawing/2014/main" id="{ECFE0E11-95E0-4E37-A467-4E48BC9673EF}"/>
              </a:ext>
            </a:extLst>
          </p:cNvPr>
          <p:cNvSpPr>
            <a:spLocks noGrp="1"/>
          </p:cNvSpPr>
          <p:nvPr>
            <p:ph type="dt" sz="half" idx="10"/>
          </p:nvPr>
        </p:nvSpPr>
        <p:spPr/>
        <p:txBody>
          <a:bodyPr/>
          <a:lstStyle/>
          <a:p>
            <a:fld id="{E1B9C54F-6DA1-4148-AAFA-6E07E4393476}" type="datetime1">
              <a:rPr lang="cs-CZ" smtClean="0"/>
              <a:t>30.09.2021</a:t>
            </a:fld>
            <a:endParaRPr lang="cs-CZ"/>
          </a:p>
        </p:txBody>
      </p:sp>
      <p:sp>
        <p:nvSpPr>
          <p:cNvPr id="5" name="Zástupný symbol pro zápatí 4">
            <a:extLst>
              <a:ext uri="{FF2B5EF4-FFF2-40B4-BE49-F238E27FC236}">
                <a16:creationId xmlns:a16="http://schemas.microsoft.com/office/drawing/2014/main" id="{CFD29CE3-ABE3-4881-8F18-ECC6C91920CD}"/>
              </a:ext>
            </a:extLst>
          </p:cNvPr>
          <p:cNvSpPr>
            <a:spLocks noGrp="1"/>
          </p:cNvSpPr>
          <p:nvPr>
            <p:ph type="ftr" sz="quarter" idx="11"/>
          </p:nvPr>
        </p:nvSpPr>
        <p:spPr/>
        <p:txBody>
          <a:bodyPr/>
          <a:lstStyle/>
          <a:p>
            <a:r>
              <a:rPr lang="cs-CZ"/>
              <a:t>©doc. Ing. Jiří Novotný, CSc. </a:t>
            </a:r>
          </a:p>
        </p:txBody>
      </p:sp>
      <p:sp>
        <p:nvSpPr>
          <p:cNvPr id="6" name="Zástupný symbol pro číslo snímku 5">
            <a:extLst>
              <a:ext uri="{FF2B5EF4-FFF2-40B4-BE49-F238E27FC236}">
                <a16:creationId xmlns:a16="http://schemas.microsoft.com/office/drawing/2014/main" id="{D8AD1A43-5D23-462F-9D00-332E0551C018}"/>
              </a:ext>
            </a:extLst>
          </p:cNvPr>
          <p:cNvSpPr>
            <a:spLocks noGrp="1"/>
          </p:cNvSpPr>
          <p:nvPr>
            <p:ph type="sldNum" sz="quarter" idx="12"/>
          </p:nvPr>
        </p:nvSpPr>
        <p:spPr/>
        <p:txBody>
          <a:bodyPr/>
          <a:lstStyle/>
          <a:p>
            <a:fld id="{3F2E6684-1915-44D4-A01F-37BDBAE2A103}" type="slidenum">
              <a:rPr lang="cs-CZ" smtClean="0"/>
              <a:t>4</a:t>
            </a:fld>
            <a:endParaRPr lang="cs-CZ"/>
          </a:p>
        </p:txBody>
      </p:sp>
    </p:spTree>
    <p:extLst>
      <p:ext uri="{BB962C8B-B14F-4D97-AF65-F5344CB8AC3E}">
        <p14:creationId xmlns:p14="http://schemas.microsoft.com/office/powerpoint/2010/main" val="630567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7DAFD9-C138-40D4-B6A2-A5CC3992A0FB}"/>
              </a:ext>
            </a:extLst>
          </p:cNvPr>
          <p:cNvSpPr>
            <a:spLocks noGrp="1"/>
          </p:cNvSpPr>
          <p:nvPr>
            <p:ph type="title"/>
          </p:nvPr>
        </p:nvSpPr>
        <p:spPr/>
        <p:txBody>
          <a:bodyPr/>
          <a:lstStyle/>
          <a:p>
            <a:r>
              <a:rPr lang="cs-CZ" dirty="0"/>
              <a:t>Základní právní formy </a:t>
            </a:r>
          </a:p>
        </p:txBody>
      </p:sp>
      <p:sp>
        <p:nvSpPr>
          <p:cNvPr id="3" name="Zástupný symbol pro obsah 2">
            <a:extLst>
              <a:ext uri="{FF2B5EF4-FFF2-40B4-BE49-F238E27FC236}">
                <a16:creationId xmlns:a16="http://schemas.microsoft.com/office/drawing/2014/main" id="{C79ADF08-032C-45F6-A090-8EA912901847}"/>
              </a:ext>
            </a:extLst>
          </p:cNvPr>
          <p:cNvSpPr>
            <a:spLocks noGrp="1"/>
          </p:cNvSpPr>
          <p:nvPr>
            <p:ph idx="1"/>
          </p:nvPr>
        </p:nvSpPr>
        <p:spPr/>
        <p:txBody>
          <a:bodyPr/>
          <a:lstStyle/>
          <a:p>
            <a:pPr marL="0" indent="0">
              <a:buNone/>
            </a:pPr>
            <a:r>
              <a:rPr lang="cs-CZ" dirty="0"/>
              <a:t>Hlavní právní formy sportovních organizací v ČR tak dělíme na: </a:t>
            </a:r>
          </a:p>
          <a:p>
            <a:pPr marL="0" indent="0">
              <a:buNone/>
            </a:pPr>
            <a:endParaRPr lang="cs-CZ" dirty="0"/>
          </a:p>
          <a:p>
            <a:r>
              <a:rPr lang="cs-CZ" dirty="0"/>
              <a:t>Spolky (sportovní svazy, ČOV, ČUS, SOKOL, OREL, kluby), dřívější forma občanské sdružení. </a:t>
            </a:r>
          </a:p>
          <a:p>
            <a:endParaRPr lang="cs-CZ" dirty="0"/>
          </a:p>
          <a:p>
            <a:r>
              <a:rPr lang="cs-CZ" dirty="0"/>
              <a:t>Obchodní společnosti – a.s., s.r.o. (profesionální kluby). </a:t>
            </a:r>
          </a:p>
          <a:p>
            <a:endParaRPr lang="cs-CZ" dirty="0"/>
          </a:p>
        </p:txBody>
      </p:sp>
      <p:sp>
        <p:nvSpPr>
          <p:cNvPr id="4" name="Zástupný symbol pro datum 3">
            <a:extLst>
              <a:ext uri="{FF2B5EF4-FFF2-40B4-BE49-F238E27FC236}">
                <a16:creationId xmlns:a16="http://schemas.microsoft.com/office/drawing/2014/main" id="{562C0BE7-E342-462D-9689-7D6AA030F984}"/>
              </a:ext>
            </a:extLst>
          </p:cNvPr>
          <p:cNvSpPr>
            <a:spLocks noGrp="1"/>
          </p:cNvSpPr>
          <p:nvPr>
            <p:ph type="dt" sz="half" idx="10"/>
          </p:nvPr>
        </p:nvSpPr>
        <p:spPr/>
        <p:txBody>
          <a:bodyPr/>
          <a:lstStyle/>
          <a:p>
            <a:fld id="{E1B9C54F-6DA1-4148-AAFA-6E07E4393476}" type="datetime1">
              <a:rPr lang="cs-CZ" smtClean="0"/>
              <a:t>30.09.2021</a:t>
            </a:fld>
            <a:endParaRPr lang="cs-CZ"/>
          </a:p>
        </p:txBody>
      </p:sp>
      <p:sp>
        <p:nvSpPr>
          <p:cNvPr id="5" name="Zástupný symbol pro zápatí 4">
            <a:extLst>
              <a:ext uri="{FF2B5EF4-FFF2-40B4-BE49-F238E27FC236}">
                <a16:creationId xmlns:a16="http://schemas.microsoft.com/office/drawing/2014/main" id="{F2CD2DE6-CD50-4CB4-81DD-E00C71B7B012}"/>
              </a:ext>
            </a:extLst>
          </p:cNvPr>
          <p:cNvSpPr>
            <a:spLocks noGrp="1"/>
          </p:cNvSpPr>
          <p:nvPr>
            <p:ph type="ftr" sz="quarter" idx="11"/>
          </p:nvPr>
        </p:nvSpPr>
        <p:spPr/>
        <p:txBody>
          <a:bodyPr/>
          <a:lstStyle/>
          <a:p>
            <a:r>
              <a:rPr lang="cs-CZ"/>
              <a:t>©doc. Ing. Jiří Novotný, CSc. </a:t>
            </a:r>
          </a:p>
        </p:txBody>
      </p:sp>
      <p:sp>
        <p:nvSpPr>
          <p:cNvPr id="6" name="Zástupný symbol pro číslo snímku 5">
            <a:extLst>
              <a:ext uri="{FF2B5EF4-FFF2-40B4-BE49-F238E27FC236}">
                <a16:creationId xmlns:a16="http://schemas.microsoft.com/office/drawing/2014/main" id="{D22BBE9A-461E-4893-9DBA-B9E34A0F0AF8}"/>
              </a:ext>
            </a:extLst>
          </p:cNvPr>
          <p:cNvSpPr>
            <a:spLocks noGrp="1"/>
          </p:cNvSpPr>
          <p:nvPr>
            <p:ph type="sldNum" sz="quarter" idx="12"/>
          </p:nvPr>
        </p:nvSpPr>
        <p:spPr/>
        <p:txBody>
          <a:bodyPr/>
          <a:lstStyle/>
          <a:p>
            <a:fld id="{3F2E6684-1915-44D4-A01F-37BDBAE2A103}" type="slidenum">
              <a:rPr lang="cs-CZ" smtClean="0"/>
              <a:t>5</a:t>
            </a:fld>
            <a:endParaRPr lang="cs-CZ"/>
          </a:p>
        </p:txBody>
      </p:sp>
    </p:spTree>
    <p:extLst>
      <p:ext uri="{BB962C8B-B14F-4D97-AF65-F5344CB8AC3E}">
        <p14:creationId xmlns:p14="http://schemas.microsoft.com/office/powerpoint/2010/main" val="2429084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8B49F9-425C-4D88-8C1A-7C139531970C}"/>
              </a:ext>
            </a:extLst>
          </p:cNvPr>
          <p:cNvSpPr>
            <a:spLocks noGrp="1"/>
          </p:cNvSpPr>
          <p:nvPr>
            <p:ph type="title"/>
          </p:nvPr>
        </p:nvSpPr>
        <p:spPr/>
        <p:txBody>
          <a:bodyPr/>
          <a:lstStyle/>
          <a:p>
            <a:r>
              <a:rPr lang="cs-CZ" dirty="0"/>
              <a:t>Spolky</a:t>
            </a:r>
          </a:p>
        </p:txBody>
      </p:sp>
      <p:sp>
        <p:nvSpPr>
          <p:cNvPr id="3" name="Zástupný symbol pro obsah 2">
            <a:extLst>
              <a:ext uri="{FF2B5EF4-FFF2-40B4-BE49-F238E27FC236}">
                <a16:creationId xmlns:a16="http://schemas.microsoft.com/office/drawing/2014/main" id="{0BDED3E6-4B24-4B91-B90F-DE12690F82BF}"/>
              </a:ext>
            </a:extLst>
          </p:cNvPr>
          <p:cNvSpPr>
            <a:spLocks noGrp="1"/>
          </p:cNvSpPr>
          <p:nvPr>
            <p:ph idx="1"/>
          </p:nvPr>
        </p:nvSpPr>
        <p:spPr/>
        <p:txBody>
          <a:bodyPr/>
          <a:lstStyle/>
          <a:p>
            <a:r>
              <a:rPr lang="cs-CZ" dirty="0"/>
              <a:t>Nejčastější právní formou ve sportu jsou spolky. </a:t>
            </a:r>
          </a:p>
          <a:p>
            <a:endParaRPr lang="cs-CZ" dirty="0"/>
          </a:p>
          <a:p>
            <a:r>
              <a:rPr lang="cs-CZ" dirty="0"/>
              <a:t>Vznik spolků je nejméně formální a také je nejméně finančně náročný.</a:t>
            </a:r>
          </a:p>
          <a:p>
            <a:r>
              <a:rPr lang="cs-CZ" dirty="0"/>
              <a:t>Spolky mají:</a:t>
            </a:r>
          </a:p>
          <a:p>
            <a:r>
              <a:rPr lang="cs-CZ" dirty="0"/>
              <a:t>                     - hlavní činnosti</a:t>
            </a:r>
          </a:p>
          <a:p>
            <a:r>
              <a:rPr lang="cs-CZ" dirty="0"/>
              <a:t>                     - doplňkové – vedlejší činnosti</a:t>
            </a:r>
          </a:p>
          <a:p>
            <a:r>
              <a:rPr lang="cs-CZ" dirty="0"/>
              <a:t>Hlavní činností spolku může být uspokojování a ochrana zájmů členů, důvod proč je spolek založen.  </a:t>
            </a:r>
          </a:p>
        </p:txBody>
      </p:sp>
      <p:sp>
        <p:nvSpPr>
          <p:cNvPr id="4" name="Zástupný symbol pro datum 3">
            <a:extLst>
              <a:ext uri="{FF2B5EF4-FFF2-40B4-BE49-F238E27FC236}">
                <a16:creationId xmlns:a16="http://schemas.microsoft.com/office/drawing/2014/main" id="{4C405B5A-0F4E-421F-B38C-7E55DA9CF4A6}"/>
              </a:ext>
            </a:extLst>
          </p:cNvPr>
          <p:cNvSpPr>
            <a:spLocks noGrp="1"/>
          </p:cNvSpPr>
          <p:nvPr>
            <p:ph type="dt" sz="half" idx="10"/>
          </p:nvPr>
        </p:nvSpPr>
        <p:spPr/>
        <p:txBody>
          <a:bodyPr/>
          <a:lstStyle/>
          <a:p>
            <a:fld id="{E1B9C54F-6DA1-4148-AAFA-6E07E4393476}" type="datetime1">
              <a:rPr lang="cs-CZ" smtClean="0"/>
              <a:t>30.09.2021</a:t>
            </a:fld>
            <a:endParaRPr lang="cs-CZ"/>
          </a:p>
        </p:txBody>
      </p:sp>
      <p:sp>
        <p:nvSpPr>
          <p:cNvPr id="5" name="Zástupný symbol pro zápatí 4">
            <a:extLst>
              <a:ext uri="{FF2B5EF4-FFF2-40B4-BE49-F238E27FC236}">
                <a16:creationId xmlns:a16="http://schemas.microsoft.com/office/drawing/2014/main" id="{AA09EF79-AA65-43E6-B921-B8E43E1EA344}"/>
              </a:ext>
            </a:extLst>
          </p:cNvPr>
          <p:cNvSpPr>
            <a:spLocks noGrp="1"/>
          </p:cNvSpPr>
          <p:nvPr>
            <p:ph type="ftr" sz="quarter" idx="11"/>
          </p:nvPr>
        </p:nvSpPr>
        <p:spPr/>
        <p:txBody>
          <a:bodyPr/>
          <a:lstStyle/>
          <a:p>
            <a:r>
              <a:rPr lang="cs-CZ"/>
              <a:t>©doc. Ing. Jiří Novotný, CSc. </a:t>
            </a:r>
          </a:p>
        </p:txBody>
      </p:sp>
      <p:sp>
        <p:nvSpPr>
          <p:cNvPr id="6" name="Zástupný symbol pro číslo snímku 5">
            <a:extLst>
              <a:ext uri="{FF2B5EF4-FFF2-40B4-BE49-F238E27FC236}">
                <a16:creationId xmlns:a16="http://schemas.microsoft.com/office/drawing/2014/main" id="{2549227B-C7D2-4DBA-BE06-8EA97F8DE8C5}"/>
              </a:ext>
            </a:extLst>
          </p:cNvPr>
          <p:cNvSpPr>
            <a:spLocks noGrp="1"/>
          </p:cNvSpPr>
          <p:nvPr>
            <p:ph type="sldNum" sz="quarter" idx="12"/>
          </p:nvPr>
        </p:nvSpPr>
        <p:spPr/>
        <p:txBody>
          <a:bodyPr/>
          <a:lstStyle/>
          <a:p>
            <a:fld id="{3F2E6684-1915-44D4-A01F-37BDBAE2A103}" type="slidenum">
              <a:rPr lang="cs-CZ" smtClean="0"/>
              <a:t>6</a:t>
            </a:fld>
            <a:endParaRPr lang="cs-CZ"/>
          </a:p>
        </p:txBody>
      </p:sp>
    </p:spTree>
    <p:extLst>
      <p:ext uri="{BB962C8B-B14F-4D97-AF65-F5344CB8AC3E}">
        <p14:creationId xmlns:p14="http://schemas.microsoft.com/office/powerpoint/2010/main" val="1382863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E2EB70-A298-40AF-855A-CD60D011DFE8}"/>
              </a:ext>
            </a:extLst>
          </p:cNvPr>
          <p:cNvSpPr>
            <a:spLocks noGrp="1"/>
          </p:cNvSpPr>
          <p:nvPr>
            <p:ph type="title"/>
          </p:nvPr>
        </p:nvSpPr>
        <p:spPr/>
        <p:txBody>
          <a:bodyPr/>
          <a:lstStyle/>
          <a:p>
            <a:r>
              <a:rPr lang="cs-CZ" dirty="0"/>
              <a:t>Spolky</a:t>
            </a:r>
          </a:p>
        </p:txBody>
      </p:sp>
      <p:sp>
        <p:nvSpPr>
          <p:cNvPr id="3" name="Zástupný symbol pro obsah 2">
            <a:extLst>
              <a:ext uri="{FF2B5EF4-FFF2-40B4-BE49-F238E27FC236}">
                <a16:creationId xmlns:a16="http://schemas.microsoft.com/office/drawing/2014/main" id="{FEEA1962-E803-472E-ADDB-86F1F9F65C86}"/>
              </a:ext>
            </a:extLst>
          </p:cNvPr>
          <p:cNvSpPr>
            <a:spLocks noGrp="1"/>
          </p:cNvSpPr>
          <p:nvPr>
            <p:ph idx="1"/>
          </p:nvPr>
        </p:nvSpPr>
        <p:spPr/>
        <p:txBody>
          <a:bodyPr/>
          <a:lstStyle/>
          <a:p>
            <a:endParaRPr lang="cs-CZ" dirty="0"/>
          </a:p>
          <a:p>
            <a:r>
              <a:rPr lang="cs-CZ" dirty="0"/>
              <a:t>právního postavení spolky ve smyslu ustanovení § 214 a násl. zákona č. 89/2012 Sb., občanského zákoníku, ve znění pozdějších předpisů </a:t>
            </a:r>
          </a:p>
        </p:txBody>
      </p:sp>
      <p:sp>
        <p:nvSpPr>
          <p:cNvPr id="4" name="Zástupný symbol pro datum 3">
            <a:extLst>
              <a:ext uri="{FF2B5EF4-FFF2-40B4-BE49-F238E27FC236}">
                <a16:creationId xmlns:a16="http://schemas.microsoft.com/office/drawing/2014/main" id="{A28CFC43-6AE6-4961-BFDF-7913ABB870BA}"/>
              </a:ext>
            </a:extLst>
          </p:cNvPr>
          <p:cNvSpPr>
            <a:spLocks noGrp="1"/>
          </p:cNvSpPr>
          <p:nvPr>
            <p:ph type="dt" sz="half" idx="10"/>
          </p:nvPr>
        </p:nvSpPr>
        <p:spPr/>
        <p:txBody>
          <a:bodyPr/>
          <a:lstStyle/>
          <a:p>
            <a:fld id="{E1B9C54F-6DA1-4148-AAFA-6E07E4393476}" type="datetime1">
              <a:rPr lang="cs-CZ" smtClean="0"/>
              <a:t>30.09.2021</a:t>
            </a:fld>
            <a:endParaRPr lang="cs-CZ"/>
          </a:p>
        </p:txBody>
      </p:sp>
      <p:sp>
        <p:nvSpPr>
          <p:cNvPr id="5" name="Zástupný symbol pro zápatí 4">
            <a:extLst>
              <a:ext uri="{FF2B5EF4-FFF2-40B4-BE49-F238E27FC236}">
                <a16:creationId xmlns:a16="http://schemas.microsoft.com/office/drawing/2014/main" id="{FEA23E1F-8C9A-4985-8718-C53F290B6016}"/>
              </a:ext>
            </a:extLst>
          </p:cNvPr>
          <p:cNvSpPr>
            <a:spLocks noGrp="1"/>
          </p:cNvSpPr>
          <p:nvPr>
            <p:ph type="ftr" sz="quarter" idx="11"/>
          </p:nvPr>
        </p:nvSpPr>
        <p:spPr/>
        <p:txBody>
          <a:bodyPr/>
          <a:lstStyle/>
          <a:p>
            <a:r>
              <a:rPr lang="cs-CZ"/>
              <a:t>©doc. Ing. Jiří Novotný, CSc. </a:t>
            </a:r>
          </a:p>
        </p:txBody>
      </p:sp>
      <p:sp>
        <p:nvSpPr>
          <p:cNvPr id="6" name="Zástupný symbol pro číslo snímku 5">
            <a:extLst>
              <a:ext uri="{FF2B5EF4-FFF2-40B4-BE49-F238E27FC236}">
                <a16:creationId xmlns:a16="http://schemas.microsoft.com/office/drawing/2014/main" id="{6F4426D3-6EFF-456A-809C-C72CA7C69755}"/>
              </a:ext>
            </a:extLst>
          </p:cNvPr>
          <p:cNvSpPr>
            <a:spLocks noGrp="1"/>
          </p:cNvSpPr>
          <p:nvPr>
            <p:ph type="sldNum" sz="quarter" idx="12"/>
          </p:nvPr>
        </p:nvSpPr>
        <p:spPr/>
        <p:txBody>
          <a:bodyPr/>
          <a:lstStyle/>
          <a:p>
            <a:fld id="{3F2E6684-1915-44D4-A01F-37BDBAE2A103}" type="slidenum">
              <a:rPr lang="cs-CZ" smtClean="0"/>
              <a:t>7</a:t>
            </a:fld>
            <a:endParaRPr lang="cs-CZ"/>
          </a:p>
        </p:txBody>
      </p:sp>
    </p:spTree>
    <p:extLst>
      <p:ext uri="{BB962C8B-B14F-4D97-AF65-F5344CB8AC3E}">
        <p14:creationId xmlns:p14="http://schemas.microsoft.com/office/powerpoint/2010/main" val="598608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CBEB1E-DBD6-4AED-B079-2CC73EFF265A}"/>
              </a:ext>
            </a:extLst>
          </p:cNvPr>
          <p:cNvSpPr>
            <a:spLocks noGrp="1"/>
          </p:cNvSpPr>
          <p:nvPr>
            <p:ph type="title"/>
          </p:nvPr>
        </p:nvSpPr>
        <p:spPr>
          <a:xfrm>
            <a:off x="838200" y="365125"/>
            <a:ext cx="10515600" cy="777875"/>
          </a:xfrm>
        </p:spPr>
        <p:txBody>
          <a:bodyPr/>
          <a:lstStyle/>
          <a:p>
            <a:r>
              <a:rPr lang="cs-CZ" dirty="0"/>
              <a:t>Spolky</a:t>
            </a:r>
          </a:p>
        </p:txBody>
      </p:sp>
      <p:sp>
        <p:nvSpPr>
          <p:cNvPr id="3" name="Zástupný symbol pro obsah 2">
            <a:extLst>
              <a:ext uri="{FF2B5EF4-FFF2-40B4-BE49-F238E27FC236}">
                <a16:creationId xmlns:a16="http://schemas.microsoft.com/office/drawing/2014/main" id="{D8D9B356-E894-4049-8263-FDA409491705}"/>
              </a:ext>
            </a:extLst>
          </p:cNvPr>
          <p:cNvSpPr>
            <a:spLocks noGrp="1"/>
          </p:cNvSpPr>
          <p:nvPr>
            <p:ph idx="1"/>
          </p:nvPr>
        </p:nvSpPr>
        <p:spPr>
          <a:xfrm>
            <a:off x="838200" y="1143000"/>
            <a:ext cx="10515600" cy="5033963"/>
          </a:xfrm>
        </p:spPr>
        <p:txBody>
          <a:bodyPr>
            <a:normAutofit fontScale="92500" lnSpcReduction="20000"/>
          </a:bodyPr>
          <a:lstStyle/>
          <a:p>
            <a:r>
              <a:rPr lang="cs-CZ" b="1" dirty="0"/>
              <a:t>Pravidla pro založení spolku: </a:t>
            </a:r>
            <a:endParaRPr lang="cs-CZ" dirty="0"/>
          </a:p>
          <a:p>
            <a:r>
              <a:rPr lang="cs-CZ" dirty="0"/>
              <a:t>● </a:t>
            </a:r>
            <a:r>
              <a:rPr lang="cs-CZ" i="1" dirty="0"/>
              <a:t>spolek mohou založit minimálně tři osoby (fyzické i právnické) vedené společným zájmem, pokud se shodnou na obsahu stanov spolku, a to ve formě smlouvy o založení spolku, případně prostřednictvím usnesení ustavující schůze tvořícího se spolku </a:t>
            </a:r>
            <a:endParaRPr lang="cs-CZ" dirty="0"/>
          </a:p>
          <a:p>
            <a:r>
              <a:rPr lang="cs-CZ" dirty="0"/>
              <a:t>● </a:t>
            </a:r>
            <a:r>
              <a:rPr lang="cs-CZ" i="1" dirty="0"/>
              <a:t>hlavní činností spolku může být výhradně uspokojování a ochrana těch zájmů, k jejichž naplňování je spolek založen; </a:t>
            </a:r>
            <a:endParaRPr lang="cs-CZ" dirty="0"/>
          </a:p>
          <a:p>
            <a:r>
              <a:rPr lang="cs-CZ" dirty="0"/>
              <a:t>● </a:t>
            </a:r>
            <a:r>
              <a:rPr lang="cs-CZ" i="1" dirty="0"/>
              <a:t>vedle hlavní činnosti může spolek vyvíjet též vedlejší hospodářskou činnost spočívající v podnikání nebo jiné výdělečné činnosti, je-li její účel v podpoře hlavní činnosti nebo v hospodárném využití spolkového majetku </a:t>
            </a:r>
            <a:endParaRPr lang="cs-CZ" dirty="0"/>
          </a:p>
          <a:p>
            <a:r>
              <a:rPr lang="cs-CZ" dirty="0"/>
              <a:t>● </a:t>
            </a:r>
            <a:r>
              <a:rPr lang="cs-CZ" i="1" dirty="0"/>
              <a:t>zisk z takové činnosti spolku lze použít pouze pro spolkovou činnost včetně správy spolku </a:t>
            </a:r>
            <a:endParaRPr lang="cs-CZ" dirty="0"/>
          </a:p>
          <a:p>
            <a:endParaRPr lang="cs-CZ" dirty="0"/>
          </a:p>
          <a:p>
            <a:r>
              <a:rPr lang="cs-CZ" dirty="0"/>
              <a:t>(KOLEKTIV AUTORŮ ČUS, 2017, s. 10) </a:t>
            </a:r>
          </a:p>
        </p:txBody>
      </p:sp>
      <p:sp>
        <p:nvSpPr>
          <p:cNvPr id="4" name="Zástupný symbol pro datum 3">
            <a:extLst>
              <a:ext uri="{FF2B5EF4-FFF2-40B4-BE49-F238E27FC236}">
                <a16:creationId xmlns:a16="http://schemas.microsoft.com/office/drawing/2014/main" id="{D515EA69-B0CE-4134-868A-6783695B2D22}"/>
              </a:ext>
            </a:extLst>
          </p:cNvPr>
          <p:cNvSpPr>
            <a:spLocks noGrp="1"/>
          </p:cNvSpPr>
          <p:nvPr>
            <p:ph type="dt" sz="half" idx="10"/>
          </p:nvPr>
        </p:nvSpPr>
        <p:spPr/>
        <p:txBody>
          <a:bodyPr/>
          <a:lstStyle/>
          <a:p>
            <a:fld id="{E1B9C54F-6DA1-4148-AAFA-6E07E4393476}" type="datetime1">
              <a:rPr lang="cs-CZ" smtClean="0"/>
              <a:t>30.09.2021</a:t>
            </a:fld>
            <a:endParaRPr lang="cs-CZ"/>
          </a:p>
        </p:txBody>
      </p:sp>
      <p:sp>
        <p:nvSpPr>
          <p:cNvPr id="5" name="Zástupný symbol pro zápatí 4">
            <a:extLst>
              <a:ext uri="{FF2B5EF4-FFF2-40B4-BE49-F238E27FC236}">
                <a16:creationId xmlns:a16="http://schemas.microsoft.com/office/drawing/2014/main" id="{7F990184-9FBC-47CE-B941-2519B37E79A6}"/>
              </a:ext>
            </a:extLst>
          </p:cNvPr>
          <p:cNvSpPr>
            <a:spLocks noGrp="1"/>
          </p:cNvSpPr>
          <p:nvPr>
            <p:ph type="ftr" sz="quarter" idx="11"/>
          </p:nvPr>
        </p:nvSpPr>
        <p:spPr/>
        <p:txBody>
          <a:bodyPr/>
          <a:lstStyle/>
          <a:p>
            <a:r>
              <a:rPr lang="cs-CZ"/>
              <a:t>©doc. Ing. Jiří Novotný, CSc. </a:t>
            </a:r>
          </a:p>
        </p:txBody>
      </p:sp>
      <p:sp>
        <p:nvSpPr>
          <p:cNvPr id="6" name="Zástupný symbol pro číslo snímku 5">
            <a:extLst>
              <a:ext uri="{FF2B5EF4-FFF2-40B4-BE49-F238E27FC236}">
                <a16:creationId xmlns:a16="http://schemas.microsoft.com/office/drawing/2014/main" id="{66420FD1-564C-46F0-88A3-C55E7B9B10F6}"/>
              </a:ext>
            </a:extLst>
          </p:cNvPr>
          <p:cNvSpPr>
            <a:spLocks noGrp="1"/>
          </p:cNvSpPr>
          <p:nvPr>
            <p:ph type="sldNum" sz="quarter" idx="12"/>
          </p:nvPr>
        </p:nvSpPr>
        <p:spPr/>
        <p:txBody>
          <a:bodyPr/>
          <a:lstStyle/>
          <a:p>
            <a:fld id="{3F2E6684-1915-44D4-A01F-37BDBAE2A103}" type="slidenum">
              <a:rPr lang="cs-CZ" smtClean="0"/>
              <a:t>8</a:t>
            </a:fld>
            <a:endParaRPr lang="cs-CZ"/>
          </a:p>
        </p:txBody>
      </p:sp>
    </p:spTree>
    <p:extLst>
      <p:ext uri="{BB962C8B-B14F-4D97-AF65-F5344CB8AC3E}">
        <p14:creationId xmlns:p14="http://schemas.microsoft.com/office/powerpoint/2010/main" val="516714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CBEB1E-DBD6-4AED-B079-2CC73EFF265A}"/>
              </a:ext>
            </a:extLst>
          </p:cNvPr>
          <p:cNvSpPr>
            <a:spLocks noGrp="1"/>
          </p:cNvSpPr>
          <p:nvPr>
            <p:ph type="title"/>
          </p:nvPr>
        </p:nvSpPr>
        <p:spPr>
          <a:xfrm>
            <a:off x="838200" y="365125"/>
            <a:ext cx="10515600" cy="688975"/>
          </a:xfrm>
        </p:spPr>
        <p:txBody>
          <a:bodyPr>
            <a:normAutofit fontScale="90000"/>
          </a:bodyPr>
          <a:lstStyle/>
          <a:p>
            <a:r>
              <a:rPr lang="cs-CZ" dirty="0"/>
              <a:t>Spolky</a:t>
            </a:r>
          </a:p>
        </p:txBody>
      </p:sp>
      <p:sp>
        <p:nvSpPr>
          <p:cNvPr id="3" name="Zástupný symbol pro obsah 2">
            <a:extLst>
              <a:ext uri="{FF2B5EF4-FFF2-40B4-BE49-F238E27FC236}">
                <a16:creationId xmlns:a16="http://schemas.microsoft.com/office/drawing/2014/main" id="{D8D9B356-E894-4049-8263-FDA409491705}"/>
              </a:ext>
            </a:extLst>
          </p:cNvPr>
          <p:cNvSpPr>
            <a:spLocks noGrp="1"/>
          </p:cNvSpPr>
          <p:nvPr>
            <p:ph idx="1"/>
          </p:nvPr>
        </p:nvSpPr>
        <p:spPr>
          <a:xfrm>
            <a:off x="838200" y="965200"/>
            <a:ext cx="10515600" cy="5211763"/>
          </a:xfrm>
        </p:spPr>
        <p:txBody>
          <a:bodyPr/>
          <a:lstStyle/>
          <a:p>
            <a:r>
              <a:rPr lang="cs-CZ" i="1" dirty="0"/>
              <a:t>„Ustavující členská schůze je svolávána tak, že svolavatel (jakýkoliv zájemce o založení spolku) vhodným způsobem svolá ostatní zájemce k ustavující schůzi. Na ustavující schůzi se všichni přítomní zapisují do listiny přítomných, jejíž správnost a úplnost ověří svolavatel nebo osoba jím pověřená. Každá osoba podepsaná v listině přítomných je považována za osobu, která podala přihlášku do spolku. Základním úkolem ustavující schůze je schválení znění stanov spolku, přičemž každá osoba, která hlasovala proti přijetí návrhu stanov, může od přihlášky do spolku odstoupit. O tom musí být učiněn záznam v listině přítomných opatřený podpisy odstupujícího a toho, kdo záznam učinil. Dále by na ustavující schůzi měli být zvoleni členové orgánů spolku (zpravidla výkonný výbor, kontrolní komise).</a:t>
            </a:r>
            <a:r>
              <a:rPr lang="cs-CZ" dirty="0"/>
              <a:t>“ (KOLEKTIV AUTORŮ ČUS, 2017, s. 11) </a:t>
            </a:r>
          </a:p>
        </p:txBody>
      </p:sp>
      <p:sp>
        <p:nvSpPr>
          <p:cNvPr id="4" name="Zástupný symbol pro datum 3">
            <a:extLst>
              <a:ext uri="{FF2B5EF4-FFF2-40B4-BE49-F238E27FC236}">
                <a16:creationId xmlns:a16="http://schemas.microsoft.com/office/drawing/2014/main" id="{D515EA69-B0CE-4134-868A-6783695B2D22}"/>
              </a:ext>
            </a:extLst>
          </p:cNvPr>
          <p:cNvSpPr>
            <a:spLocks noGrp="1"/>
          </p:cNvSpPr>
          <p:nvPr>
            <p:ph type="dt" sz="half" idx="10"/>
          </p:nvPr>
        </p:nvSpPr>
        <p:spPr/>
        <p:txBody>
          <a:bodyPr/>
          <a:lstStyle/>
          <a:p>
            <a:fld id="{E1B9C54F-6DA1-4148-AAFA-6E07E4393476}" type="datetime1">
              <a:rPr lang="cs-CZ" smtClean="0"/>
              <a:t>30.09.2021</a:t>
            </a:fld>
            <a:endParaRPr lang="cs-CZ"/>
          </a:p>
        </p:txBody>
      </p:sp>
      <p:sp>
        <p:nvSpPr>
          <p:cNvPr id="5" name="Zástupný symbol pro zápatí 4">
            <a:extLst>
              <a:ext uri="{FF2B5EF4-FFF2-40B4-BE49-F238E27FC236}">
                <a16:creationId xmlns:a16="http://schemas.microsoft.com/office/drawing/2014/main" id="{7F990184-9FBC-47CE-B941-2519B37E79A6}"/>
              </a:ext>
            </a:extLst>
          </p:cNvPr>
          <p:cNvSpPr>
            <a:spLocks noGrp="1"/>
          </p:cNvSpPr>
          <p:nvPr>
            <p:ph type="ftr" sz="quarter" idx="11"/>
          </p:nvPr>
        </p:nvSpPr>
        <p:spPr/>
        <p:txBody>
          <a:bodyPr/>
          <a:lstStyle/>
          <a:p>
            <a:r>
              <a:rPr lang="cs-CZ"/>
              <a:t>©doc. Ing. Jiří Novotný, CSc. </a:t>
            </a:r>
          </a:p>
        </p:txBody>
      </p:sp>
      <p:sp>
        <p:nvSpPr>
          <p:cNvPr id="6" name="Zástupný symbol pro číslo snímku 5">
            <a:extLst>
              <a:ext uri="{FF2B5EF4-FFF2-40B4-BE49-F238E27FC236}">
                <a16:creationId xmlns:a16="http://schemas.microsoft.com/office/drawing/2014/main" id="{66420FD1-564C-46F0-88A3-C55E7B9B10F6}"/>
              </a:ext>
            </a:extLst>
          </p:cNvPr>
          <p:cNvSpPr>
            <a:spLocks noGrp="1"/>
          </p:cNvSpPr>
          <p:nvPr>
            <p:ph type="sldNum" sz="quarter" idx="12"/>
          </p:nvPr>
        </p:nvSpPr>
        <p:spPr/>
        <p:txBody>
          <a:bodyPr/>
          <a:lstStyle/>
          <a:p>
            <a:fld id="{3F2E6684-1915-44D4-A01F-37BDBAE2A103}" type="slidenum">
              <a:rPr lang="cs-CZ" smtClean="0"/>
              <a:t>9</a:t>
            </a:fld>
            <a:endParaRPr lang="cs-CZ"/>
          </a:p>
        </p:txBody>
      </p:sp>
    </p:spTree>
    <p:extLst>
      <p:ext uri="{BB962C8B-B14F-4D97-AF65-F5344CB8AC3E}">
        <p14:creationId xmlns:p14="http://schemas.microsoft.com/office/powerpoint/2010/main" val="1729421110"/>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1742</Words>
  <Application>Microsoft Office PowerPoint</Application>
  <PresentationFormat>Širokoúhlá obrazovka</PresentationFormat>
  <Paragraphs>190</Paragraphs>
  <Slides>21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21</vt:i4>
      </vt:variant>
    </vt:vector>
  </HeadingPairs>
  <TitlesOfParts>
    <vt:vector size="25" baseType="lpstr">
      <vt:lpstr>Arial</vt:lpstr>
      <vt:lpstr>Calibri</vt:lpstr>
      <vt:lpstr>Calibri Light</vt:lpstr>
      <vt:lpstr>Motiv Office</vt:lpstr>
      <vt:lpstr>Právní formy profesionálních sportovních  klubů v ČR</vt:lpstr>
      <vt:lpstr>Obsah </vt:lpstr>
      <vt:lpstr>Základní právní formy </vt:lpstr>
      <vt:lpstr>Základní právní formy  </vt:lpstr>
      <vt:lpstr>Základní právní formy </vt:lpstr>
      <vt:lpstr>Spolky</vt:lpstr>
      <vt:lpstr>Spolky</vt:lpstr>
      <vt:lpstr>Spolky</vt:lpstr>
      <vt:lpstr>Spolky</vt:lpstr>
      <vt:lpstr>Spolky</vt:lpstr>
      <vt:lpstr>Spolky</vt:lpstr>
      <vt:lpstr>Spolky</vt:lpstr>
      <vt:lpstr>Spolky</vt:lpstr>
      <vt:lpstr>Akciová společnost  a. s.</vt:lpstr>
      <vt:lpstr>Společnost s ručením omezeným (s.r.o.) </vt:lpstr>
      <vt:lpstr>Další využitelné právní formy profi kluby</vt:lpstr>
      <vt:lpstr>Městské profesionální sportovní kluby  </vt:lpstr>
      <vt:lpstr>Městské profesionální sportovní kluby</vt:lpstr>
      <vt:lpstr>Městské profesionální sportovní kluby</vt:lpstr>
      <vt:lpstr>Městské profesionální sportovní kluby</vt:lpstr>
      <vt:lpstr> Bankroty českých a slovenských profesionálních klubů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Právní formy profi klubů v ČR</dc:title>
  <dc:creator>Jiří Novotný</dc:creator>
  <cp:lastModifiedBy>Jiří Novotný</cp:lastModifiedBy>
  <cp:revision>14</cp:revision>
  <dcterms:created xsi:type="dcterms:W3CDTF">2021-09-16T06:56:18Z</dcterms:created>
  <dcterms:modified xsi:type="dcterms:W3CDTF">2021-09-30T07:51:42Z</dcterms:modified>
</cp:coreProperties>
</file>