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0" r:id="rId3"/>
    <p:sldId id="275" r:id="rId4"/>
    <p:sldId id="269" r:id="rId5"/>
    <p:sldId id="271" r:id="rId6"/>
    <p:sldId id="274" r:id="rId7"/>
    <p:sldId id="262" r:id="rId8"/>
    <p:sldId id="264" r:id="rId9"/>
    <p:sldId id="272" r:id="rId10"/>
    <p:sldId id="265" r:id="rId11"/>
    <p:sldId id="266" r:id="rId12"/>
    <p:sldId id="267" r:id="rId13"/>
    <p:sldId id="279" r:id="rId14"/>
    <p:sldId id="280" r:id="rId15"/>
    <p:sldId id="261" r:id="rId16"/>
    <p:sldId id="277" r:id="rId17"/>
  </p:sldIdLst>
  <p:sldSz cx="9144000" cy="6858000" type="screen4x3"/>
  <p:notesSz cx="6858000" cy="97107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1B6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10" autoAdjust="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4927B-C89E-4236-A909-39724DEA232C}" type="datetimeFigureOut">
              <a:rPr lang="de-DE" smtClean="0"/>
              <a:pPr/>
              <a:t>03.01.2021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3DF66-F067-472E-A7FA-4C2674F49D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75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E14A-E067-4560-BD40-BBCFC3BFAAA7}" type="datetimeFigureOut">
              <a:rPr lang="de-DE" smtClean="0"/>
              <a:pPr/>
              <a:t>03.01.2021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3275"/>
            <a:ext cx="5486400" cy="4368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4E595-2775-4E84-A603-D69D603AF0F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24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4E595-2775-4E84-A603-D69D603AF0F5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41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32E-17A9-4CCC-AC51-E8D6B8BCD136}" type="datetime1">
              <a:rPr lang="de-DE" smtClean="0"/>
              <a:t>03.01.2021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65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0BEA-058F-472C-A291-E2E72E191453}" type="datetime1">
              <a:rPr lang="de-DE" smtClean="0"/>
              <a:t>03.01.2021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60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6941-B453-4D99-992B-18AB37225858}" type="datetime1">
              <a:rPr lang="de-DE" smtClean="0"/>
              <a:t>03.01.2021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74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99C6-10F1-4D83-AE69-E3AC688C5624}" type="datetime1">
              <a:rPr lang="de-DE" smtClean="0"/>
              <a:t>03.01.2021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1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E16D-2709-49E4-BD33-9B0E1C25B183}" type="datetime1">
              <a:rPr lang="de-DE" smtClean="0"/>
              <a:t>03.01.2021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95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0873-9630-4D79-8E70-59DBC89B0C83}" type="datetime1">
              <a:rPr lang="de-DE" smtClean="0"/>
              <a:t>03.01.2021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33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87F-1E7A-4DEC-9F20-408A1064F285}" type="datetime1">
              <a:rPr lang="de-DE" smtClean="0"/>
              <a:t>03.01.2021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61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D69B-C1AD-4E58-9996-ADC27BD2E0C4}" type="datetime1">
              <a:rPr lang="de-DE" smtClean="0"/>
              <a:t>03.01.2021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89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BAEE-2703-4865-944B-D9E71BC6C984}" type="datetime1">
              <a:rPr lang="de-DE" smtClean="0"/>
              <a:t>03.01.2021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78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1083A-A2B9-46C1-8542-7311F49C058F}" type="datetime1">
              <a:rPr lang="de-DE" smtClean="0"/>
              <a:t>03.01.2021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634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11B7-84B3-4D55-8911-DCE1E78AA831}" type="datetime1">
              <a:rPr lang="de-DE" smtClean="0"/>
              <a:t>03.01.2021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01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1CE1F-8B96-4AE7-8E94-F206AB238CE7}" type="datetime1">
              <a:rPr lang="de-DE" smtClean="0"/>
              <a:t>03.01.2021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Provazník © Novotný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5758-08FD-497D-A792-82683598CCC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87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2857496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de-DE" sz="3600" b="1" u="sng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3600" b="1" u="sng" dirty="0" err="1">
                <a:latin typeface="Arial" pitchFamily="34" charset="0"/>
                <a:cs typeface="Arial" pitchFamily="34" charset="0"/>
              </a:rPr>
              <a:t>řestupová</a:t>
            </a:r>
            <a:r>
              <a:rPr lang="de-DE" sz="3600" b="1" u="sng" dirty="0">
                <a:latin typeface="Arial" pitchFamily="34" charset="0"/>
                <a:cs typeface="Arial" pitchFamily="34" charset="0"/>
              </a:rPr>
              <a:t> politika </a:t>
            </a:r>
            <a:r>
              <a:rPr lang="cs-CZ" sz="3600" b="1" u="sng" dirty="0">
                <a:latin typeface="Arial" pitchFamily="34" charset="0"/>
                <a:cs typeface="Arial" pitchFamily="34" charset="0"/>
              </a:rPr>
              <a:t>fotbalový</a:t>
            </a:r>
            <a:r>
              <a:rPr lang="de-DE" sz="3600" b="1" u="sng" dirty="0">
                <a:latin typeface="Arial" pitchFamily="34" charset="0"/>
                <a:cs typeface="Arial" pitchFamily="34" charset="0"/>
              </a:rPr>
              <a:t>ch </a:t>
            </a:r>
            <a:r>
              <a:rPr lang="cs-CZ" sz="3600" b="1" u="sng" dirty="0">
                <a:latin typeface="Arial" pitchFamily="34" charset="0"/>
                <a:cs typeface="Arial" pitchFamily="34" charset="0"/>
              </a:rPr>
              <a:t>klubů</a:t>
            </a:r>
            <a:br>
              <a:rPr lang="de-DE" sz="4000" b="1" u="sng" dirty="0"/>
            </a:br>
            <a:br>
              <a:rPr lang="de-DE" b="1" dirty="0"/>
            </a:br>
            <a:br>
              <a:rPr lang="de-DE" b="1" dirty="0"/>
            </a:br>
            <a:r>
              <a:rPr lang="de-DE" sz="2200" b="1" dirty="0">
                <a:latin typeface="Arial" pitchFamily="34" charset="0"/>
                <a:cs typeface="Arial" pitchFamily="34" charset="0"/>
              </a:rPr>
              <a:t>Kurz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 Ekonomika sportovních klubů</a:t>
            </a:r>
            <a:br>
              <a:rPr lang="de-DE" sz="2200" b="1" dirty="0">
                <a:latin typeface="Arial" pitchFamily="34" charset="0"/>
                <a:cs typeface="Arial" pitchFamily="34" charset="0"/>
              </a:rPr>
            </a:br>
            <a:r>
              <a:rPr lang="de-DE" sz="2200" b="1" dirty="0">
                <a:latin typeface="Arial" pitchFamily="34" charset="0"/>
                <a:cs typeface="Arial" pitchFamily="34" charset="0"/>
              </a:rPr>
              <a:t>Do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cent</a:t>
            </a:r>
            <a:r>
              <a:rPr lang="de-DE" sz="2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doc. Ing. Jiří Novotný , CSc.</a:t>
            </a:r>
            <a:br>
              <a:rPr lang="cs-CZ" sz="2200" b="1" dirty="0">
                <a:latin typeface="Arial" pitchFamily="34" charset="0"/>
                <a:cs typeface="Arial" pitchFamily="34" charset="0"/>
              </a:rPr>
            </a:br>
            <a:r>
              <a:rPr lang="de-DE" sz="2200" b="1" dirty="0">
                <a:latin typeface="Arial" pitchFamily="34" charset="0"/>
                <a:cs typeface="Arial" pitchFamily="34" charset="0"/>
              </a:rPr>
              <a:t>Referent: Michael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Provazník</a:t>
            </a:r>
            <a:br>
              <a:rPr lang="de-DE" sz="2700" b="1" dirty="0">
                <a:latin typeface="Arial" pitchFamily="34" charset="0"/>
                <a:cs typeface="Arial" pitchFamily="34" charset="0"/>
              </a:rPr>
            </a:br>
            <a:br>
              <a:rPr lang="de-DE" sz="2700" b="1" dirty="0"/>
            </a:br>
            <a:br>
              <a:rPr lang="de-DE" b="1" dirty="0"/>
            </a:br>
            <a:endParaRPr lang="de-DE" b="1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286522"/>
            <a:ext cx="9144000" cy="794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969E88-B7BF-4A0E-89E4-384E939A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8428-7B48-4332-8D2B-EF9E2F9990EC}" type="datetime1">
              <a:rPr lang="de-DE" smtClean="0"/>
              <a:t>03.01.2021</a:t>
            </a:fld>
            <a:endParaRPr lang="de-DE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1DA08E-9223-49AC-AA28-0AA518AC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Provazník</a:t>
            </a:r>
            <a:r>
              <a:rPr lang="cs-CZ"/>
              <a:t> ©</a:t>
            </a:r>
            <a:r>
              <a:rPr lang="de-DE"/>
              <a:t> Novotný</a:t>
            </a:r>
          </a:p>
        </p:txBody>
      </p:sp>
    </p:spTree>
    <p:extLst>
      <p:ext uri="{BB962C8B-B14F-4D97-AF65-F5344CB8AC3E}">
        <p14:creationId xmlns:p14="http://schemas.microsoft.com/office/powerpoint/2010/main" val="4103772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6336704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3.2.1  </a:t>
            </a:r>
            <a:r>
              <a:rPr lang="cs-CZ" sz="2000" b="1" dirty="0" err="1"/>
              <a:t>Sportovni</a:t>
            </a:r>
            <a:r>
              <a:rPr lang="cs-CZ" sz="2000" b="1" dirty="0"/>
              <a:t>  motivy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600" b="1" u="sng" dirty="0">
                <a:latin typeface="Arial" pitchFamily="34" charset="0"/>
                <a:cs typeface="Arial" pitchFamily="34" charset="0"/>
              </a:rPr>
              <a:t>Motivy prodeje</a:t>
            </a:r>
          </a:p>
          <a:p>
            <a:pPr marL="0" indent="0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Sportovní motivy:</a:t>
            </a:r>
          </a:p>
          <a:p>
            <a:pPr marL="0" indent="0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 neodpovídající herní kvalita hráče</a:t>
            </a:r>
          </a:p>
          <a:p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 nevhodná povaha hráče</a:t>
            </a:r>
          </a:p>
          <a:p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 adekvátní náhrada za hráče  (nový hráč má vyšší sportovní hodnotu -                            „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value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“)</a:t>
            </a:r>
          </a:p>
          <a:p>
            <a:pPr marL="0" indent="0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992" y="4322498"/>
            <a:ext cx="1584176" cy="138454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322498"/>
            <a:ext cx="1490508" cy="1410627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249A0644-F9C6-4CFA-8F94-D7B1A273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1D5C-5D71-42F1-BAB6-7119A236E94D}" type="datetime1">
              <a:rPr lang="de-DE" smtClean="0"/>
              <a:t>03.01.2021</a:t>
            </a:fld>
            <a:endParaRPr lang="de-DE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C4B4688B-09D6-48B7-A3A7-10EB64A2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4223660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6336704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3.2.2  </a:t>
            </a:r>
            <a:r>
              <a:rPr lang="cs-CZ" sz="2000" b="1" dirty="0"/>
              <a:t>Ekonomické motivy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Ekonomické motivy: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finanční zisk z přestupu</a:t>
            </a: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    (Sparta Praha  B. Dortmund 14,5 mil.</a:t>
            </a:r>
            <a:r>
              <a:rPr lang="cs-CZ" sz="2000" dirty="0"/>
              <a:t>€)</a:t>
            </a: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    (Souček Slavia        </a:t>
            </a:r>
            <a:r>
              <a:rPr lang="cs-CZ" sz="2000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West</a:t>
            </a: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Ham 20 mil. EUR,</a:t>
            </a: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     Coufal Slavia 	</a:t>
            </a:r>
            <a:r>
              <a:rPr lang="cs-CZ" sz="2000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West</a:t>
            </a: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 Ham 7 </a:t>
            </a:r>
            <a:r>
              <a:rPr lang="cs-CZ" sz="2000">
                <a:latin typeface="Arial" pitchFamily="34" charset="0"/>
                <a:cs typeface="Arial" pitchFamily="34" charset="0"/>
                <a:sym typeface="Wingdings" pitchFamily="2" charset="2"/>
              </a:rPr>
              <a:t>mil. EUR</a:t>
            </a: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)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nižší výdaje na platy hráčů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011" y="1577360"/>
            <a:ext cx="1167139" cy="122641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577360"/>
            <a:ext cx="1152128" cy="12367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600" y="3501008"/>
            <a:ext cx="1873980" cy="1405485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11</a:t>
            </a:fld>
            <a:endParaRPr lang="de-DE"/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35A8A0E7-2DBD-46E3-B71F-D62A3B85132D}"/>
              </a:ext>
            </a:extLst>
          </p:cNvPr>
          <p:cNvCxnSpPr>
            <a:cxnSpLocks/>
          </p:cNvCxnSpPr>
          <p:nvPr/>
        </p:nvCxnSpPr>
        <p:spPr>
          <a:xfrm>
            <a:off x="2699792" y="2803776"/>
            <a:ext cx="36004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ástupný symbol pro datum 14">
            <a:extLst>
              <a:ext uri="{FF2B5EF4-FFF2-40B4-BE49-F238E27FC236}">
                <a16:creationId xmlns:a16="http://schemas.microsoft.com/office/drawing/2014/main" id="{A3F06289-048E-4753-BC2E-52E30067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A5-3758-4A4B-B7E8-505CE985C6A0}" type="datetime1">
              <a:rPr lang="de-DE" smtClean="0"/>
              <a:t>03.01.2021</a:t>
            </a:fld>
            <a:endParaRPr lang="de-DE"/>
          </a:p>
        </p:txBody>
      </p:sp>
      <p:sp>
        <p:nvSpPr>
          <p:cNvPr id="16" name="Zástupný symbol pro zápatí 15">
            <a:extLst>
              <a:ext uri="{FF2B5EF4-FFF2-40B4-BE49-F238E27FC236}">
                <a16:creationId xmlns:a16="http://schemas.microsoft.com/office/drawing/2014/main" id="{5D727855-E517-4612-BC44-DE4B3572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996966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6336704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3.2.3   </a:t>
            </a:r>
            <a:r>
              <a:rPr lang="cs-CZ" sz="2000" b="1" dirty="0"/>
              <a:t>Strategické</a:t>
            </a:r>
            <a:r>
              <a:rPr lang="de-DE" sz="2000" b="1" dirty="0"/>
              <a:t> </a:t>
            </a:r>
            <a:r>
              <a:rPr lang="cs-CZ" sz="2000" b="1" dirty="0"/>
              <a:t>motivy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14282" y="785794"/>
            <a:ext cx="85058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b="1" dirty="0"/>
          </a:p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      Strategické  motivy: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restrukturalizace kádru týmu (věk, typologie, povaha)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zviditelněni klubu (sponzoring, zahraniční zájem)  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19" y="1556792"/>
            <a:ext cx="1379069" cy="123513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645024"/>
            <a:ext cx="1252054" cy="1252054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9BB711-E7DC-4210-8062-5515BB6B2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423-98CC-4967-81BB-84294E7E4AE2}" type="datetime1">
              <a:rPr lang="de-DE" smtClean="0"/>
              <a:t>03.01.2021</a:t>
            </a:fld>
            <a:endParaRPr lang="de-DE"/>
          </a:p>
        </p:txBody>
      </p:sp>
      <p:sp>
        <p:nvSpPr>
          <p:cNvPr id="13" name="Zástupný symbol pro zápatí 12">
            <a:extLst>
              <a:ext uri="{FF2B5EF4-FFF2-40B4-BE49-F238E27FC236}">
                <a16:creationId xmlns:a16="http://schemas.microsoft.com/office/drawing/2014/main" id="{260015C3-C506-4E6B-9D61-EEF4ABD9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3363493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6336704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 4.   </a:t>
            </a:r>
            <a:r>
              <a:rPr lang="cs-CZ" sz="2000" b="1" dirty="0"/>
              <a:t>Kritéria přestupové hodnoty hráčů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11549" y="785794"/>
            <a:ext cx="850586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b="1" u="sng" dirty="0">
                <a:latin typeface="Arial" pitchFamily="34" charset="0"/>
                <a:cs typeface="Arial" pitchFamily="34" charset="0"/>
              </a:rPr>
              <a:t>Kriteria přestupové hodnoty hráčů</a:t>
            </a:r>
          </a:p>
          <a:p>
            <a:pPr algn="ctr"/>
            <a:endParaRPr lang="cs-CZ" sz="2000" b="1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cs-CZ" sz="2000" b="1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sportovní kvalita (sportovní přínos)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ekonomická hodnota (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merchandising</a:t>
            </a:r>
            <a:r>
              <a:rPr lang="cs-CZ" dirty="0">
                <a:latin typeface="Arial" pitchFamily="34" charset="0"/>
                <a:cs typeface="Arial" pitchFamily="34" charset="0"/>
              </a:rPr>
              <a:t>, marketing,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ticketing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cs-CZ" dirty="0">
                <a:latin typeface="Arial" pitchFamily="34" charset="0"/>
                <a:cs typeface="Arial" pitchFamily="34" charset="0"/>
              </a:rPr>
              <a:t>mezní hodnotný produkt)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věk (optimum 26-28)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zbývající doba smlouvy (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Bosman</a:t>
            </a:r>
            <a:r>
              <a:rPr lang="cs-CZ" dirty="0">
                <a:latin typeface="Arial" pitchFamily="34" charset="0"/>
                <a:cs typeface="Arial" pitchFamily="34" charset="0"/>
              </a:rPr>
              <a:t>-rozsudek)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perspektiva (talent, předpoklady)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pozice (defenziva versus ofenziva)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sportovní prestiž ligy / klubu (Anglie versus Bulharsko)</a:t>
            </a:r>
          </a:p>
          <a:p>
            <a:pPr marL="342900" indent="-342900">
              <a:buFont typeface="Arial" pitchFamily="34" charset="0"/>
              <a:buChar char="•"/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780927"/>
            <a:ext cx="1985868" cy="2656099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BDD9D4-64DB-4B5C-A358-B61F51923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1989-7EC6-467C-BF9F-2AB6888EA23D}" type="datetime1">
              <a:rPr lang="de-DE" smtClean="0"/>
              <a:t>03.01.2021</a:t>
            </a:fld>
            <a:endParaRPr lang="de-DE"/>
          </a:p>
        </p:txBody>
      </p:sp>
      <p:sp>
        <p:nvSpPr>
          <p:cNvPr id="11" name="Zástupný symbol pro zápatí 10">
            <a:extLst>
              <a:ext uri="{FF2B5EF4-FFF2-40B4-BE49-F238E27FC236}">
                <a16:creationId xmlns:a16="http://schemas.microsoft.com/office/drawing/2014/main" id="{4FFBA674-B8B8-4F78-BAC4-610271E8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2356988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6336704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4.  </a:t>
            </a:r>
            <a:r>
              <a:rPr lang="cs-CZ" sz="2000" b="1" dirty="0"/>
              <a:t>Kritéria  přestupové hodnoty hráčů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11549" y="785794"/>
            <a:ext cx="85058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zkušenosti (množství ligových startů)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množství mezinárodních zápasů (reprezentace, euroliga)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možnost prodeje (perspektivní tržní hodnota při neúspěchu)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benchmark (tržní situace, porovnáni adekvátní transakce)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ekonomická situace obou klubu (finanční nouze, časový tlak, adekvátní náhrada)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mimořádné sportovní/povahové kvality (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levonohý</a:t>
            </a:r>
            <a:r>
              <a:rPr lang="cs-CZ" dirty="0">
                <a:latin typeface="Arial" pitchFamily="34" charset="0"/>
                <a:cs typeface="Arial" pitchFamily="34" charset="0"/>
              </a:rPr>
              <a:t>, „leader“)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AB3E51-482C-488B-B13F-E90792DE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6C23-B7CD-4D73-B4DE-DEE717A5B1A8}" type="datetime1">
              <a:rPr lang="de-DE" smtClean="0"/>
              <a:t>03.01.2021</a:t>
            </a:fld>
            <a:endParaRPr lang="de-DE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75F428F2-ED43-4794-9D71-0F5F0525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2082159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260648"/>
            <a:ext cx="7788852" cy="369868"/>
          </a:xfrm>
        </p:spPr>
        <p:txBody>
          <a:bodyPr>
            <a:noAutofit/>
          </a:bodyPr>
          <a:lstStyle/>
          <a:p>
            <a:r>
              <a:rPr lang="de-DE" sz="2000" b="1" dirty="0"/>
              <a:t>5</a:t>
            </a:r>
            <a:r>
              <a:rPr lang="cs-CZ" sz="2000" b="1" dirty="0"/>
              <a:t>.  Organizace přestupových procesů na přikladu Eintracht Frankfurt   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824196"/>
            <a:ext cx="8229600" cy="46824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400" b="1" dirty="0"/>
          </a:p>
          <a:p>
            <a:endParaRPr lang="de-DE" sz="2400" dirty="0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grpSp>
        <p:nvGrpSpPr>
          <p:cNvPr id="24" name="Gruppieren 23"/>
          <p:cNvGrpSpPr/>
          <p:nvPr/>
        </p:nvGrpSpPr>
        <p:grpSpPr>
          <a:xfrm>
            <a:off x="1475122" y="1362464"/>
            <a:ext cx="7245028" cy="3855004"/>
            <a:chOff x="1318960" y="1506251"/>
            <a:chExt cx="7245028" cy="3855004"/>
          </a:xfrm>
        </p:grpSpPr>
        <p:sp>
          <p:nvSpPr>
            <p:cNvPr id="26" name="Freihandform 25"/>
            <p:cNvSpPr/>
            <p:nvPr/>
          </p:nvSpPr>
          <p:spPr>
            <a:xfrm>
              <a:off x="4447027" y="2367117"/>
              <a:ext cx="3549514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3549514" y="45720"/>
                  </a:lnTo>
                  <a:lnTo>
                    <a:pt x="3549514" y="46836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reihandform 28"/>
            <p:cNvSpPr/>
            <p:nvPr/>
          </p:nvSpPr>
          <p:spPr>
            <a:xfrm>
              <a:off x="2170799" y="2412837"/>
              <a:ext cx="2276227" cy="13216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276227" y="0"/>
                  </a:moveTo>
                  <a:lnTo>
                    <a:pt x="0" y="0"/>
                  </a:lnTo>
                  <a:lnTo>
                    <a:pt x="0" y="132168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Freihandform 29"/>
            <p:cNvSpPr/>
            <p:nvPr/>
          </p:nvSpPr>
          <p:spPr>
            <a:xfrm>
              <a:off x="3025913" y="1506251"/>
              <a:ext cx="2842229" cy="906586"/>
            </a:xfrm>
            <a:custGeom>
              <a:avLst/>
              <a:gdLst>
                <a:gd name="connsiteX0" fmla="*/ 0 w 2842229"/>
                <a:gd name="connsiteY0" fmla="*/ 0 h 906586"/>
                <a:gd name="connsiteX1" fmla="*/ 2842229 w 2842229"/>
                <a:gd name="connsiteY1" fmla="*/ 0 h 906586"/>
                <a:gd name="connsiteX2" fmla="*/ 2842229 w 2842229"/>
                <a:gd name="connsiteY2" fmla="*/ 906586 h 906586"/>
                <a:gd name="connsiteX3" fmla="*/ 0 w 2842229"/>
                <a:gd name="connsiteY3" fmla="*/ 906586 h 906586"/>
                <a:gd name="connsiteX4" fmla="*/ 0 w 2842229"/>
                <a:gd name="connsiteY4" fmla="*/ 0 h 9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2229" h="906586">
                  <a:moveTo>
                    <a:pt x="0" y="0"/>
                  </a:moveTo>
                  <a:lnTo>
                    <a:pt x="2842229" y="0"/>
                  </a:lnTo>
                  <a:lnTo>
                    <a:pt x="2842229" y="906586"/>
                  </a:lnTo>
                  <a:lnTo>
                    <a:pt x="0" y="90658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Př</a:t>
              </a:r>
              <a:r>
                <a:rPr lang="de-DE" sz="1800" b="1" kern="1200" dirty="0">
                  <a:latin typeface="Arial" pitchFamily="34" charset="0"/>
                  <a:cs typeface="Arial" pitchFamily="34" charset="0"/>
                </a:rPr>
                <a:t>edstavenstv</a:t>
              </a: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o </a:t>
              </a:r>
              <a:endParaRPr lang="de-DE" sz="18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Freihandform 30"/>
            <p:cNvSpPr/>
            <p:nvPr/>
          </p:nvSpPr>
          <p:spPr>
            <a:xfrm>
              <a:off x="1318961" y="2545006"/>
              <a:ext cx="1850071" cy="883765"/>
            </a:xfrm>
            <a:custGeom>
              <a:avLst/>
              <a:gdLst>
                <a:gd name="connsiteX0" fmla="*/ 0 w 1703675"/>
                <a:gd name="connsiteY0" fmla="*/ 0 h 786147"/>
                <a:gd name="connsiteX1" fmla="*/ 1703675 w 1703675"/>
                <a:gd name="connsiteY1" fmla="*/ 0 h 786147"/>
                <a:gd name="connsiteX2" fmla="*/ 1703675 w 1703675"/>
                <a:gd name="connsiteY2" fmla="*/ 786147 h 786147"/>
                <a:gd name="connsiteX3" fmla="*/ 0 w 1703675"/>
                <a:gd name="connsiteY3" fmla="*/ 786147 h 786147"/>
                <a:gd name="connsiteX4" fmla="*/ 0 w 1703675"/>
                <a:gd name="connsiteY4" fmla="*/ 0 h 786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3675" h="786147">
                  <a:moveTo>
                    <a:pt x="0" y="0"/>
                  </a:moveTo>
                  <a:lnTo>
                    <a:pt x="1703675" y="0"/>
                  </a:lnTo>
                  <a:lnTo>
                    <a:pt x="1703675" y="786147"/>
                  </a:lnTo>
                  <a:lnTo>
                    <a:pt x="0" y="7861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Sportovní manažér</a:t>
              </a:r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1318960" y="3838423"/>
              <a:ext cx="1850071" cy="1328924"/>
            </a:xfrm>
            <a:custGeom>
              <a:avLst/>
              <a:gdLst>
                <a:gd name="connsiteX0" fmla="*/ 0 w 1938369"/>
                <a:gd name="connsiteY0" fmla="*/ 0 h 1409312"/>
                <a:gd name="connsiteX1" fmla="*/ 1938369 w 1938369"/>
                <a:gd name="connsiteY1" fmla="*/ 0 h 1409312"/>
                <a:gd name="connsiteX2" fmla="*/ 1938369 w 1938369"/>
                <a:gd name="connsiteY2" fmla="*/ 1409312 h 1409312"/>
                <a:gd name="connsiteX3" fmla="*/ 0 w 1938369"/>
                <a:gd name="connsiteY3" fmla="*/ 1409312 h 1409312"/>
                <a:gd name="connsiteX4" fmla="*/ 0 w 1938369"/>
                <a:gd name="connsiteY4" fmla="*/ 0 h 1409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369" h="1409312">
                  <a:moveTo>
                    <a:pt x="0" y="0"/>
                  </a:moveTo>
                  <a:lnTo>
                    <a:pt x="1938369" y="0"/>
                  </a:lnTo>
                  <a:lnTo>
                    <a:pt x="1938369" y="1409312"/>
                  </a:lnTo>
                  <a:lnTo>
                    <a:pt x="0" y="14093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800" b="1" kern="1200" dirty="0">
                <a:latin typeface="Arial" pitchFamily="34" charset="0"/>
                <a:cs typeface="Arial" pitchFamily="34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Trenérský tým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Lékaři, fyzioterapeuti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Hráčský kádr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600" b="1" kern="1200" dirty="0"/>
            </a:p>
          </p:txBody>
        </p:sp>
        <p:sp>
          <p:nvSpPr>
            <p:cNvPr id="33" name="Freihandform 32"/>
            <p:cNvSpPr/>
            <p:nvPr/>
          </p:nvSpPr>
          <p:spPr>
            <a:xfrm>
              <a:off x="3938677" y="3146915"/>
              <a:ext cx="1655475" cy="912460"/>
            </a:xfrm>
            <a:custGeom>
              <a:avLst/>
              <a:gdLst>
                <a:gd name="connsiteX0" fmla="*/ 0 w 1483657"/>
                <a:gd name="connsiteY0" fmla="*/ 0 h 912460"/>
                <a:gd name="connsiteX1" fmla="*/ 1483657 w 1483657"/>
                <a:gd name="connsiteY1" fmla="*/ 0 h 912460"/>
                <a:gd name="connsiteX2" fmla="*/ 1483657 w 1483657"/>
                <a:gd name="connsiteY2" fmla="*/ 912460 h 912460"/>
                <a:gd name="connsiteX3" fmla="*/ 0 w 1483657"/>
                <a:gd name="connsiteY3" fmla="*/ 912460 h 912460"/>
                <a:gd name="connsiteX4" fmla="*/ 0 w 1483657"/>
                <a:gd name="connsiteY4" fmla="*/ 0 h 912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3657" h="912460">
                  <a:moveTo>
                    <a:pt x="0" y="0"/>
                  </a:moveTo>
                  <a:lnTo>
                    <a:pt x="1483657" y="0"/>
                  </a:lnTo>
                  <a:lnTo>
                    <a:pt x="1483657" y="912460"/>
                  </a:lnTo>
                  <a:lnTo>
                    <a:pt x="0" y="9124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latin typeface="Arial" pitchFamily="34" charset="0"/>
                  <a:cs typeface="Arial" pitchFamily="34" charset="0"/>
                </a:rPr>
                <a:t>Scouting</a:t>
              </a:r>
            </a:p>
          </p:txBody>
        </p:sp>
        <p:sp>
          <p:nvSpPr>
            <p:cNvPr id="34" name="Freihandform 33"/>
            <p:cNvSpPr/>
            <p:nvPr/>
          </p:nvSpPr>
          <p:spPr>
            <a:xfrm>
              <a:off x="7429095" y="2413954"/>
              <a:ext cx="1134893" cy="1341681"/>
            </a:xfrm>
            <a:custGeom>
              <a:avLst/>
              <a:gdLst>
                <a:gd name="connsiteX0" fmla="*/ 0 w 1134893"/>
                <a:gd name="connsiteY0" fmla="*/ 0 h 1341681"/>
                <a:gd name="connsiteX1" fmla="*/ 1134893 w 1134893"/>
                <a:gd name="connsiteY1" fmla="*/ 0 h 1341681"/>
                <a:gd name="connsiteX2" fmla="*/ 1134893 w 1134893"/>
                <a:gd name="connsiteY2" fmla="*/ 1341681 h 1341681"/>
                <a:gd name="connsiteX3" fmla="*/ 0 w 1134893"/>
                <a:gd name="connsiteY3" fmla="*/ 1341681 h 1341681"/>
                <a:gd name="connsiteX4" fmla="*/ 0 w 1134893"/>
                <a:gd name="connsiteY4" fmla="*/ 0 h 1341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4893" h="1341681">
                  <a:moveTo>
                    <a:pt x="0" y="0"/>
                  </a:moveTo>
                  <a:lnTo>
                    <a:pt x="1134893" y="0"/>
                  </a:lnTo>
                  <a:lnTo>
                    <a:pt x="1134893" y="1341681"/>
                  </a:lnTo>
                  <a:lnTo>
                    <a:pt x="0" y="134168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Ekonomická sekce </a:t>
              </a:r>
            </a:p>
          </p:txBody>
        </p:sp>
        <p:sp>
          <p:nvSpPr>
            <p:cNvPr id="35" name="Freihandform 34"/>
            <p:cNvSpPr/>
            <p:nvPr/>
          </p:nvSpPr>
          <p:spPr>
            <a:xfrm>
              <a:off x="3938677" y="4502885"/>
              <a:ext cx="1655475" cy="858370"/>
            </a:xfrm>
            <a:custGeom>
              <a:avLst/>
              <a:gdLst>
                <a:gd name="connsiteX0" fmla="*/ 0 w 1627299"/>
                <a:gd name="connsiteY0" fmla="*/ 0 h 858370"/>
                <a:gd name="connsiteX1" fmla="*/ 1627299 w 1627299"/>
                <a:gd name="connsiteY1" fmla="*/ 0 h 858370"/>
                <a:gd name="connsiteX2" fmla="*/ 1627299 w 1627299"/>
                <a:gd name="connsiteY2" fmla="*/ 858370 h 858370"/>
                <a:gd name="connsiteX3" fmla="*/ 0 w 1627299"/>
                <a:gd name="connsiteY3" fmla="*/ 858370 h 858370"/>
                <a:gd name="connsiteX4" fmla="*/ 0 w 1627299"/>
                <a:gd name="connsiteY4" fmla="*/ 0 h 858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7299" h="858370">
                  <a:moveTo>
                    <a:pt x="0" y="0"/>
                  </a:moveTo>
                  <a:lnTo>
                    <a:pt x="1627299" y="0"/>
                  </a:lnTo>
                  <a:lnTo>
                    <a:pt x="1627299" y="858370"/>
                  </a:lnTo>
                  <a:lnTo>
                    <a:pt x="0" y="8583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800" b="1" kern="1200" dirty="0">
                  <a:latin typeface="Arial" pitchFamily="34" charset="0"/>
                  <a:cs typeface="Arial" pitchFamily="34" charset="0"/>
                </a:rPr>
                <a:t>Analytické oddělení</a:t>
              </a: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1784344" y="824195"/>
            <a:ext cx="4515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err="1">
                <a:latin typeface="Arial" pitchFamily="34" charset="0"/>
                <a:cs typeface="Arial" pitchFamily="34" charset="0"/>
              </a:rPr>
              <a:t>Organigram</a:t>
            </a:r>
            <a:r>
              <a:rPr lang="de-DE" sz="2000" b="1" u="sng" dirty="0">
                <a:latin typeface="Arial" pitchFamily="34" charset="0"/>
                <a:cs typeface="Arial" pitchFamily="34" charset="0"/>
              </a:rPr>
              <a:t>  Eintracht Frankfurt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15</a:t>
            </a:fld>
            <a:endParaRPr lang="de-DE"/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3272621" y="3003128"/>
            <a:ext cx="769646" cy="456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2345338" y="3284984"/>
            <a:ext cx="0" cy="409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>
            <a:off x="4867757" y="3915588"/>
            <a:ext cx="0" cy="443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endCxn id="35" idx="0"/>
          </p:cNvCxnSpPr>
          <p:nvPr/>
        </p:nvCxnSpPr>
        <p:spPr>
          <a:xfrm>
            <a:off x="3327440" y="4359098"/>
            <a:ext cx="7673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31" idx="2"/>
          </p:cNvCxnSpPr>
          <p:nvPr/>
        </p:nvCxnSpPr>
        <p:spPr>
          <a:xfrm>
            <a:off x="3325194" y="3284984"/>
            <a:ext cx="769645" cy="107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5E1F18-469E-490A-B684-272FC977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F81E-F3D9-4729-A3CD-F4E17AFFCD9C}" type="datetime1">
              <a:rPr lang="de-DE" smtClean="0"/>
              <a:t>03.01.2021</a:t>
            </a:fld>
            <a:endParaRPr lang="de-DE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241A7C-9748-4506-90B6-D856499F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3410359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7235" y="403010"/>
            <a:ext cx="7241458" cy="1800199"/>
          </a:xfrm>
        </p:spPr>
        <p:txBody>
          <a:bodyPr>
            <a:normAutofit/>
          </a:bodyPr>
          <a:lstStyle/>
          <a:p>
            <a:r>
              <a:rPr lang="de-DE" b="1" dirty="0" err="1"/>
              <a:t>Dekuji</a:t>
            </a:r>
            <a:r>
              <a:rPr lang="de-DE" b="1" dirty="0"/>
              <a:t> </a:t>
            </a:r>
            <a:r>
              <a:rPr lang="de-DE" b="1" dirty="0" err="1"/>
              <a:t>za</a:t>
            </a:r>
            <a:r>
              <a:rPr lang="de-DE" b="1" dirty="0"/>
              <a:t> </a:t>
            </a:r>
            <a:r>
              <a:rPr lang="de-DE" b="1" dirty="0" err="1"/>
              <a:t>Vasi</a:t>
            </a:r>
            <a:r>
              <a:rPr lang="de-DE" b="1" dirty="0"/>
              <a:t> </a:t>
            </a:r>
            <a:r>
              <a:rPr lang="de-DE" b="1" dirty="0" err="1"/>
              <a:t>pozornost</a:t>
            </a:r>
            <a:endParaRPr lang="de-DE" b="1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583" y="1772816"/>
            <a:ext cx="5595697" cy="3058687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1547664" y="5225848"/>
            <a:ext cx="5400600" cy="6000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Michael </a:t>
            </a:r>
            <a:r>
              <a:rPr lang="de-DE" dirty="0" err="1"/>
              <a:t>Provaznik</a:t>
            </a:r>
            <a:r>
              <a:rPr lang="de-DE" dirty="0"/>
              <a:t> (</a:t>
            </a:r>
            <a:r>
              <a:rPr lang="de-DE" dirty="0" err="1"/>
              <a:t>Scouting</a:t>
            </a:r>
            <a:r>
              <a:rPr lang="de-DE" dirty="0"/>
              <a:t>): m.provaznik@eintrachtfrankfurt.de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82C1443-5D04-4E12-8F99-39B7E5FD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A8C6-9C2F-4581-A34A-2DF6ABF1D2C4}" type="datetime1">
              <a:rPr lang="de-DE" smtClean="0"/>
              <a:t>03.01.2021</a:t>
            </a:fld>
            <a:endParaRPr lang="de-DE"/>
          </a:p>
        </p:txBody>
      </p:sp>
      <p:sp>
        <p:nvSpPr>
          <p:cNvPr id="11" name="Zástupný symbol pro zápatí 10">
            <a:extLst>
              <a:ext uri="{FF2B5EF4-FFF2-40B4-BE49-F238E27FC236}">
                <a16:creationId xmlns:a16="http://schemas.microsoft.com/office/drawing/2014/main" id="{AB9D4C41-23DE-48C8-B865-F87C02F0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150453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5496" y="260648"/>
            <a:ext cx="5322322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Agenda</a:t>
            </a:r>
          </a:p>
        </p:txBody>
      </p:sp>
      <p:sp>
        <p:nvSpPr>
          <p:cNvPr id="13" name="Inhaltsplatzhalter 7"/>
          <p:cNvSpPr>
            <a:spLocks noGrp="1"/>
          </p:cNvSpPr>
          <p:nvPr>
            <p:ph idx="1"/>
          </p:nvPr>
        </p:nvSpPr>
        <p:spPr>
          <a:xfrm>
            <a:off x="285720" y="903301"/>
            <a:ext cx="8229600" cy="47402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2000" b="1" dirty="0"/>
              <a:t>1</a:t>
            </a:r>
            <a:r>
              <a:rPr lang="cs-CZ" sz="2000" b="1" dirty="0"/>
              <a:t>.    Příjmová struktura </a:t>
            </a:r>
            <a:r>
              <a:rPr lang="cs-CZ" sz="2000" b="1" dirty="0" err="1"/>
              <a:t>bundesligových</a:t>
            </a:r>
            <a:r>
              <a:rPr lang="cs-CZ" sz="2000" b="1" dirty="0"/>
              <a:t> klubu (DFL)</a:t>
            </a:r>
          </a:p>
          <a:p>
            <a:pPr marL="457200" indent="-457200">
              <a:buAutoNum type="arabicPeriod"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2.    Ukázka Roční rozpočty českých klubů (Gambrinus Liga 2011/12)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3.     Motivy nákupu/prodeje hráčů</a:t>
            </a:r>
          </a:p>
          <a:p>
            <a:pPr marL="0" indent="0">
              <a:buNone/>
            </a:pPr>
            <a:r>
              <a:rPr lang="cs-CZ" sz="2000" b="1" dirty="0"/>
              <a:t> 3.1  Motivy nákupu hráčů</a:t>
            </a:r>
          </a:p>
          <a:p>
            <a:pPr marL="0" indent="0">
              <a:buNone/>
            </a:pPr>
            <a:r>
              <a:rPr lang="cs-CZ" sz="2000" b="1" dirty="0"/>
              <a:t>	3.1.1  sportovní motivy</a:t>
            </a:r>
          </a:p>
          <a:p>
            <a:pPr marL="0" indent="0">
              <a:buNone/>
            </a:pPr>
            <a:r>
              <a:rPr lang="cs-CZ" sz="2000" b="1" dirty="0"/>
              <a:t>	3.1.2 ekonomické motivy</a:t>
            </a:r>
          </a:p>
          <a:p>
            <a:pPr marL="0" indent="0">
              <a:buNone/>
            </a:pPr>
            <a:r>
              <a:rPr lang="cs-CZ" sz="2000" b="1" dirty="0"/>
              <a:t>	3.1.3 strategické motivy</a:t>
            </a:r>
          </a:p>
          <a:p>
            <a:pPr marL="0" indent="0">
              <a:buNone/>
            </a:pPr>
            <a:r>
              <a:rPr lang="cs-CZ" sz="2000" b="1" dirty="0"/>
              <a:t>	3.1.4 marketingové/prestižní motivy</a:t>
            </a:r>
          </a:p>
          <a:p>
            <a:pPr marL="0" indent="0">
              <a:buNone/>
            </a:pPr>
            <a:r>
              <a:rPr lang="cs-CZ" sz="2000" b="1" dirty="0"/>
              <a:t>  3.2  Motivy prodeje</a:t>
            </a:r>
          </a:p>
          <a:p>
            <a:pPr marL="0" indent="0">
              <a:buNone/>
            </a:pPr>
            <a:r>
              <a:rPr lang="cs-CZ" sz="2000" b="1" dirty="0"/>
              <a:t>	3.2.1 sportovní motivy</a:t>
            </a:r>
          </a:p>
          <a:p>
            <a:pPr marL="0" indent="0">
              <a:buNone/>
            </a:pPr>
            <a:r>
              <a:rPr lang="cs-CZ" sz="2000" b="1" dirty="0"/>
              <a:t>	3.2.2 ekonomické motivy</a:t>
            </a:r>
          </a:p>
          <a:p>
            <a:pPr marL="0" indent="0">
              <a:buNone/>
            </a:pPr>
            <a:r>
              <a:rPr lang="cs-CZ" sz="2000" b="1" dirty="0"/>
              <a:t>	3.2.3 strategické motivy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4.    Kritéria přestupové hodnoty hráčů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5.    Organizace přestupových procesu na přikladu Eintracht Frankfurt</a:t>
            </a:r>
          </a:p>
          <a:p>
            <a:pPr marL="0" indent="0">
              <a:buNone/>
            </a:pPr>
            <a:r>
              <a:rPr lang="cs-CZ" sz="2000" b="1" dirty="0"/>
              <a:t>	</a:t>
            </a:r>
          </a:p>
          <a:p>
            <a:pPr marL="457200" indent="-457200">
              <a:buNone/>
            </a:pPr>
            <a:endParaRPr lang="de-DE" sz="2400" b="1" dirty="0"/>
          </a:p>
          <a:p>
            <a:pPr marL="457200" indent="-457200">
              <a:buAutoNum type="arabicPeriod"/>
            </a:pPr>
            <a:endParaRPr lang="de-DE" sz="2400" b="1" dirty="0"/>
          </a:p>
          <a:p>
            <a:pPr marL="457200" indent="-457200">
              <a:buAutoNum type="arabicPeriod"/>
            </a:pPr>
            <a:endParaRPr lang="de-DE" sz="2400" b="1" dirty="0"/>
          </a:p>
          <a:p>
            <a:pPr marL="457200" indent="-457200">
              <a:buAutoNum type="arabicPeriod"/>
            </a:pPr>
            <a:endParaRPr lang="de-DE" sz="2400" b="1" dirty="0"/>
          </a:p>
          <a:p>
            <a:pPr marL="457200" indent="-457200">
              <a:buAutoNum type="arabicPeriod"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DEF2FB-7C72-4535-B097-432546A1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1022F-746A-406B-8F6D-833057405DFD}" type="datetime1">
              <a:rPr lang="de-DE" smtClean="0"/>
              <a:t>03.01.2021</a:t>
            </a:fld>
            <a:endParaRPr lang="de-DE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E1032B-E947-4B6A-A5E1-F92CD289B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62379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5496" y="274638"/>
            <a:ext cx="5322322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1</a:t>
            </a:r>
            <a:r>
              <a:rPr lang="cs-CZ" sz="2000" b="1" dirty="0"/>
              <a:t>. Příjmová struktura Bundesligovych klubu(DFL)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9253" y="908720"/>
            <a:ext cx="4560979" cy="3744416"/>
          </a:xfrm>
          <a:prstGeom prst="rect">
            <a:avLst/>
          </a:prstGeom>
          <a:noFill/>
        </p:spPr>
      </p:pic>
      <p:sp>
        <p:nvSpPr>
          <p:cNvPr id="11" name="Textfeld 10"/>
          <p:cNvSpPr txBox="1"/>
          <p:nvPr/>
        </p:nvSpPr>
        <p:spPr>
          <a:xfrm>
            <a:off x="47751" y="988013"/>
            <a:ext cx="2027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Reklama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Merechandising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Vstupné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Transfery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ostatní</a:t>
            </a:r>
            <a:endParaRPr lang="de-DE" dirty="0"/>
          </a:p>
          <a:p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6760975" y="4786322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400" dirty="0"/>
          </a:p>
          <a:p>
            <a:endParaRPr lang="de-DE" sz="1400" dirty="0"/>
          </a:p>
        </p:txBody>
      </p:sp>
      <p:sp>
        <p:nvSpPr>
          <p:cNvPr id="2" name="Textfeld 1"/>
          <p:cNvSpPr txBox="1"/>
          <p:nvPr/>
        </p:nvSpPr>
        <p:spPr>
          <a:xfrm>
            <a:off x="971600" y="4941168"/>
            <a:ext cx="6315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à"/>
            </a:pPr>
            <a:r>
              <a:rPr lang="cs-CZ" b="1" dirty="0">
                <a:latin typeface="Arial" pitchFamily="34" charset="0"/>
                <a:cs typeface="Arial" pitchFamily="34" charset="0"/>
                <a:sym typeface="Wingdings" pitchFamily="2" charset="2"/>
              </a:rPr>
              <a:t>Celkové příjmy okolo 2 Mld.</a:t>
            </a:r>
            <a:r>
              <a:rPr lang="cs-CZ" dirty="0"/>
              <a:t> </a:t>
            </a:r>
            <a:r>
              <a:rPr lang="cs-CZ" b="1" dirty="0"/>
              <a:t>Kč</a:t>
            </a:r>
            <a:r>
              <a:rPr lang="cs-CZ" b="1" dirty="0">
                <a:latin typeface="Arial" pitchFamily="34" charset="0"/>
                <a:cs typeface="Arial" pitchFamily="34" charset="0"/>
                <a:sym typeface="Wingdings" pitchFamily="2" charset="2"/>
              </a:rPr>
              <a:t> ročně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cs-CZ" b="1" dirty="0">
                <a:latin typeface="Arial" pitchFamily="34" charset="0"/>
                <a:cs typeface="Arial" pitchFamily="34" charset="0"/>
                <a:sym typeface="Wingdings" pitchFamily="2" charset="2"/>
              </a:rPr>
              <a:t>TV-smlouva 2013/14 - 2017: 2,5 Mld.</a:t>
            </a:r>
            <a:r>
              <a:rPr lang="cs-CZ" dirty="0"/>
              <a:t> </a:t>
            </a:r>
            <a:r>
              <a:rPr lang="cs-CZ" b="1" dirty="0"/>
              <a:t>Kč</a:t>
            </a:r>
            <a:endParaRPr lang="cs-CZ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908720"/>
            <a:ext cx="4560979" cy="3744416"/>
          </a:xfrm>
          <a:prstGeom prst="rect">
            <a:avLst/>
          </a:prstGeom>
          <a:noFill/>
        </p:spPr>
      </p:pic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F121F4F9-CAC7-48F8-8167-5BEFAE3F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9385-E3BC-47E5-84E5-E7384E7F772E}" type="datetime1">
              <a:rPr lang="de-DE" smtClean="0"/>
              <a:t>03.01.2021</a:t>
            </a:fld>
            <a:endParaRPr lang="de-DE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55B4CF1F-9D2F-4FF4-BB38-41B64459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62379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5496" y="274638"/>
            <a:ext cx="5472608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2. </a:t>
            </a:r>
            <a:r>
              <a:rPr lang="cs-CZ" sz="2000" b="1" dirty="0"/>
              <a:t>Roční rozpočty českých klubů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b="1" dirty="0">
                <a:latin typeface="Arial" pitchFamily="34" charset="0"/>
                <a:cs typeface="Arial" pitchFamily="34" charset="0"/>
              </a:rPr>
              <a:t>Roční rozpočty klubu v Gambrinus lize (ročník 2011/12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1.Sparta			  300 milionů 	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2. Mladá Boleslav		  150 milionů 	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3. Slavia 			  100 milionů 	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4.-6. Plzeň	 	    80 milionů 	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4.–6. Liberec	 	    80 milionů 	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4.-6. Jablonec 	 	    80 milionů 	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7.-9. Teplice 	 	    75 milionů 	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7.-9. Olomouc 		    75 milionů	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7.-9. Ostrava 		    75 milionů 		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10. </a:t>
            </a:r>
            <a:r>
              <a:rPr lang="cs-CZ" sz="1800" dirty="0" err="1">
                <a:latin typeface="Arial" pitchFamily="34" charset="0"/>
                <a:cs typeface="Arial" pitchFamily="34" charset="0"/>
              </a:rPr>
              <a:t>Bohemians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1905 	    60 milionů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11. Hradec Králové 	    40 milionů 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12. Dukla 		    38 milionů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13.-15. České Budějovice 	    35 milionů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13.-15. Příbram 	     	    35 milionů 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13.-15. Žižkov 		    35 milionů  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16. Slovácko 		    30 milionů </a:t>
            </a:r>
          </a:p>
          <a:p>
            <a:pPr>
              <a:buAutoNum type="arabicPeriod"/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Zdroj: idnes.cz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487401-3A83-4DBE-802E-EB878BE2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6647-3DBB-49CC-9D5B-71D3755A5FFB}" type="datetime1">
              <a:rPr lang="de-DE" smtClean="0"/>
              <a:t>03.01.2021</a:t>
            </a:fld>
            <a:endParaRPr lang="de-DE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C7747DA3-1401-4ABD-898E-EC398D3B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260327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1816" y="188640"/>
            <a:ext cx="3182032" cy="648072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</a:t>
            </a:r>
            <a:r>
              <a:rPr lang="cs-CZ" sz="2000" b="1" dirty="0"/>
              <a:t>. Motivy nákupu/prodeje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>
                <a:latin typeface="Arial" pitchFamily="34" charset="0"/>
                <a:cs typeface="Arial" pitchFamily="34" charset="0"/>
              </a:rPr>
              <a:t>Motivy nákupu/prodeje hráčů</a:t>
            </a:r>
          </a:p>
          <a:p>
            <a:pPr marL="0" indent="0" algn="ctr">
              <a:buNone/>
            </a:pPr>
            <a:endParaRPr lang="de-DE" sz="2400" b="1" u="sng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sportovní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strategické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ekonomické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marketingové /prestižní</a:t>
            </a:r>
          </a:p>
          <a:p>
            <a:pPr marL="0" indent="0">
              <a:buNone/>
            </a:pPr>
            <a:r>
              <a:rPr lang="de-DE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772816"/>
            <a:ext cx="3275640" cy="3870762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10" name="Zástupný symbol pro datum 9">
            <a:extLst>
              <a:ext uri="{FF2B5EF4-FFF2-40B4-BE49-F238E27FC236}">
                <a16:creationId xmlns:a16="http://schemas.microsoft.com/office/drawing/2014/main" id="{F63FEF1F-A534-4347-B4E4-DCA746476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A543-0DFF-4951-9232-FC8253EFB85F}" type="datetime1">
              <a:rPr lang="de-DE" smtClean="0"/>
              <a:t>03.01.2021</a:t>
            </a:fld>
            <a:endParaRPr lang="de-DE"/>
          </a:p>
        </p:txBody>
      </p:sp>
      <p:sp>
        <p:nvSpPr>
          <p:cNvPr id="11" name="Zástupný symbol pro zápatí 10">
            <a:extLst>
              <a:ext uri="{FF2B5EF4-FFF2-40B4-BE49-F238E27FC236}">
                <a16:creationId xmlns:a16="http://schemas.microsoft.com/office/drawing/2014/main" id="{297953F5-50F5-4CB0-9321-E9AF5FFF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62379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4032448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3.1.1 </a:t>
            </a:r>
            <a:r>
              <a:rPr lang="cs-CZ" sz="2000" b="1" dirty="0"/>
              <a:t>Sportovní motivy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644506"/>
            <a:ext cx="8435280" cy="46188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600" b="1" u="sng" dirty="0">
                <a:latin typeface="Arial" pitchFamily="34" charset="0"/>
                <a:cs typeface="Arial" pitchFamily="34" charset="0"/>
              </a:rPr>
              <a:t>Motivy nákupu hráčů</a:t>
            </a:r>
          </a:p>
          <a:p>
            <a:pPr algn="ctr">
              <a:buNone/>
            </a:pPr>
            <a:endParaRPr lang="de-DE" sz="26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71472" y="1446630"/>
            <a:ext cx="796096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Sportovní motivy: </a:t>
            </a:r>
          </a:p>
          <a:p>
            <a:endParaRPr lang="cs-CZ" sz="2400" b="1" dirty="0"/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navýšeni sportovní kvality hráčského kádru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(kauzalita: sportovní kvalita</a:t>
            </a: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úspěch výdělek)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Kvalitativní nebo kvantitativní posíleni týmu (povaha, velikost kádru)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Doplnění výpadků v kádru týmu (zraněni)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62382" y="980729"/>
            <a:ext cx="1857767" cy="201622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382" y="3789039"/>
            <a:ext cx="1857767" cy="1728191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7D0487F8-D012-4E7E-8E09-D2413C1A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3DDA-C83C-4E45-82CA-4A30504EE9E3}" type="datetime1">
              <a:rPr lang="de-DE" smtClean="0"/>
              <a:t>03.01.2021</a:t>
            </a:fld>
            <a:endParaRPr lang="de-DE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5C1ECC8D-6C0F-4845-A40A-AB542A5E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291034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4032448" cy="369868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3.1.3  </a:t>
            </a:r>
            <a:r>
              <a:rPr lang="de-DE" sz="2000" b="1" dirty="0" err="1"/>
              <a:t>Strategicke</a:t>
            </a:r>
            <a:r>
              <a:rPr lang="de-DE" sz="2000" b="1" dirty="0"/>
              <a:t> </a:t>
            </a:r>
            <a:r>
              <a:rPr lang="de-DE" sz="2000" b="1" dirty="0" err="1"/>
              <a:t>motivy</a:t>
            </a:r>
            <a:endParaRPr lang="de-DE" sz="2000" b="1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Strategické motivy 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Změna struktury/profilu kádru týmu (věk, povahové vlastnosti, smluvní doba) 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Změna  klubových cílů (krátkodobé, střednědobé, dlouhodobé)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1" y="2068940"/>
            <a:ext cx="2088232" cy="129614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221088"/>
            <a:ext cx="952500" cy="123825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404" y="4256600"/>
            <a:ext cx="952500" cy="123825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936" y="4256599"/>
            <a:ext cx="956145" cy="1242989"/>
          </a:xfrm>
          <a:prstGeom prst="rect">
            <a:avLst/>
          </a:prstGeom>
        </p:spPr>
      </p:pic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10E7658-4C58-4803-95FA-F813E8AF6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973D-0017-429E-8EF5-DEF9DEF42E0B}" type="datetime1">
              <a:rPr lang="de-DE" smtClean="0"/>
              <a:t>03.01.2021</a:t>
            </a:fld>
            <a:endParaRPr lang="de-DE"/>
          </a:p>
        </p:txBody>
      </p:sp>
      <p:sp>
        <p:nvSpPr>
          <p:cNvPr id="11" name="Zástupný symbol pro zápatí 10">
            <a:extLst>
              <a:ext uri="{FF2B5EF4-FFF2-40B4-BE49-F238E27FC236}">
                <a16:creationId xmlns:a16="http://schemas.microsoft.com/office/drawing/2014/main" id="{09FADC97-1060-4FF8-AB64-C7F8185E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2910346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32" y="260648"/>
            <a:ext cx="6336704" cy="369868"/>
          </a:xfrm>
        </p:spPr>
        <p:txBody>
          <a:bodyPr>
            <a:noAutofit/>
          </a:bodyPr>
          <a:lstStyle/>
          <a:p>
            <a:pPr algn="l"/>
            <a:r>
              <a:rPr lang="cs-CZ" sz="2000" b="1" dirty="0"/>
              <a:t>3.1.2  Ekonomické motivy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819042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Ekonomické motivy:</a:t>
            </a:r>
          </a:p>
          <a:p>
            <a:pPr marL="0" indent="0">
              <a:buNone/>
            </a:pPr>
            <a:endParaRPr lang="de-DE" sz="20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Hráč jako investice (nákup  navýšení hodnoty  prodej)</a:t>
            </a: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Přizpůsobeni příjmových hranic (interní platový strop)</a:t>
            </a: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</a:endParaRPr>
          </a:p>
          <a:p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de-DE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de-DE" dirty="0">
              <a:sym typeface="Wingdings" pitchFamily="2" charset="2"/>
            </a:endParaRPr>
          </a:p>
          <a:p>
            <a:pPr>
              <a:buFont typeface="Wingdings" charset="2"/>
              <a:buChar char="à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57" y="2091004"/>
            <a:ext cx="1872209" cy="116206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907" y="4371897"/>
            <a:ext cx="1863759" cy="1271681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F90092-3B09-4789-87DD-19B874C7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6860-690E-46D4-BD36-9E38C66E1367}" type="datetime1">
              <a:rPr lang="de-DE" smtClean="0"/>
              <a:t>03.01.2021</a:t>
            </a:fld>
            <a:endParaRPr lang="de-DE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7D9E526D-56A2-41C3-A163-82BB1C54D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304721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0" y="28572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0" y="642918"/>
            <a:ext cx="9144000" cy="1588"/>
          </a:xfrm>
          <a:prstGeom prst="line">
            <a:avLst/>
          </a:prstGeom>
          <a:ln w="12700">
            <a:solidFill>
              <a:srgbClr val="C00000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5929330"/>
            <a:ext cx="7286644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C:\Users\Marcel\Pictures\Eintracht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5643578"/>
            <a:ext cx="861542" cy="857256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8296300" y="5929330"/>
            <a:ext cx="847700" cy="35719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-14262" y="-16"/>
            <a:ext cx="8229600" cy="928686"/>
          </a:xfrm>
        </p:spPr>
        <p:txBody>
          <a:bodyPr>
            <a:noAutofit/>
          </a:bodyPr>
          <a:lstStyle/>
          <a:p>
            <a:pPr algn="l"/>
            <a:r>
              <a:rPr lang="de-DE" sz="2000" b="1" dirty="0"/>
              <a:t>3.1.4   </a:t>
            </a:r>
            <a:r>
              <a:rPr lang="cs-CZ" sz="2000" b="1" dirty="0"/>
              <a:t>Marketingové/prestižní motivy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28596" y="857232"/>
            <a:ext cx="8501122" cy="4525963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Marketingové / prestižní motivy:</a:t>
            </a:r>
          </a:p>
          <a:p>
            <a:pPr marL="457200" indent="-457200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Větší mediální pozornost (navýšeni přijmu z mediální prezence</a:t>
            </a:r>
            <a:r>
              <a:rPr lang="cs-CZ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sponzorství) </a:t>
            </a: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Klubová prestiž (upevněni klubové pozice, merchandising)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76873"/>
            <a:ext cx="2304256" cy="12317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235279"/>
            <a:ext cx="2304256" cy="1422552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5758-08FD-497D-A792-82683598CCCF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1172B8ED-2EA7-4371-8EE0-6F876C55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EBB0-E958-475E-9DE1-8E0359089CCF}" type="datetime1">
              <a:rPr lang="de-DE" smtClean="0"/>
              <a:t>03.01.2021</a:t>
            </a:fld>
            <a:endParaRPr lang="de-DE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A0EB5E63-C19F-4879-B8AA-0E4BF057B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Provazník © Novotný</a:t>
            </a:r>
          </a:p>
        </p:txBody>
      </p:sp>
    </p:spTree>
    <p:extLst>
      <p:ext uri="{BB962C8B-B14F-4D97-AF65-F5344CB8AC3E}">
        <p14:creationId xmlns:p14="http://schemas.microsoft.com/office/powerpoint/2010/main" val="42236602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865</Words>
  <Application>Microsoft Office PowerPoint</Application>
  <PresentationFormat>Předvádění na obrazovce (4:3)</PresentationFormat>
  <Paragraphs>227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Larissa</vt:lpstr>
      <vt:lpstr>Přestupová politika fotbalových klubů   Kurz: Ekonomika sportovních klubů Docent: doc. Ing. Jiří Novotný , CSc. Referent: Michael Provazník   </vt:lpstr>
      <vt:lpstr>Agenda</vt:lpstr>
      <vt:lpstr>1. Příjmová struktura Bundesligovych klubu(DFL)</vt:lpstr>
      <vt:lpstr>2. Roční rozpočty českých klubů</vt:lpstr>
      <vt:lpstr>3. Motivy nákupu/prodeje</vt:lpstr>
      <vt:lpstr>3.1.1 Sportovní motivy</vt:lpstr>
      <vt:lpstr>3.1.3  Strategicke motivy</vt:lpstr>
      <vt:lpstr>3.1.2  Ekonomické motivy</vt:lpstr>
      <vt:lpstr>3.1.4   Marketingové/prestižní motivy</vt:lpstr>
      <vt:lpstr>3.2.1  Sportovni  motivy</vt:lpstr>
      <vt:lpstr>3.2.2  Ekonomické motivy</vt:lpstr>
      <vt:lpstr>3.2.3   Strategické motivy</vt:lpstr>
      <vt:lpstr> 4.   Kritéria přestupové hodnoty hráčů</vt:lpstr>
      <vt:lpstr>4.  Kritéria  přestupové hodnoty hráčů</vt:lpstr>
      <vt:lpstr>5.  Organizace přestupových procesů na přikladu Eintracht Frankfurt   </vt:lpstr>
      <vt:lpstr>Dekuji za Vasi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Marcel</dc:creator>
  <cp:lastModifiedBy>Jiří Novotný</cp:lastModifiedBy>
  <cp:revision>163</cp:revision>
  <cp:lastPrinted>2011-09-14T14:14:27Z</cp:lastPrinted>
  <dcterms:created xsi:type="dcterms:W3CDTF">2011-09-14T11:22:53Z</dcterms:created>
  <dcterms:modified xsi:type="dcterms:W3CDTF">2021-01-03T16:43:19Z</dcterms:modified>
</cp:coreProperties>
</file>