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8B6EB6-2EF2-4C99-9BF4-80A076CB7E5F}" type="doc">
      <dgm:prSet loTypeId="urn:microsoft.com/office/officeart/2005/8/layout/radial6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05C94A-FD05-4AE5-8988-FFC680DDFF9B}">
      <dgm:prSet phldrT="[Text]"/>
      <dgm:spPr/>
      <dgm:t>
        <a:bodyPr/>
        <a:lstStyle/>
        <a:p>
          <a:pPr algn="ctr"/>
          <a:r>
            <a:rPr lang="cs-CZ">
              <a:solidFill>
                <a:schemeClr val="tx1"/>
              </a:solidFill>
            </a:rPr>
            <a:t>Bojový výkon</a:t>
          </a:r>
        </a:p>
      </dgm:t>
    </dgm:pt>
    <dgm:pt modelId="{6CB617E8-2D41-4503-9E63-F6C8AD2D0E5A}" type="parTrans" cxnId="{4C2D8728-8222-4D97-AA10-A90EAA29C79A}">
      <dgm:prSet/>
      <dgm:spPr/>
      <dgm:t>
        <a:bodyPr/>
        <a:lstStyle/>
        <a:p>
          <a:pPr algn="ctr"/>
          <a:endParaRPr lang="cs-CZ"/>
        </a:p>
      </dgm:t>
    </dgm:pt>
    <dgm:pt modelId="{0814371B-E03F-44CF-B3A1-33481F1F590A}" type="sibTrans" cxnId="{4C2D8728-8222-4D97-AA10-A90EAA29C79A}">
      <dgm:prSet/>
      <dgm:spPr/>
      <dgm:t>
        <a:bodyPr/>
        <a:lstStyle/>
        <a:p>
          <a:pPr algn="ctr"/>
          <a:endParaRPr lang="cs-CZ"/>
        </a:p>
      </dgm:t>
    </dgm:pt>
    <dgm:pt modelId="{950D5863-CA5E-4207-9A6F-0239D04C8E7D}">
      <dgm:prSet phldrT="[Text]" custT="1"/>
      <dgm:spPr/>
      <dgm:t>
        <a:bodyPr/>
        <a:lstStyle/>
        <a:p>
          <a:pPr algn="ctr"/>
          <a:r>
            <a:rPr lang="cs-CZ" sz="1400" b="1" dirty="0">
              <a:solidFill>
                <a:schemeClr val="tx1"/>
              </a:solidFill>
            </a:rPr>
            <a:t>Technický faktor</a:t>
          </a:r>
        </a:p>
      </dgm:t>
    </dgm:pt>
    <dgm:pt modelId="{E16B0F0F-2869-4857-8E4E-36BE43DBF323}" type="parTrans" cxnId="{44823450-A1B0-436B-BA1B-B6B8C4612D11}">
      <dgm:prSet/>
      <dgm:spPr/>
      <dgm:t>
        <a:bodyPr/>
        <a:lstStyle/>
        <a:p>
          <a:pPr algn="ctr"/>
          <a:endParaRPr lang="cs-CZ"/>
        </a:p>
      </dgm:t>
    </dgm:pt>
    <dgm:pt modelId="{63E783E0-2D9B-4E76-864B-7CA12FB407DF}" type="sibTrans" cxnId="{44823450-A1B0-436B-BA1B-B6B8C4612D11}">
      <dgm:prSet/>
      <dgm:spPr/>
      <dgm:t>
        <a:bodyPr/>
        <a:lstStyle/>
        <a:p>
          <a:pPr algn="ctr"/>
          <a:endParaRPr lang="cs-CZ"/>
        </a:p>
      </dgm:t>
    </dgm:pt>
    <dgm:pt modelId="{991C4EF7-10F6-4C58-9C6B-A6A9CC01476D}">
      <dgm:prSet phldrT="[Text]" custT="1"/>
      <dgm:spPr/>
      <dgm:t>
        <a:bodyPr/>
        <a:lstStyle/>
        <a:p>
          <a:pPr algn="ctr"/>
          <a:r>
            <a:rPr lang="cs-CZ" sz="1400" b="1" dirty="0">
              <a:solidFill>
                <a:schemeClr val="tx1"/>
              </a:solidFill>
            </a:rPr>
            <a:t>Taktický faktor</a:t>
          </a:r>
        </a:p>
      </dgm:t>
    </dgm:pt>
    <dgm:pt modelId="{8658C18D-18FF-4498-91FA-04274C9338B3}" type="parTrans" cxnId="{0397F103-37EC-4178-BB64-C36603ED3A7C}">
      <dgm:prSet/>
      <dgm:spPr/>
      <dgm:t>
        <a:bodyPr/>
        <a:lstStyle/>
        <a:p>
          <a:pPr algn="ctr"/>
          <a:endParaRPr lang="cs-CZ"/>
        </a:p>
      </dgm:t>
    </dgm:pt>
    <dgm:pt modelId="{523D0345-8B59-4993-8DDE-AF9DF13CEA28}" type="sibTrans" cxnId="{0397F103-37EC-4178-BB64-C36603ED3A7C}">
      <dgm:prSet/>
      <dgm:spPr/>
      <dgm:t>
        <a:bodyPr/>
        <a:lstStyle/>
        <a:p>
          <a:pPr algn="ctr"/>
          <a:endParaRPr lang="cs-CZ"/>
        </a:p>
      </dgm:t>
    </dgm:pt>
    <dgm:pt modelId="{31311B11-CF30-46D0-9929-4F8166EB671B}">
      <dgm:prSet phldrT="[Text]" custT="1"/>
      <dgm:spPr/>
      <dgm:t>
        <a:bodyPr/>
        <a:lstStyle/>
        <a:p>
          <a:pPr algn="ctr"/>
          <a:r>
            <a:rPr lang="cs-CZ" sz="1400" b="1" dirty="0">
              <a:solidFill>
                <a:schemeClr val="tx1"/>
              </a:solidFill>
            </a:rPr>
            <a:t>Osobnostní faktor</a:t>
          </a:r>
        </a:p>
      </dgm:t>
    </dgm:pt>
    <dgm:pt modelId="{0D1D1132-5F71-47FB-84AA-E474FF77B065}" type="parTrans" cxnId="{F03F4707-3FE0-453A-90A2-3C657D0FB7E2}">
      <dgm:prSet/>
      <dgm:spPr/>
      <dgm:t>
        <a:bodyPr/>
        <a:lstStyle/>
        <a:p>
          <a:pPr algn="ctr"/>
          <a:endParaRPr lang="cs-CZ"/>
        </a:p>
      </dgm:t>
    </dgm:pt>
    <dgm:pt modelId="{FFEC0A61-38E1-4D41-B7D8-45132DD5F976}" type="sibTrans" cxnId="{F03F4707-3FE0-453A-90A2-3C657D0FB7E2}">
      <dgm:prSet/>
      <dgm:spPr/>
      <dgm:t>
        <a:bodyPr/>
        <a:lstStyle/>
        <a:p>
          <a:pPr algn="ctr"/>
          <a:endParaRPr lang="cs-CZ"/>
        </a:p>
      </dgm:t>
    </dgm:pt>
    <dgm:pt modelId="{57AAB023-D6DA-447D-BD28-D8E3603F7544}">
      <dgm:prSet phldrT="[Text]" custT="1"/>
      <dgm:spPr/>
      <dgm:t>
        <a:bodyPr/>
        <a:lstStyle/>
        <a:p>
          <a:pPr algn="ctr"/>
          <a:r>
            <a:rPr lang="cs-CZ" sz="1400" b="1" dirty="0">
              <a:solidFill>
                <a:schemeClr val="tx1"/>
              </a:solidFill>
            </a:rPr>
            <a:t>Somatický faktor</a:t>
          </a:r>
        </a:p>
      </dgm:t>
    </dgm:pt>
    <dgm:pt modelId="{AF400F09-CC33-45D6-8971-AE0FD3A42FE1}" type="parTrans" cxnId="{8E869688-FF97-48F5-9FAD-2946AA77546C}">
      <dgm:prSet/>
      <dgm:spPr/>
      <dgm:t>
        <a:bodyPr/>
        <a:lstStyle/>
        <a:p>
          <a:pPr algn="ctr"/>
          <a:endParaRPr lang="cs-CZ"/>
        </a:p>
      </dgm:t>
    </dgm:pt>
    <dgm:pt modelId="{B18B5F98-2AB6-4080-8DA5-DEF4B22C0E29}" type="sibTrans" cxnId="{8E869688-FF97-48F5-9FAD-2946AA77546C}">
      <dgm:prSet/>
      <dgm:spPr/>
      <dgm:t>
        <a:bodyPr/>
        <a:lstStyle/>
        <a:p>
          <a:pPr algn="ctr"/>
          <a:endParaRPr lang="cs-CZ"/>
        </a:p>
      </dgm:t>
    </dgm:pt>
    <dgm:pt modelId="{297D7FED-E768-48EC-9786-98E4F808429E}">
      <dgm:prSet custT="1"/>
      <dgm:spPr/>
      <dgm:t>
        <a:bodyPr/>
        <a:lstStyle/>
        <a:p>
          <a:pPr algn="ctr"/>
          <a:r>
            <a:rPr lang="cs-CZ" sz="1400" b="1" dirty="0">
              <a:solidFill>
                <a:schemeClr val="tx1"/>
              </a:solidFill>
            </a:rPr>
            <a:t>Kondiční faktor</a:t>
          </a:r>
        </a:p>
      </dgm:t>
    </dgm:pt>
    <dgm:pt modelId="{0DD37BDD-AC59-4DB1-8D7A-9497DCEF8A76}" type="parTrans" cxnId="{5A5C9B93-4485-4C5E-8A7D-F6E9EF6D6C90}">
      <dgm:prSet/>
      <dgm:spPr/>
      <dgm:t>
        <a:bodyPr/>
        <a:lstStyle/>
        <a:p>
          <a:pPr algn="ctr"/>
          <a:endParaRPr lang="cs-CZ"/>
        </a:p>
      </dgm:t>
    </dgm:pt>
    <dgm:pt modelId="{EB20CBF3-ECFE-4982-BFCB-A8B8B9AA614C}" type="sibTrans" cxnId="{5A5C9B93-4485-4C5E-8A7D-F6E9EF6D6C90}">
      <dgm:prSet/>
      <dgm:spPr/>
      <dgm:t>
        <a:bodyPr/>
        <a:lstStyle/>
        <a:p>
          <a:pPr algn="ctr"/>
          <a:endParaRPr lang="cs-CZ"/>
        </a:p>
      </dgm:t>
    </dgm:pt>
    <dgm:pt modelId="{EE54123A-D288-4D8B-9FC5-F044EECDA293}">
      <dgm:prSet custT="1"/>
      <dgm:spPr/>
      <dgm:t>
        <a:bodyPr/>
        <a:lstStyle/>
        <a:p>
          <a:pPr algn="ctr"/>
          <a:r>
            <a:rPr lang="cs-CZ" sz="1400" b="1">
              <a:solidFill>
                <a:schemeClr val="tx1"/>
              </a:solidFill>
            </a:rPr>
            <a:t>Faktor</a:t>
          </a:r>
        </a:p>
        <a:p>
          <a:pPr algn="ctr"/>
          <a:r>
            <a:rPr lang="cs-CZ" sz="1400" b="1">
              <a:solidFill>
                <a:schemeClr val="tx1"/>
              </a:solidFill>
            </a:rPr>
            <a:t>prostředí</a:t>
          </a:r>
        </a:p>
      </dgm:t>
    </dgm:pt>
    <dgm:pt modelId="{BCC51823-B739-4B51-9925-EF575F7EE833}" type="parTrans" cxnId="{C017B00D-437C-488B-B70E-6B0E1BF9375B}">
      <dgm:prSet/>
      <dgm:spPr/>
      <dgm:t>
        <a:bodyPr/>
        <a:lstStyle/>
        <a:p>
          <a:pPr algn="ctr"/>
          <a:endParaRPr lang="cs-CZ"/>
        </a:p>
      </dgm:t>
    </dgm:pt>
    <dgm:pt modelId="{1D0D2995-8ED3-4281-8219-49F44F37FBF1}" type="sibTrans" cxnId="{C017B00D-437C-488B-B70E-6B0E1BF9375B}">
      <dgm:prSet/>
      <dgm:spPr/>
      <dgm:t>
        <a:bodyPr/>
        <a:lstStyle/>
        <a:p>
          <a:pPr algn="ctr"/>
          <a:endParaRPr lang="cs-CZ"/>
        </a:p>
      </dgm:t>
    </dgm:pt>
    <dgm:pt modelId="{5594BF40-5721-44D4-BE82-565B7822BCD9}" type="pres">
      <dgm:prSet presAssocID="{7A8B6EB6-2EF2-4C99-9BF4-80A076CB7E5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E89139-867A-4F32-9BA0-B38E7C1DB935}" type="pres">
      <dgm:prSet presAssocID="{4705C94A-FD05-4AE5-8988-FFC680DDFF9B}" presName="centerShape" presStyleLbl="node0" presStyleIdx="0" presStyleCnt="1"/>
      <dgm:spPr/>
    </dgm:pt>
    <dgm:pt modelId="{30761F14-29E1-40E0-B114-4EE490C93BE4}" type="pres">
      <dgm:prSet presAssocID="{950D5863-CA5E-4207-9A6F-0239D04C8E7D}" presName="node" presStyleLbl="node1" presStyleIdx="0" presStyleCnt="6">
        <dgm:presLayoutVars>
          <dgm:bulletEnabled val="1"/>
        </dgm:presLayoutVars>
      </dgm:prSet>
      <dgm:spPr/>
    </dgm:pt>
    <dgm:pt modelId="{D3DDAF64-A720-4C3E-80C8-4D99E4E7695B}" type="pres">
      <dgm:prSet presAssocID="{950D5863-CA5E-4207-9A6F-0239D04C8E7D}" presName="dummy" presStyleCnt="0"/>
      <dgm:spPr/>
    </dgm:pt>
    <dgm:pt modelId="{CBDF2F48-F41E-4653-9C2C-2078CB282AE7}" type="pres">
      <dgm:prSet presAssocID="{63E783E0-2D9B-4E76-864B-7CA12FB407DF}" presName="sibTrans" presStyleLbl="sibTrans2D1" presStyleIdx="0" presStyleCnt="6"/>
      <dgm:spPr/>
    </dgm:pt>
    <dgm:pt modelId="{4152F6B7-29AF-4607-B50C-8E544BC6A709}" type="pres">
      <dgm:prSet presAssocID="{991C4EF7-10F6-4C58-9C6B-A6A9CC01476D}" presName="node" presStyleLbl="node1" presStyleIdx="1" presStyleCnt="6" custRadScaleRad="101102" custRadScaleInc="-8832">
        <dgm:presLayoutVars>
          <dgm:bulletEnabled val="1"/>
        </dgm:presLayoutVars>
      </dgm:prSet>
      <dgm:spPr/>
    </dgm:pt>
    <dgm:pt modelId="{005441E5-7D35-4B0D-96EF-7F13D40A714C}" type="pres">
      <dgm:prSet presAssocID="{991C4EF7-10F6-4C58-9C6B-A6A9CC01476D}" presName="dummy" presStyleCnt="0"/>
      <dgm:spPr/>
    </dgm:pt>
    <dgm:pt modelId="{43A40110-F1D6-4CB7-B2AF-641C3522F57D}" type="pres">
      <dgm:prSet presAssocID="{523D0345-8B59-4993-8DDE-AF9DF13CEA28}" presName="sibTrans" presStyleLbl="sibTrans2D1" presStyleIdx="1" presStyleCnt="6"/>
      <dgm:spPr/>
    </dgm:pt>
    <dgm:pt modelId="{53EEFF18-4484-4175-AB14-B14CB4180741}" type="pres">
      <dgm:prSet presAssocID="{EE54123A-D288-4D8B-9FC5-F044EECDA293}" presName="node" presStyleLbl="node1" presStyleIdx="2" presStyleCnt="6" custRadScaleRad="97859" custRadScaleInc="-7236">
        <dgm:presLayoutVars>
          <dgm:bulletEnabled val="1"/>
        </dgm:presLayoutVars>
      </dgm:prSet>
      <dgm:spPr/>
    </dgm:pt>
    <dgm:pt modelId="{0E648F78-ABB6-4903-B385-99560F3AED5C}" type="pres">
      <dgm:prSet presAssocID="{EE54123A-D288-4D8B-9FC5-F044EECDA293}" presName="dummy" presStyleCnt="0"/>
      <dgm:spPr/>
    </dgm:pt>
    <dgm:pt modelId="{FB77F094-5E77-4E02-95CD-EA81B9688DC5}" type="pres">
      <dgm:prSet presAssocID="{1D0D2995-8ED3-4281-8219-49F44F37FBF1}" presName="sibTrans" presStyleLbl="sibTrans2D1" presStyleIdx="2" presStyleCnt="6"/>
      <dgm:spPr/>
    </dgm:pt>
    <dgm:pt modelId="{37C0ADE8-E810-4006-9063-9BD15CCEDEC0}" type="pres">
      <dgm:prSet presAssocID="{297D7FED-E768-48EC-9786-98E4F808429E}" presName="node" presStyleLbl="node1" presStyleIdx="3" presStyleCnt="6" custRadScaleRad="96776" custRadScaleInc="1910">
        <dgm:presLayoutVars>
          <dgm:bulletEnabled val="1"/>
        </dgm:presLayoutVars>
      </dgm:prSet>
      <dgm:spPr/>
    </dgm:pt>
    <dgm:pt modelId="{8536D715-F3D1-42C1-8D24-CBD3ABB6CFA5}" type="pres">
      <dgm:prSet presAssocID="{297D7FED-E768-48EC-9786-98E4F808429E}" presName="dummy" presStyleCnt="0"/>
      <dgm:spPr/>
    </dgm:pt>
    <dgm:pt modelId="{84A5D87E-FCE7-4483-A119-44692C695F06}" type="pres">
      <dgm:prSet presAssocID="{EB20CBF3-ECFE-4982-BFCB-A8B8B9AA614C}" presName="sibTrans" presStyleLbl="sibTrans2D1" presStyleIdx="3" presStyleCnt="6"/>
      <dgm:spPr/>
    </dgm:pt>
    <dgm:pt modelId="{C1AA20AD-ED8C-41A4-BE44-9AE39FF0DF64}" type="pres">
      <dgm:prSet presAssocID="{31311B11-CF30-46D0-9929-4F8166EB671B}" presName="node" presStyleLbl="node1" presStyleIdx="4" presStyleCnt="6" custRadScaleRad="98995" custRadScaleInc="9021">
        <dgm:presLayoutVars>
          <dgm:bulletEnabled val="1"/>
        </dgm:presLayoutVars>
      </dgm:prSet>
      <dgm:spPr/>
    </dgm:pt>
    <dgm:pt modelId="{0A9787C7-59C0-472B-9D7F-A49A88810F53}" type="pres">
      <dgm:prSet presAssocID="{31311B11-CF30-46D0-9929-4F8166EB671B}" presName="dummy" presStyleCnt="0"/>
      <dgm:spPr/>
    </dgm:pt>
    <dgm:pt modelId="{EFBA25C1-9CC3-41B8-8780-B3205C75ADEC}" type="pres">
      <dgm:prSet presAssocID="{FFEC0A61-38E1-4D41-B7D8-45132DD5F976}" presName="sibTrans" presStyleLbl="sibTrans2D1" presStyleIdx="4" presStyleCnt="6"/>
      <dgm:spPr/>
    </dgm:pt>
    <dgm:pt modelId="{16E27322-4745-42BF-94F4-944AD6EDE5A2}" type="pres">
      <dgm:prSet presAssocID="{57AAB023-D6DA-447D-BD28-D8E3603F7544}" presName="node" presStyleLbl="node1" presStyleIdx="5" presStyleCnt="6">
        <dgm:presLayoutVars>
          <dgm:bulletEnabled val="1"/>
        </dgm:presLayoutVars>
      </dgm:prSet>
      <dgm:spPr/>
    </dgm:pt>
    <dgm:pt modelId="{F23AD8DA-6AE3-4D8B-B359-72E1ECA6B156}" type="pres">
      <dgm:prSet presAssocID="{57AAB023-D6DA-447D-BD28-D8E3603F7544}" presName="dummy" presStyleCnt="0"/>
      <dgm:spPr/>
    </dgm:pt>
    <dgm:pt modelId="{18108C6B-1AF4-40EE-907F-E0B6F375DD9F}" type="pres">
      <dgm:prSet presAssocID="{B18B5F98-2AB6-4080-8DA5-DEF4B22C0E29}" presName="sibTrans" presStyleLbl="sibTrans2D1" presStyleIdx="5" presStyleCnt="6"/>
      <dgm:spPr/>
    </dgm:pt>
  </dgm:ptLst>
  <dgm:cxnLst>
    <dgm:cxn modelId="{0397F103-37EC-4178-BB64-C36603ED3A7C}" srcId="{4705C94A-FD05-4AE5-8988-FFC680DDFF9B}" destId="{991C4EF7-10F6-4C58-9C6B-A6A9CC01476D}" srcOrd="1" destOrd="0" parTransId="{8658C18D-18FF-4498-91FA-04274C9338B3}" sibTransId="{523D0345-8B59-4993-8DDE-AF9DF13CEA28}"/>
    <dgm:cxn modelId="{F03F4707-3FE0-453A-90A2-3C657D0FB7E2}" srcId="{4705C94A-FD05-4AE5-8988-FFC680DDFF9B}" destId="{31311B11-CF30-46D0-9929-4F8166EB671B}" srcOrd="4" destOrd="0" parTransId="{0D1D1132-5F71-47FB-84AA-E474FF77B065}" sibTransId="{FFEC0A61-38E1-4D41-B7D8-45132DD5F976}"/>
    <dgm:cxn modelId="{6E8FA50C-EB5F-494C-86CD-565BE27539AD}" type="presOf" srcId="{57AAB023-D6DA-447D-BD28-D8E3603F7544}" destId="{16E27322-4745-42BF-94F4-944AD6EDE5A2}" srcOrd="0" destOrd="0" presId="urn:microsoft.com/office/officeart/2005/8/layout/radial6"/>
    <dgm:cxn modelId="{C017B00D-437C-488B-B70E-6B0E1BF9375B}" srcId="{4705C94A-FD05-4AE5-8988-FFC680DDFF9B}" destId="{EE54123A-D288-4D8B-9FC5-F044EECDA293}" srcOrd="2" destOrd="0" parTransId="{BCC51823-B739-4B51-9925-EF575F7EE833}" sibTransId="{1D0D2995-8ED3-4281-8219-49F44F37FBF1}"/>
    <dgm:cxn modelId="{4C2D8728-8222-4D97-AA10-A90EAA29C79A}" srcId="{7A8B6EB6-2EF2-4C99-9BF4-80A076CB7E5F}" destId="{4705C94A-FD05-4AE5-8988-FFC680DDFF9B}" srcOrd="0" destOrd="0" parTransId="{6CB617E8-2D41-4503-9E63-F6C8AD2D0E5A}" sibTransId="{0814371B-E03F-44CF-B3A1-33481F1F590A}"/>
    <dgm:cxn modelId="{93D4B82A-1301-451A-BB19-F47857023CEC}" type="presOf" srcId="{991C4EF7-10F6-4C58-9C6B-A6A9CC01476D}" destId="{4152F6B7-29AF-4607-B50C-8E544BC6A709}" srcOrd="0" destOrd="0" presId="urn:microsoft.com/office/officeart/2005/8/layout/radial6"/>
    <dgm:cxn modelId="{FC7B8531-2BF5-4B68-A76B-849E253E9C80}" type="presOf" srcId="{523D0345-8B59-4993-8DDE-AF9DF13CEA28}" destId="{43A40110-F1D6-4CB7-B2AF-641C3522F57D}" srcOrd="0" destOrd="0" presId="urn:microsoft.com/office/officeart/2005/8/layout/radial6"/>
    <dgm:cxn modelId="{02AB4E33-070E-4EB2-9ABD-FFEC1C5BFBA3}" type="presOf" srcId="{4705C94A-FD05-4AE5-8988-FFC680DDFF9B}" destId="{0BE89139-867A-4F32-9BA0-B38E7C1DB935}" srcOrd="0" destOrd="0" presId="urn:microsoft.com/office/officeart/2005/8/layout/radial6"/>
    <dgm:cxn modelId="{13C4A06C-D589-4D50-84A7-79E5B7CC5E18}" type="presOf" srcId="{31311B11-CF30-46D0-9929-4F8166EB671B}" destId="{C1AA20AD-ED8C-41A4-BE44-9AE39FF0DF64}" srcOrd="0" destOrd="0" presId="urn:microsoft.com/office/officeart/2005/8/layout/radial6"/>
    <dgm:cxn modelId="{0C0AA44F-57AC-4EB6-B07C-52522C7EA1C0}" type="presOf" srcId="{63E783E0-2D9B-4E76-864B-7CA12FB407DF}" destId="{CBDF2F48-F41E-4653-9C2C-2078CB282AE7}" srcOrd="0" destOrd="0" presId="urn:microsoft.com/office/officeart/2005/8/layout/radial6"/>
    <dgm:cxn modelId="{918ADD4F-27B4-4222-9F40-0AF7DCCEEC7E}" type="presOf" srcId="{B18B5F98-2AB6-4080-8DA5-DEF4B22C0E29}" destId="{18108C6B-1AF4-40EE-907F-E0B6F375DD9F}" srcOrd="0" destOrd="0" presId="urn:microsoft.com/office/officeart/2005/8/layout/radial6"/>
    <dgm:cxn modelId="{44823450-A1B0-436B-BA1B-B6B8C4612D11}" srcId="{4705C94A-FD05-4AE5-8988-FFC680DDFF9B}" destId="{950D5863-CA5E-4207-9A6F-0239D04C8E7D}" srcOrd="0" destOrd="0" parTransId="{E16B0F0F-2869-4857-8E4E-36BE43DBF323}" sibTransId="{63E783E0-2D9B-4E76-864B-7CA12FB407DF}"/>
    <dgm:cxn modelId="{93D12881-2C11-4B8C-AA02-C7144F213B82}" type="presOf" srcId="{FFEC0A61-38E1-4D41-B7D8-45132DD5F976}" destId="{EFBA25C1-9CC3-41B8-8780-B3205C75ADEC}" srcOrd="0" destOrd="0" presId="urn:microsoft.com/office/officeart/2005/8/layout/radial6"/>
    <dgm:cxn modelId="{BC29A286-933F-41D5-A372-F7AFCFF9E434}" type="presOf" srcId="{297D7FED-E768-48EC-9786-98E4F808429E}" destId="{37C0ADE8-E810-4006-9063-9BD15CCEDEC0}" srcOrd="0" destOrd="0" presId="urn:microsoft.com/office/officeart/2005/8/layout/radial6"/>
    <dgm:cxn modelId="{8E869688-FF97-48F5-9FAD-2946AA77546C}" srcId="{4705C94A-FD05-4AE5-8988-FFC680DDFF9B}" destId="{57AAB023-D6DA-447D-BD28-D8E3603F7544}" srcOrd="5" destOrd="0" parTransId="{AF400F09-CC33-45D6-8971-AE0FD3A42FE1}" sibTransId="{B18B5F98-2AB6-4080-8DA5-DEF4B22C0E29}"/>
    <dgm:cxn modelId="{5A5C9B93-4485-4C5E-8A7D-F6E9EF6D6C90}" srcId="{4705C94A-FD05-4AE5-8988-FFC680DDFF9B}" destId="{297D7FED-E768-48EC-9786-98E4F808429E}" srcOrd="3" destOrd="0" parTransId="{0DD37BDD-AC59-4DB1-8D7A-9497DCEF8A76}" sibTransId="{EB20CBF3-ECFE-4982-BFCB-A8B8B9AA614C}"/>
    <dgm:cxn modelId="{B41C25C4-F9F1-4BE9-9067-A433347F9636}" type="presOf" srcId="{7A8B6EB6-2EF2-4C99-9BF4-80A076CB7E5F}" destId="{5594BF40-5721-44D4-BE82-565B7822BCD9}" srcOrd="0" destOrd="0" presId="urn:microsoft.com/office/officeart/2005/8/layout/radial6"/>
    <dgm:cxn modelId="{42097FD5-EF2F-4D00-8247-BD1899F560C3}" type="presOf" srcId="{EB20CBF3-ECFE-4982-BFCB-A8B8B9AA614C}" destId="{84A5D87E-FCE7-4483-A119-44692C695F06}" srcOrd="0" destOrd="0" presId="urn:microsoft.com/office/officeart/2005/8/layout/radial6"/>
    <dgm:cxn modelId="{CB63E8DD-15D6-471D-B208-8554B4EA4CF5}" type="presOf" srcId="{950D5863-CA5E-4207-9A6F-0239D04C8E7D}" destId="{30761F14-29E1-40E0-B114-4EE490C93BE4}" srcOrd="0" destOrd="0" presId="urn:microsoft.com/office/officeart/2005/8/layout/radial6"/>
    <dgm:cxn modelId="{B3A262E7-000B-49DC-A735-0AE68D1E46AC}" type="presOf" srcId="{EE54123A-D288-4D8B-9FC5-F044EECDA293}" destId="{53EEFF18-4484-4175-AB14-B14CB4180741}" srcOrd="0" destOrd="0" presId="urn:microsoft.com/office/officeart/2005/8/layout/radial6"/>
    <dgm:cxn modelId="{162A30FE-6DDD-4145-AA8C-2C8E8EC3E1EF}" type="presOf" srcId="{1D0D2995-8ED3-4281-8219-49F44F37FBF1}" destId="{FB77F094-5E77-4E02-95CD-EA81B9688DC5}" srcOrd="0" destOrd="0" presId="urn:microsoft.com/office/officeart/2005/8/layout/radial6"/>
    <dgm:cxn modelId="{70BDFB63-7613-4D98-B892-5DAC842D2138}" type="presParOf" srcId="{5594BF40-5721-44D4-BE82-565B7822BCD9}" destId="{0BE89139-867A-4F32-9BA0-B38E7C1DB935}" srcOrd="0" destOrd="0" presId="urn:microsoft.com/office/officeart/2005/8/layout/radial6"/>
    <dgm:cxn modelId="{E927624C-51FF-462A-A2B0-0D34280843E9}" type="presParOf" srcId="{5594BF40-5721-44D4-BE82-565B7822BCD9}" destId="{30761F14-29E1-40E0-B114-4EE490C93BE4}" srcOrd="1" destOrd="0" presId="urn:microsoft.com/office/officeart/2005/8/layout/radial6"/>
    <dgm:cxn modelId="{54604073-D914-4396-B1DB-33519085D31F}" type="presParOf" srcId="{5594BF40-5721-44D4-BE82-565B7822BCD9}" destId="{D3DDAF64-A720-4C3E-80C8-4D99E4E7695B}" srcOrd="2" destOrd="0" presId="urn:microsoft.com/office/officeart/2005/8/layout/radial6"/>
    <dgm:cxn modelId="{F51FB64F-7CFD-4992-918D-0CF109A244D8}" type="presParOf" srcId="{5594BF40-5721-44D4-BE82-565B7822BCD9}" destId="{CBDF2F48-F41E-4653-9C2C-2078CB282AE7}" srcOrd="3" destOrd="0" presId="urn:microsoft.com/office/officeart/2005/8/layout/radial6"/>
    <dgm:cxn modelId="{07CA3728-D948-410C-A8A4-6BB3719EB9F4}" type="presParOf" srcId="{5594BF40-5721-44D4-BE82-565B7822BCD9}" destId="{4152F6B7-29AF-4607-B50C-8E544BC6A709}" srcOrd="4" destOrd="0" presId="urn:microsoft.com/office/officeart/2005/8/layout/radial6"/>
    <dgm:cxn modelId="{05709139-CB84-48DD-91F7-4487FE0215FB}" type="presParOf" srcId="{5594BF40-5721-44D4-BE82-565B7822BCD9}" destId="{005441E5-7D35-4B0D-96EF-7F13D40A714C}" srcOrd="5" destOrd="0" presId="urn:microsoft.com/office/officeart/2005/8/layout/radial6"/>
    <dgm:cxn modelId="{E25A104D-B090-4A97-82DB-BF15A33F240A}" type="presParOf" srcId="{5594BF40-5721-44D4-BE82-565B7822BCD9}" destId="{43A40110-F1D6-4CB7-B2AF-641C3522F57D}" srcOrd="6" destOrd="0" presId="urn:microsoft.com/office/officeart/2005/8/layout/radial6"/>
    <dgm:cxn modelId="{0BB7FFDF-08DF-4FFE-A49C-FDF1E643E23F}" type="presParOf" srcId="{5594BF40-5721-44D4-BE82-565B7822BCD9}" destId="{53EEFF18-4484-4175-AB14-B14CB4180741}" srcOrd="7" destOrd="0" presId="urn:microsoft.com/office/officeart/2005/8/layout/radial6"/>
    <dgm:cxn modelId="{C8F230DD-C098-4DA7-8075-89F0EA8F475F}" type="presParOf" srcId="{5594BF40-5721-44D4-BE82-565B7822BCD9}" destId="{0E648F78-ABB6-4903-B385-99560F3AED5C}" srcOrd="8" destOrd="0" presId="urn:microsoft.com/office/officeart/2005/8/layout/radial6"/>
    <dgm:cxn modelId="{F338103E-49B2-496B-9F77-5BF620CB00C0}" type="presParOf" srcId="{5594BF40-5721-44D4-BE82-565B7822BCD9}" destId="{FB77F094-5E77-4E02-95CD-EA81B9688DC5}" srcOrd="9" destOrd="0" presId="urn:microsoft.com/office/officeart/2005/8/layout/radial6"/>
    <dgm:cxn modelId="{CFACD89D-031E-4804-A8B8-2252D69551C1}" type="presParOf" srcId="{5594BF40-5721-44D4-BE82-565B7822BCD9}" destId="{37C0ADE8-E810-4006-9063-9BD15CCEDEC0}" srcOrd="10" destOrd="0" presId="urn:microsoft.com/office/officeart/2005/8/layout/radial6"/>
    <dgm:cxn modelId="{E0F1ED5E-6667-4BA4-8A96-B237383E0C9E}" type="presParOf" srcId="{5594BF40-5721-44D4-BE82-565B7822BCD9}" destId="{8536D715-F3D1-42C1-8D24-CBD3ABB6CFA5}" srcOrd="11" destOrd="0" presId="urn:microsoft.com/office/officeart/2005/8/layout/radial6"/>
    <dgm:cxn modelId="{6F31026E-F281-49D8-BA35-26746029054E}" type="presParOf" srcId="{5594BF40-5721-44D4-BE82-565B7822BCD9}" destId="{84A5D87E-FCE7-4483-A119-44692C695F06}" srcOrd="12" destOrd="0" presId="urn:microsoft.com/office/officeart/2005/8/layout/radial6"/>
    <dgm:cxn modelId="{0219D42E-124A-456A-86C3-BE17EEB915C4}" type="presParOf" srcId="{5594BF40-5721-44D4-BE82-565B7822BCD9}" destId="{C1AA20AD-ED8C-41A4-BE44-9AE39FF0DF64}" srcOrd="13" destOrd="0" presId="urn:microsoft.com/office/officeart/2005/8/layout/radial6"/>
    <dgm:cxn modelId="{ED2D5213-3057-49C7-B3F0-EDA07F97677C}" type="presParOf" srcId="{5594BF40-5721-44D4-BE82-565B7822BCD9}" destId="{0A9787C7-59C0-472B-9D7F-A49A88810F53}" srcOrd="14" destOrd="0" presId="urn:microsoft.com/office/officeart/2005/8/layout/radial6"/>
    <dgm:cxn modelId="{00307169-9950-446E-9316-DCCC77B42F0E}" type="presParOf" srcId="{5594BF40-5721-44D4-BE82-565B7822BCD9}" destId="{EFBA25C1-9CC3-41B8-8780-B3205C75ADEC}" srcOrd="15" destOrd="0" presId="urn:microsoft.com/office/officeart/2005/8/layout/radial6"/>
    <dgm:cxn modelId="{48A51DA8-A60B-492D-B14C-85BF25622EE8}" type="presParOf" srcId="{5594BF40-5721-44D4-BE82-565B7822BCD9}" destId="{16E27322-4745-42BF-94F4-944AD6EDE5A2}" srcOrd="16" destOrd="0" presId="urn:microsoft.com/office/officeart/2005/8/layout/radial6"/>
    <dgm:cxn modelId="{07AD009B-CBEC-47E4-9977-817B4FB0C40D}" type="presParOf" srcId="{5594BF40-5721-44D4-BE82-565B7822BCD9}" destId="{F23AD8DA-6AE3-4D8B-B359-72E1ECA6B156}" srcOrd="17" destOrd="0" presId="urn:microsoft.com/office/officeart/2005/8/layout/radial6"/>
    <dgm:cxn modelId="{C5E5E205-9765-4260-AC14-FF0B1B2DD35D}" type="presParOf" srcId="{5594BF40-5721-44D4-BE82-565B7822BCD9}" destId="{18108C6B-1AF4-40EE-907F-E0B6F375DD9F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08C6B-1AF4-40EE-907F-E0B6F375DD9F}">
      <dsp:nvSpPr>
        <dsp:cNvPr id="0" name=""/>
        <dsp:cNvSpPr/>
      </dsp:nvSpPr>
      <dsp:spPr>
        <a:xfrm>
          <a:off x="3548693" y="589593"/>
          <a:ext cx="4027812" cy="4027812"/>
        </a:xfrm>
        <a:prstGeom prst="blockArc">
          <a:avLst>
            <a:gd name="adj1" fmla="val 12600000"/>
            <a:gd name="adj2" fmla="val 16200000"/>
            <a:gd name="adj3" fmla="val 45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BA25C1-9CC3-41B8-8780-B3205C75ADEC}">
      <dsp:nvSpPr>
        <dsp:cNvPr id="0" name=""/>
        <dsp:cNvSpPr/>
      </dsp:nvSpPr>
      <dsp:spPr>
        <a:xfrm>
          <a:off x="3560231" y="569332"/>
          <a:ext cx="4027812" cy="4027812"/>
        </a:xfrm>
        <a:prstGeom prst="blockArc">
          <a:avLst>
            <a:gd name="adj1" fmla="val 9086585"/>
            <a:gd name="adj2" fmla="val 12559277"/>
            <a:gd name="adj3" fmla="val 45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A5D87E-FCE7-4483-A119-44692C695F06}">
      <dsp:nvSpPr>
        <dsp:cNvPr id="0" name=""/>
        <dsp:cNvSpPr/>
      </dsp:nvSpPr>
      <dsp:spPr>
        <a:xfrm>
          <a:off x="3535989" y="526094"/>
          <a:ext cx="4027812" cy="4027812"/>
        </a:xfrm>
        <a:prstGeom prst="blockArc">
          <a:avLst>
            <a:gd name="adj1" fmla="val 5399991"/>
            <a:gd name="adj2" fmla="val 9000003"/>
            <a:gd name="adj3" fmla="val 45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77F094-5E77-4E02-95CD-EA81B9688DC5}">
      <dsp:nvSpPr>
        <dsp:cNvPr id="0" name=""/>
        <dsp:cNvSpPr/>
      </dsp:nvSpPr>
      <dsp:spPr>
        <a:xfrm>
          <a:off x="3535985" y="526094"/>
          <a:ext cx="4027812" cy="4027812"/>
        </a:xfrm>
        <a:prstGeom prst="blockArc">
          <a:avLst>
            <a:gd name="adj1" fmla="val 1799987"/>
            <a:gd name="adj2" fmla="val 5399985"/>
            <a:gd name="adj3" fmla="val 45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A40110-F1D6-4CB7-B2AF-641C3522F57D}">
      <dsp:nvSpPr>
        <dsp:cNvPr id="0" name=""/>
        <dsp:cNvSpPr/>
      </dsp:nvSpPr>
      <dsp:spPr>
        <a:xfrm>
          <a:off x="3535986" y="526094"/>
          <a:ext cx="4027812" cy="4027812"/>
        </a:xfrm>
        <a:prstGeom prst="blockArc">
          <a:avLst>
            <a:gd name="adj1" fmla="val 19800011"/>
            <a:gd name="adj2" fmla="val 1799987"/>
            <a:gd name="adj3" fmla="val 45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DF2F48-F41E-4653-9C2C-2078CB282AE7}">
      <dsp:nvSpPr>
        <dsp:cNvPr id="0" name=""/>
        <dsp:cNvSpPr/>
      </dsp:nvSpPr>
      <dsp:spPr>
        <a:xfrm>
          <a:off x="3574156" y="589428"/>
          <a:ext cx="4027812" cy="4027812"/>
        </a:xfrm>
        <a:prstGeom prst="blockArc">
          <a:avLst>
            <a:gd name="adj1" fmla="val 16155526"/>
            <a:gd name="adj2" fmla="val 19670848"/>
            <a:gd name="adj3" fmla="val 45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E89139-867A-4F32-9BA0-B38E7C1DB935}">
      <dsp:nvSpPr>
        <dsp:cNvPr id="0" name=""/>
        <dsp:cNvSpPr/>
      </dsp:nvSpPr>
      <dsp:spPr>
        <a:xfrm>
          <a:off x="4656776" y="1697676"/>
          <a:ext cx="1811647" cy="18116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>
              <a:solidFill>
                <a:schemeClr val="tx1"/>
              </a:solidFill>
            </a:rPr>
            <a:t>Bojový výkon</a:t>
          </a:r>
        </a:p>
      </dsp:txBody>
      <dsp:txXfrm>
        <a:off x="4922086" y="1962986"/>
        <a:ext cx="1281027" cy="1281027"/>
      </dsp:txXfrm>
    </dsp:sp>
    <dsp:sp modelId="{30761F14-29E1-40E0-B114-4EE490C93BE4}">
      <dsp:nvSpPr>
        <dsp:cNvPr id="0" name=""/>
        <dsp:cNvSpPr/>
      </dsp:nvSpPr>
      <dsp:spPr>
        <a:xfrm>
          <a:off x="4928523" y="1170"/>
          <a:ext cx="1268153" cy="12681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tx1"/>
              </a:solidFill>
            </a:rPr>
            <a:t>Technický faktor</a:t>
          </a:r>
        </a:p>
      </dsp:txBody>
      <dsp:txXfrm>
        <a:off x="5114240" y="186887"/>
        <a:ext cx="896719" cy="896719"/>
      </dsp:txXfrm>
    </dsp:sp>
    <dsp:sp modelId="{4152F6B7-29AF-4607-B50C-8E544BC6A709}">
      <dsp:nvSpPr>
        <dsp:cNvPr id="0" name=""/>
        <dsp:cNvSpPr/>
      </dsp:nvSpPr>
      <dsp:spPr>
        <a:xfrm>
          <a:off x="6620375" y="921803"/>
          <a:ext cx="1268153" cy="12681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tx1"/>
              </a:solidFill>
            </a:rPr>
            <a:t>Taktický faktor</a:t>
          </a:r>
        </a:p>
      </dsp:txBody>
      <dsp:txXfrm>
        <a:off x="6806092" y="1107520"/>
        <a:ext cx="896719" cy="896719"/>
      </dsp:txXfrm>
    </dsp:sp>
    <dsp:sp modelId="{53EEFF18-4484-4175-AB14-B14CB4180741}">
      <dsp:nvSpPr>
        <dsp:cNvPr id="0" name=""/>
        <dsp:cNvSpPr/>
      </dsp:nvSpPr>
      <dsp:spPr>
        <a:xfrm>
          <a:off x="6620376" y="2890044"/>
          <a:ext cx="1268153" cy="12681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chemeClr val="tx1"/>
              </a:solidFill>
            </a:rPr>
            <a:t>Faktor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chemeClr val="tx1"/>
              </a:solidFill>
            </a:rPr>
            <a:t>prostředí</a:t>
          </a:r>
        </a:p>
      </dsp:txBody>
      <dsp:txXfrm>
        <a:off x="6806093" y="3075761"/>
        <a:ext cx="896719" cy="896719"/>
      </dsp:txXfrm>
    </dsp:sp>
    <dsp:sp modelId="{37C0ADE8-E810-4006-9063-9BD15CCEDEC0}">
      <dsp:nvSpPr>
        <dsp:cNvPr id="0" name=""/>
        <dsp:cNvSpPr/>
      </dsp:nvSpPr>
      <dsp:spPr>
        <a:xfrm>
          <a:off x="4915823" y="3874177"/>
          <a:ext cx="1268153" cy="12681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tx1"/>
              </a:solidFill>
            </a:rPr>
            <a:t>Kondiční faktor</a:t>
          </a:r>
        </a:p>
      </dsp:txBody>
      <dsp:txXfrm>
        <a:off x="5101540" y="4059894"/>
        <a:ext cx="896719" cy="896719"/>
      </dsp:txXfrm>
    </dsp:sp>
    <dsp:sp modelId="{C1AA20AD-ED8C-41A4-BE44-9AE39FF0DF64}">
      <dsp:nvSpPr>
        <dsp:cNvPr id="0" name=""/>
        <dsp:cNvSpPr/>
      </dsp:nvSpPr>
      <dsp:spPr>
        <a:xfrm>
          <a:off x="3211260" y="2890049"/>
          <a:ext cx="1268153" cy="12681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tx1"/>
              </a:solidFill>
            </a:rPr>
            <a:t>Osobnostní faktor</a:t>
          </a:r>
        </a:p>
      </dsp:txBody>
      <dsp:txXfrm>
        <a:off x="3396977" y="3075766"/>
        <a:ext cx="896719" cy="896719"/>
      </dsp:txXfrm>
    </dsp:sp>
    <dsp:sp modelId="{16E27322-4745-42BF-94F4-944AD6EDE5A2}">
      <dsp:nvSpPr>
        <dsp:cNvPr id="0" name=""/>
        <dsp:cNvSpPr/>
      </dsp:nvSpPr>
      <dsp:spPr>
        <a:xfrm>
          <a:off x="3223966" y="985296"/>
          <a:ext cx="1268153" cy="12681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tx1"/>
              </a:solidFill>
            </a:rPr>
            <a:t>Somatický faktor</a:t>
          </a:r>
        </a:p>
      </dsp:txBody>
      <dsp:txXfrm>
        <a:off x="3409683" y="1171013"/>
        <a:ext cx="896719" cy="896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5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00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16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29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49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94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73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50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75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13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09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2460A-124E-493A-88A3-7D35F4C41F15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480D6-6610-4C65-B97D-B49E66B9DF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37211" y="2960914"/>
            <a:ext cx="9144000" cy="354003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Kondiční příprava v bezpečnostních složkách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68343" y="6364832"/>
            <a:ext cx="4497978" cy="610733"/>
          </a:xfrm>
        </p:spPr>
        <p:txBody>
          <a:bodyPr/>
          <a:lstStyle/>
          <a:p>
            <a:r>
              <a:rPr lang="cs-CZ" dirty="0"/>
              <a:t>PhDr. Martin </a:t>
            </a:r>
            <a:r>
              <a:rPr lang="cs-CZ" dirty="0" err="1"/>
              <a:t>Bugala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4167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Složky přípravy ozbrojených a bezpečnostních sborů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Technická příprava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Taktická příprava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Kondiční příprava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Psychologická příprava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Obnova bojeschopnosti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Nutriční příprava</a:t>
            </a:r>
          </a:p>
          <a:p>
            <a:r>
              <a:rPr lang="cs-CZ" dirty="0"/>
              <a:t>Cíl speciální přípravy je možné stanovit ve dvou oblastech.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zaměřena na výkonnostní vývoj vojáka/policisty.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zaměřena na dosahování co nejlepší bojeschopnosti jednotky.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78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87828"/>
            <a:ext cx="10515600" cy="611341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Pracoviště:</a:t>
            </a:r>
          </a:p>
          <a:p>
            <a:pPr>
              <a:buFontTx/>
              <a:buChar char="-"/>
            </a:pPr>
            <a:r>
              <a:rPr lang="cs-CZ" dirty="0"/>
              <a:t>Speciální síly AČR</a:t>
            </a:r>
          </a:p>
          <a:p>
            <a:pPr>
              <a:buFontTx/>
              <a:buChar char="-"/>
            </a:pPr>
            <a:r>
              <a:rPr lang="cs-CZ" dirty="0"/>
              <a:t>Masarykova univerzita, Fakulta sportovních studií Brno, Katedra gymnastiky a úpolů</a:t>
            </a:r>
          </a:p>
          <a:p>
            <a:r>
              <a:rPr lang="cs-CZ" b="1" dirty="0"/>
              <a:t>Zaměření</a:t>
            </a:r>
          </a:p>
          <a:p>
            <a:pPr>
              <a:buFontTx/>
              <a:buChar char="-"/>
            </a:pPr>
            <a:r>
              <a:rPr lang="cs-CZ" dirty="0"/>
              <a:t>Metodik</a:t>
            </a:r>
          </a:p>
          <a:p>
            <a:pPr>
              <a:buFontTx/>
              <a:buChar char="-"/>
            </a:pPr>
            <a:r>
              <a:rPr lang="cs-CZ" dirty="0"/>
              <a:t>Profesní sebeobrana a donucovací prostředky</a:t>
            </a:r>
          </a:p>
          <a:p>
            <a:pPr>
              <a:buFontTx/>
              <a:buChar char="-"/>
            </a:pPr>
            <a:r>
              <a:rPr lang="cs-CZ" dirty="0"/>
              <a:t>Kondiční </a:t>
            </a:r>
            <a:r>
              <a:rPr lang="cs-CZ" dirty="0" err="1"/>
              <a:t>úpolová</a:t>
            </a:r>
            <a:r>
              <a:rPr lang="cs-CZ" dirty="0"/>
              <a:t> příprava</a:t>
            </a:r>
          </a:p>
          <a:p>
            <a:r>
              <a:rPr lang="cs-CZ" b="1" dirty="0"/>
              <a:t>Stáže</a:t>
            </a:r>
          </a:p>
          <a:p>
            <a:pPr>
              <a:buFontTx/>
              <a:buChar char="-"/>
            </a:pPr>
            <a:r>
              <a:rPr lang="cs-CZ" dirty="0"/>
              <a:t>Policejní akademie - </a:t>
            </a:r>
            <a:r>
              <a:rPr lang="cs-CZ" dirty="0" err="1"/>
              <a:t>British</a:t>
            </a:r>
            <a:r>
              <a:rPr lang="cs-CZ" dirty="0"/>
              <a:t> police </a:t>
            </a:r>
            <a:r>
              <a:rPr lang="cs-CZ" dirty="0" err="1"/>
              <a:t>Cardiff</a:t>
            </a:r>
            <a:endParaRPr lang="cs-CZ" dirty="0"/>
          </a:p>
          <a:p>
            <a:r>
              <a:rPr lang="cs-CZ" b="1" dirty="0"/>
              <a:t>Vzdělání</a:t>
            </a:r>
          </a:p>
          <a:p>
            <a:pPr marL="0" indent="0">
              <a:buNone/>
            </a:pPr>
            <a:r>
              <a:rPr lang="cs-CZ" dirty="0"/>
              <a:t>- NATO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Operations</a:t>
            </a:r>
            <a:r>
              <a:rPr lang="cs-CZ" dirty="0"/>
              <a:t> </a:t>
            </a:r>
            <a:r>
              <a:rPr lang="cs-CZ" dirty="0" err="1"/>
              <a:t>Headquarters</a:t>
            </a:r>
            <a:r>
              <a:rPr lang="cs-CZ" dirty="0"/>
              <a:t> - </a:t>
            </a:r>
            <a:r>
              <a:rPr lang="en-US" dirty="0"/>
              <a:t>NATO S</a:t>
            </a:r>
            <a:r>
              <a:rPr lang="cs-CZ" dirty="0" err="1"/>
              <a:t>pecial</a:t>
            </a:r>
            <a:r>
              <a:rPr lang="en-US" dirty="0"/>
              <a:t> O</a:t>
            </a:r>
            <a:r>
              <a:rPr lang="cs-CZ" dirty="0" err="1"/>
              <a:t>perations</a:t>
            </a:r>
            <a:r>
              <a:rPr lang="en-US" dirty="0"/>
              <a:t> S</a:t>
            </a:r>
            <a:r>
              <a:rPr lang="cs-CZ" dirty="0" err="1"/>
              <a:t>chool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Belgium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27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předmětu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1C06B2E9-0CBA-4354-A228-E1E0FECF36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021529"/>
              </p:ext>
            </p:extLst>
          </p:nvPr>
        </p:nvGraphicFramePr>
        <p:xfrm>
          <a:off x="838200" y="1690688"/>
          <a:ext cx="10515600" cy="45034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579150472"/>
                    </a:ext>
                  </a:extLst>
                </a:gridCol>
              </a:tblGrid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629565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787707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1087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084674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749047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023891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96619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916616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59485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729173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623942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74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88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Sestavení tréninkového plánu na 4 měsíce dle mise. </a:t>
            </a:r>
          </a:p>
          <a:p>
            <a:r>
              <a:rPr lang="cs-CZ" dirty="0"/>
              <a:t>Příklad mise/operace SIERRA</a:t>
            </a:r>
          </a:p>
          <a:p>
            <a:pPr marL="0" indent="0">
              <a:buNone/>
            </a:pPr>
            <a:r>
              <a:rPr lang="cs-CZ" dirty="0"/>
              <a:t>záchrana rukojmího (SIERRA) v osadě vzdálené cca 30 km, </a:t>
            </a:r>
          </a:p>
          <a:p>
            <a:pPr marL="0" indent="0">
              <a:buNone/>
            </a:pPr>
            <a:r>
              <a:rPr lang="cs-CZ" dirty="0"/>
              <a:t>přesun skrytě s využití terénu,</a:t>
            </a:r>
          </a:p>
          <a:p>
            <a:pPr marL="0" indent="0">
              <a:buNone/>
            </a:pPr>
            <a:r>
              <a:rPr lang="cs-CZ" dirty="0"/>
              <a:t>rukojmí se bude nacházet v budově (jednopatrová,  dvě místnosti, rychlé a dynamické vyčistění budovy), </a:t>
            </a:r>
          </a:p>
          <a:p>
            <a:pPr marL="0" indent="0">
              <a:buNone/>
            </a:pPr>
            <a:r>
              <a:rPr lang="cs-CZ" dirty="0"/>
              <a:t>2 útočníci (TANGO), </a:t>
            </a:r>
          </a:p>
          <a:p>
            <a:pPr marL="0" indent="0">
              <a:buNone/>
            </a:pPr>
            <a:r>
              <a:rPr lang="cs-CZ" dirty="0"/>
              <a:t>bojový tým je 4 členný,</a:t>
            </a:r>
          </a:p>
          <a:p>
            <a:pPr marL="0" indent="0">
              <a:buNone/>
            </a:pPr>
            <a:r>
              <a:rPr lang="cs-CZ" dirty="0"/>
              <a:t>překážky (vodní tok a lanový most),</a:t>
            </a:r>
          </a:p>
          <a:p>
            <a:pPr marL="0" indent="0">
              <a:buNone/>
            </a:pPr>
            <a:r>
              <a:rPr lang="cs-CZ" dirty="0"/>
              <a:t>nutné počítat, že bude SIERRA zraněná a bude mít důležité IT vybavení,</a:t>
            </a:r>
          </a:p>
          <a:p>
            <a:pPr marL="0" indent="0">
              <a:buNone/>
            </a:pPr>
            <a:r>
              <a:rPr lang="cs-CZ" dirty="0" err="1"/>
              <a:t>save</a:t>
            </a:r>
            <a:r>
              <a:rPr lang="cs-CZ" dirty="0"/>
              <a:t> point je ve vzdálenosti 20 km,</a:t>
            </a:r>
          </a:p>
          <a:p>
            <a:pPr marL="0" indent="0">
              <a:buNone/>
            </a:pPr>
            <a:r>
              <a:rPr lang="cs-CZ" dirty="0"/>
              <a:t>Pozn. Sierra má hmotnost 85 kg, IT vybavení 5 kg, zátěž bojovníka cca 35 -40 kg (full </a:t>
            </a:r>
            <a:r>
              <a:rPr lang="cs-CZ" dirty="0" err="1"/>
              <a:t>gear</a:t>
            </a:r>
            <a:r>
              <a:rPr lang="cs-CZ" dirty="0"/>
              <a:t>, zbraně, náboje, atd.)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40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Seznámení s problematikou výcviku bezpečnostních a ozbrojených složek.</a:t>
            </a:r>
          </a:p>
          <a:p>
            <a:endParaRPr lang="cs-CZ" dirty="0"/>
          </a:p>
          <a:p>
            <a:r>
              <a:rPr lang="cs-CZ" dirty="0"/>
              <a:t>Specifika kondiční přípravy u elitních jednotek (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Cycles</a:t>
            </a:r>
            <a:r>
              <a:rPr lang="cs-CZ" dirty="0"/>
              <a:t>, </a:t>
            </a:r>
            <a:r>
              <a:rPr lang="en-US" dirty="0"/>
              <a:t>Core Tasks CT a Mission Essential Task List METL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Program </a:t>
            </a:r>
            <a:r>
              <a:rPr lang="cs-CZ" dirty="0" err="1"/>
              <a:t>Human</a:t>
            </a:r>
            <a:r>
              <a:rPr lang="cs-CZ" dirty="0"/>
              <a:t> performance HP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666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Bojový výkon </a:t>
            </a:r>
            <a:r>
              <a:rPr lang="cs-CZ" dirty="0"/>
              <a:t>je výsledkem všeobecné a speciální přípravy. Chápeme ho jako projev tělesných i duševních schopností nebo jako projev specializovaných schopností vojáka/policisty v uvědomělé činnosti, která je zaměřena na řešení bojových úkolů v dané oblasti.</a:t>
            </a:r>
          </a:p>
          <a:p>
            <a:endParaRPr lang="cs-CZ" dirty="0"/>
          </a:p>
          <a:p>
            <a:r>
              <a:rPr lang="cs-CZ" dirty="0"/>
              <a:t>Samotný bojový výkon je spojován i s pojmem </a:t>
            </a:r>
            <a:r>
              <a:rPr lang="cs-CZ" b="1" dirty="0"/>
              <a:t>„bojová výkonnost“.   </a:t>
            </a:r>
            <a:r>
              <a:rPr lang="cs-CZ" dirty="0"/>
              <a:t>Definujeme ji jako schopnost udržet bojeschopnost na stabilní úrovni po určitou dobu. Jde o stav, kdy voják/policista kontinuálně plní zadané úkoly na standardní úrovni (schopen bojové operace). Hovoříme tedy o specializované činnosti, kde je cílem splnění zadaných úkolů. </a:t>
            </a:r>
          </a:p>
        </p:txBody>
      </p:sp>
    </p:spTree>
    <p:extLst>
      <p:ext uri="{BB962C8B-B14F-4D97-AF65-F5344CB8AC3E}">
        <p14:creationId xmlns:p14="http://schemas.microsoft.com/office/powerpoint/2010/main" val="324664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východisko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Faktory bojového výkonu</a:t>
            </a:r>
          </a:p>
          <a:p>
            <a:r>
              <a:rPr lang="cs-CZ" dirty="0"/>
              <a:t>Složky přípravy ozbrojených a bezpečnostních sborů</a:t>
            </a:r>
          </a:p>
        </p:txBody>
      </p:sp>
    </p:spTree>
    <p:extLst>
      <p:ext uri="{BB962C8B-B14F-4D97-AF65-F5344CB8AC3E}">
        <p14:creationId xmlns:p14="http://schemas.microsoft.com/office/powerpoint/2010/main" val="256680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bojového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jakých faktorech bojový výkon závisí?</a:t>
            </a:r>
          </a:p>
          <a:p>
            <a:r>
              <a:rPr lang="cs-CZ" dirty="0"/>
              <a:t>Jaká je podstata faktorů v bojovém výkonu?</a:t>
            </a:r>
          </a:p>
          <a:p>
            <a:r>
              <a:rPr lang="cs-CZ" dirty="0"/>
              <a:t>Jsou tyto faktory pro bojový výkon důležité?</a:t>
            </a:r>
          </a:p>
          <a:p>
            <a:r>
              <a:rPr lang="cs-CZ" dirty="0"/>
              <a:t>Jaké jsou vztahy mezi faktory a jak se navzájem ovlivňují?</a:t>
            </a:r>
          </a:p>
          <a:p>
            <a:r>
              <a:rPr lang="cs-CZ" dirty="0"/>
              <a:t>Jsou tyto faktory navzájem závislé, či nezávislé?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335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bojového výkonu</a:t>
            </a: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22300" y="1536700"/>
          <a:ext cx="111252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19727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477</Words>
  <Application>Microsoft Office PowerPoint</Application>
  <PresentationFormat>Širokoúhlá obrazovka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  Kondiční příprava v bezpečnostních složkách    </vt:lpstr>
      <vt:lpstr>Prezentace aplikace PowerPoint</vt:lpstr>
      <vt:lpstr>Harmonogram předmětu</vt:lpstr>
      <vt:lpstr>Požadavky k ukončení předmětu</vt:lpstr>
      <vt:lpstr>Koncepce předmětu</vt:lpstr>
      <vt:lpstr>Úvod</vt:lpstr>
      <vt:lpstr>Teoretické východisko</vt:lpstr>
      <vt:lpstr>Faktory bojového výkonu</vt:lpstr>
      <vt:lpstr>Faktory bojového výkonu</vt:lpstr>
      <vt:lpstr>Složky přípravy ozbrojených a bezpečnostních sborů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nk4331 Kondiční příprava v bezpečnostních složkách</dc:title>
  <dc:creator>User</dc:creator>
  <cp:lastModifiedBy>Martin Bugala</cp:lastModifiedBy>
  <cp:revision>10</cp:revision>
  <dcterms:created xsi:type="dcterms:W3CDTF">2021-10-01T08:09:03Z</dcterms:created>
  <dcterms:modified xsi:type="dcterms:W3CDTF">2021-10-05T13:56:19Z</dcterms:modified>
</cp:coreProperties>
</file>