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7"/>
  </p:notesMasterIdLst>
  <p:handoutMasterIdLst>
    <p:handoutMasterId r:id="rId38"/>
  </p:handoutMasterIdLst>
  <p:sldIdLst>
    <p:sldId id="259" r:id="rId5"/>
    <p:sldId id="260" r:id="rId6"/>
    <p:sldId id="265" r:id="rId7"/>
    <p:sldId id="285" r:id="rId8"/>
    <p:sldId id="266" r:id="rId9"/>
    <p:sldId id="268" r:id="rId10"/>
    <p:sldId id="269" r:id="rId11"/>
    <p:sldId id="280" r:id="rId12"/>
    <p:sldId id="283" r:id="rId13"/>
    <p:sldId id="278" r:id="rId14"/>
    <p:sldId id="275" r:id="rId15"/>
    <p:sldId id="277" r:id="rId16"/>
    <p:sldId id="276" r:id="rId17"/>
    <p:sldId id="284" r:id="rId18"/>
    <p:sldId id="281" r:id="rId19"/>
    <p:sldId id="282" r:id="rId20"/>
    <p:sldId id="270" r:id="rId21"/>
    <p:sldId id="271" r:id="rId22"/>
    <p:sldId id="272" r:id="rId23"/>
    <p:sldId id="279" r:id="rId24"/>
    <p:sldId id="286" r:id="rId25"/>
    <p:sldId id="273" r:id="rId26"/>
    <p:sldId id="274" r:id="rId27"/>
    <p:sldId id="289" r:id="rId28"/>
    <p:sldId id="290" r:id="rId29"/>
    <p:sldId id="291" r:id="rId30"/>
    <p:sldId id="292" r:id="rId31"/>
    <p:sldId id="293" r:id="rId32"/>
    <p:sldId id="294" r:id="rId33"/>
    <p:sldId id="264" r:id="rId34"/>
    <p:sldId id="287" r:id="rId35"/>
    <p:sldId id="288" r:id="rId36"/>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6" y="204"/>
      </p:cViewPr>
      <p:guideLst/>
    </p:cSldViewPr>
  </p:slideViewPr>
  <p:notesTextViewPr>
    <p:cViewPr>
      <p:scale>
        <a:sx n="1" d="1"/>
        <a:sy n="1" d="1"/>
      </p:scale>
      <p:origin x="0" y="0"/>
    </p:cViewPr>
  </p:notesTextViewPr>
  <p:notesViewPr>
    <p:cSldViewPr snapToGrid="0" showGuides="1">
      <p:cViewPr varScale="1">
        <p:scale>
          <a:sx n="89" d="100"/>
          <a:sy n="89" d="100"/>
        </p:scale>
        <p:origin x="276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E50C9-6A62-45AC-AF42-A90DC46A3209}" type="doc">
      <dgm:prSet loTypeId="urn:microsoft.com/office/officeart/2005/8/layout/process3" loCatId="process" qsTypeId="urn:microsoft.com/office/officeart/2005/8/quickstyle/simple4" qsCatId="simple" csTypeId="urn:microsoft.com/office/officeart/2005/8/colors/accent0_3" csCatId="mainScheme" phldr="1"/>
      <dgm:spPr/>
      <dgm:t>
        <a:bodyPr rtlCol="0"/>
        <a:lstStyle/>
        <a:p>
          <a:pPr rtl="0"/>
          <a:endParaRPr lang="en-US"/>
        </a:p>
      </dgm:t>
    </dgm:pt>
    <dgm:pt modelId="{5F712884-449D-4DB5-9953-28B7C76B95EA}">
      <dgm:prSet phldrT="[Text]"/>
      <dgm:spPr/>
      <dgm:t>
        <a:bodyPr rtlCol="0"/>
        <a:lstStyle/>
        <a:p>
          <a:pPr rtl="0"/>
          <a:r>
            <a:rPr lang="cs-CZ" noProof="0" dirty="0" smtClean="0"/>
            <a:t>Step </a:t>
          </a:r>
          <a:r>
            <a:rPr lang="cs-CZ" noProof="0" dirty="0" smtClean="0"/>
            <a:t>1</a:t>
          </a:r>
          <a:endParaRPr lang="cs-CZ" noProof="0" dirty="0"/>
        </a:p>
      </dgm:t>
    </dgm:pt>
    <dgm:pt modelId="{959B81DB-0329-4043-A334-D05EB5160B66}" type="parTrans" cxnId="{5BBBD0A9-97DA-480E-AD44-1947C76CE5E6}">
      <dgm:prSet/>
      <dgm:spPr/>
      <dgm:t>
        <a:bodyPr rtlCol="0"/>
        <a:lstStyle/>
        <a:p>
          <a:pPr rtl="0"/>
          <a:endParaRPr lang="en-US"/>
        </a:p>
      </dgm:t>
    </dgm:pt>
    <dgm:pt modelId="{EB5FE175-6B6D-4195-A86F-6DFA96778160}" type="sibTrans" cxnId="{5BBBD0A9-97DA-480E-AD44-1947C76CE5E6}">
      <dgm:prSet/>
      <dgm:spPr/>
      <dgm:t>
        <a:bodyPr rtlCol="0"/>
        <a:lstStyle/>
        <a:p>
          <a:pPr rtl="0"/>
          <a:endParaRPr lang="cs-CZ" noProof="0" dirty="0"/>
        </a:p>
      </dgm:t>
    </dgm:pt>
    <dgm:pt modelId="{3C06DC45-D510-48CC-B9DC-C19564791119}">
      <dgm:prSet phldrT="[Text]"/>
      <dgm:spPr/>
      <dgm:t>
        <a:bodyPr rtlCol="0"/>
        <a:lstStyle/>
        <a:p>
          <a:pPr rtl="0"/>
          <a:r>
            <a:rPr lang="en-US" noProof="0" dirty="0" smtClean="0"/>
            <a:t>to take into account the health condition in older adult</a:t>
          </a:r>
          <a:endParaRPr lang="cs-CZ" noProof="0" dirty="0"/>
        </a:p>
      </dgm:t>
    </dgm:pt>
    <dgm:pt modelId="{65F5C7C6-EB25-442A-AB0B-B47F97609474}" type="parTrans" cxnId="{55246683-0A80-455D-B6B5-2B2736293CF2}">
      <dgm:prSet/>
      <dgm:spPr/>
      <dgm:t>
        <a:bodyPr rtlCol="0"/>
        <a:lstStyle/>
        <a:p>
          <a:pPr rtl="0"/>
          <a:endParaRPr lang="en-US"/>
        </a:p>
      </dgm:t>
    </dgm:pt>
    <dgm:pt modelId="{D1AB7263-DC38-4830-9C45-C1403EA8E20B}" type="sibTrans" cxnId="{55246683-0A80-455D-B6B5-2B2736293CF2}">
      <dgm:prSet/>
      <dgm:spPr/>
      <dgm:t>
        <a:bodyPr rtlCol="0"/>
        <a:lstStyle/>
        <a:p>
          <a:pPr rtl="0"/>
          <a:endParaRPr lang="en-US"/>
        </a:p>
      </dgm:t>
    </dgm:pt>
    <dgm:pt modelId="{981C2CD8-7E8A-4682-8B5A-A510268B34AC}">
      <dgm:prSet phldrT="[Text]"/>
      <dgm:spPr/>
      <dgm:t>
        <a:bodyPr rtlCol="0"/>
        <a:lstStyle/>
        <a:p>
          <a:pPr rtl="0"/>
          <a:r>
            <a:rPr lang="cs-CZ" noProof="0" dirty="0" smtClean="0"/>
            <a:t>Step </a:t>
          </a:r>
          <a:r>
            <a:rPr lang="cs-CZ" noProof="0" dirty="0" smtClean="0"/>
            <a:t>2</a:t>
          </a:r>
          <a:endParaRPr lang="cs-CZ" noProof="0" dirty="0"/>
        </a:p>
      </dgm:t>
    </dgm:pt>
    <dgm:pt modelId="{1185AE54-EDEE-4D55-93F6-F7D354ED7C11}" type="parTrans" cxnId="{D95BF8C4-EEA0-4AAE-8693-AFAC7500B286}">
      <dgm:prSet/>
      <dgm:spPr/>
      <dgm:t>
        <a:bodyPr rtlCol="0"/>
        <a:lstStyle/>
        <a:p>
          <a:pPr rtl="0"/>
          <a:endParaRPr lang="en-US"/>
        </a:p>
      </dgm:t>
    </dgm:pt>
    <dgm:pt modelId="{D7467A3A-2B78-4CDD-91C9-D96452997227}" type="sibTrans" cxnId="{D95BF8C4-EEA0-4AAE-8693-AFAC7500B286}">
      <dgm:prSet/>
      <dgm:spPr/>
      <dgm:t>
        <a:bodyPr rtlCol="0"/>
        <a:lstStyle/>
        <a:p>
          <a:pPr rtl="0"/>
          <a:endParaRPr lang="cs-CZ" noProof="0" dirty="0"/>
        </a:p>
      </dgm:t>
    </dgm:pt>
    <dgm:pt modelId="{CF1FE966-0BB0-47ED-84B3-EC7AB055925F}">
      <dgm:prSet phldrT="[Text]"/>
      <dgm:spPr/>
      <dgm:t>
        <a:bodyPr rtlCol="0"/>
        <a:lstStyle/>
        <a:p>
          <a:pPr rtl="0"/>
          <a:r>
            <a:rPr lang="en-US" noProof="0" dirty="0" smtClean="0"/>
            <a:t>to choose test (reliability, validity)</a:t>
          </a:r>
          <a:endParaRPr lang="cs-CZ" noProof="0" dirty="0"/>
        </a:p>
      </dgm:t>
    </dgm:pt>
    <dgm:pt modelId="{FB956851-3BB2-4FF1-A9D6-4692FA0EFDCA}" type="parTrans" cxnId="{7A81218D-5146-40F9-9731-5BD21503537E}">
      <dgm:prSet/>
      <dgm:spPr/>
      <dgm:t>
        <a:bodyPr rtlCol="0"/>
        <a:lstStyle/>
        <a:p>
          <a:pPr rtl="0"/>
          <a:endParaRPr lang="en-US"/>
        </a:p>
      </dgm:t>
    </dgm:pt>
    <dgm:pt modelId="{831C3CE2-0F23-433C-85CA-9D194AAC5E20}" type="sibTrans" cxnId="{7A81218D-5146-40F9-9731-5BD21503537E}">
      <dgm:prSet/>
      <dgm:spPr/>
      <dgm:t>
        <a:bodyPr rtlCol="0"/>
        <a:lstStyle/>
        <a:p>
          <a:pPr rtl="0"/>
          <a:endParaRPr lang="en-US"/>
        </a:p>
      </dgm:t>
    </dgm:pt>
    <dgm:pt modelId="{DC2DF88C-35A0-4E30-A3E4-E002DC34F521}">
      <dgm:prSet phldrT="[Text]"/>
      <dgm:spPr/>
      <dgm:t>
        <a:bodyPr rtlCol="0"/>
        <a:lstStyle/>
        <a:p>
          <a:pPr rtl="0"/>
          <a:r>
            <a:rPr lang="cs-CZ" noProof="0" dirty="0" smtClean="0"/>
            <a:t>Step </a:t>
          </a:r>
          <a:r>
            <a:rPr lang="cs-CZ" noProof="0" dirty="0" smtClean="0"/>
            <a:t>3</a:t>
          </a:r>
          <a:endParaRPr lang="cs-CZ" noProof="0" dirty="0"/>
        </a:p>
      </dgm:t>
    </dgm:pt>
    <dgm:pt modelId="{9BB88C43-2261-4EC7-A70D-463964685938}" type="parTrans" cxnId="{63D5015B-3865-4A4B-AEB1-FBEF0DE71B9A}">
      <dgm:prSet/>
      <dgm:spPr/>
      <dgm:t>
        <a:bodyPr rtlCol="0"/>
        <a:lstStyle/>
        <a:p>
          <a:pPr rtl="0"/>
          <a:endParaRPr lang="en-US"/>
        </a:p>
      </dgm:t>
    </dgm:pt>
    <dgm:pt modelId="{4DFC88DE-E0F0-4976-9B83-58EADA7CE300}" type="sibTrans" cxnId="{63D5015B-3865-4A4B-AEB1-FBEF0DE71B9A}">
      <dgm:prSet/>
      <dgm:spPr/>
      <dgm:t>
        <a:bodyPr rtlCol="0"/>
        <a:lstStyle/>
        <a:p>
          <a:pPr rtl="0"/>
          <a:endParaRPr lang="cs-CZ" noProof="0" dirty="0"/>
        </a:p>
      </dgm:t>
    </dgm:pt>
    <dgm:pt modelId="{DF9FD532-8B13-446E-B6A3-59BDF574BCA8}">
      <dgm:prSet phldrT="[Text]"/>
      <dgm:spPr/>
      <dgm:t>
        <a:bodyPr rtlCol="0"/>
        <a:lstStyle/>
        <a:p>
          <a:pPr rtl="0"/>
          <a:r>
            <a:rPr lang="en-US" noProof="0" dirty="0" smtClean="0"/>
            <a:t>to hold the methodology of test</a:t>
          </a:r>
          <a:endParaRPr lang="cs-CZ" noProof="0" dirty="0"/>
        </a:p>
      </dgm:t>
    </dgm:pt>
    <dgm:pt modelId="{3A79FA23-5F3F-4F7D-B4AC-A9C282166E18}" type="parTrans" cxnId="{D998B319-C072-4BF0-B5CB-2075DB30B691}">
      <dgm:prSet/>
      <dgm:spPr/>
      <dgm:t>
        <a:bodyPr rtlCol="0"/>
        <a:lstStyle/>
        <a:p>
          <a:pPr rtl="0"/>
          <a:endParaRPr lang="en-US"/>
        </a:p>
      </dgm:t>
    </dgm:pt>
    <dgm:pt modelId="{31B32A6E-6E91-4EAA-96F6-92A0035B120A}" type="sibTrans" cxnId="{D998B319-C072-4BF0-B5CB-2075DB30B691}">
      <dgm:prSet/>
      <dgm:spPr/>
      <dgm:t>
        <a:bodyPr rtlCol="0"/>
        <a:lstStyle/>
        <a:p>
          <a:pPr rtl="0"/>
          <a:endParaRPr lang="en-US"/>
        </a:p>
      </dgm:t>
    </dgm:pt>
    <dgm:pt modelId="{F5961DD5-682B-4D21-A827-30C64679BB5F}">
      <dgm:prSet phldrT="[Text]"/>
      <dgm:spPr/>
      <dgm:t>
        <a:bodyPr rtlCol="0"/>
        <a:lstStyle/>
        <a:p>
          <a:pPr rtl="0"/>
          <a:r>
            <a:rPr lang="cs-CZ" noProof="0" dirty="0" smtClean="0"/>
            <a:t>Step </a:t>
          </a:r>
          <a:r>
            <a:rPr lang="cs-CZ" noProof="0" dirty="0" smtClean="0"/>
            <a:t>4</a:t>
          </a:r>
          <a:endParaRPr lang="cs-CZ" noProof="0" dirty="0"/>
        </a:p>
      </dgm:t>
    </dgm:pt>
    <dgm:pt modelId="{75D73089-01C8-4BC0-90ED-CA9D1B8E3ADF}" type="parTrans" cxnId="{73708078-FDBA-43F4-96AB-FB14C4C2602F}">
      <dgm:prSet/>
      <dgm:spPr/>
      <dgm:t>
        <a:bodyPr rtlCol="0"/>
        <a:lstStyle/>
        <a:p>
          <a:pPr rtl="0"/>
          <a:endParaRPr lang="en-US"/>
        </a:p>
      </dgm:t>
    </dgm:pt>
    <dgm:pt modelId="{CA7ED3B0-10D1-4E2F-8BA0-8D58C22A94D0}" type="sibTrans" cxnId="{73708078-FDBA-43F4-96AB-FB14C4C2602F}">
      <dgm:prSet/>
      <dgm:spPr/>
      <dgm:t>
        <a:bodyPr rtlCol="0"/>
        <a:lstStyle/>
        <a:p>
          <a:pPr rtl="0"/>
          <a:endParaRPr lang="en-US"/>
        </a:p>
      </dgm:t>
    </dgm:pt>
    <dgm:pt modelId="{72DB7378-4256-4528-8672-DEEF82828E57}">
      <dgm:prSet phldrT="[Text]"/>
      <dgm:spPr/>
      <dgm:t>
        <a:bodyPr rtlCol="0"/>
        <a:lstStyle/>
        <a:p>
          <a:pPr rtl="0"/>
          <a:r>
            <a:rPr lang="en-US" noProof="0" dirty="0" smtClean="0"/>
            <a:t>evaluate the results correctly and to apply</a:t>
          </a:r>
          <a:endParaRPr lang="cs-CZ" noProof="0" dirty="0"/>
        </a:p>
      </dgm:t>
    </dgm:pt>
    <dgm:pt modelId="{97CEFC59-E261-4652-BC13-D71B45B5EC50}" type="parTrans" cxnId="{2A4D48E1-6639-4AC8-ABBF-C8A0D045AFB7}">
      <dgm:prSet/>
      <dgm:spPr/>
      <dgm:t>
        <a:bodyPr rtlCol="0"/>
        <a:lstStyle/>
        <a:p>
          <a:pPr rtl="0"/>
          <a:endParaRPr lang="en-US"/>
        </a:p>
      </dgm:t>
    </dgm:pt>
    <dgm:pt modelId="{D0054105-F7A3-4CAE-89E2-0979360A932C}" type="sibTrans" cxnId="{2A4D48E1-6639-4AC8-ABBF-C8A0D045AFB7}">
      <dgm:prSet/>
      <dgm:spPr/>
      <dgm:t>
        <a:bodyPr rtlCol="0"/>
        <a:lstStyle/>
        <a:p>
          <a:pPr rtl="0"/>
          <a:endParaRPr lang="en-US"/>
        </a:p>
      </dgm:t>
    </dgm:pt>
    <dgm:pt modelId="{FDB6D5C0-0ED5-4B9D-9E48-126ED2C433C3}" type="pres">
      <dgm:prSet presAssocID="{CADE50C9-6A62-45AC-AF42-A90DC46A3209}" presName="linearFlow" presStyleCnt="0">
        <dgm:presLayoutVars>
          <dgm:dir/>
          <dgm:animLvl val="lvl"/>
          <dgm:resizeHandles val="exact"/>
        </dgm:presLayoutVars>
      </dgm:prSet>
      <dgm:spPr/>
      <dgm:t>
        <a:bodyPr/>
        <a:lstStyle/>
        <a:p>
          <a:endParaRPr lang="cs-CZ"/>
        </a:p>
      </dgm:t>
    </dgm:pt>
    <dgm:pt modelId="{CFDB6B04-AAD5-42A2-8A40-C0EC4077F01E}" type="pres">
      <dgm:prSet presAssocID="{5F712884-449D-4DB5-9953-28B7C76B95EA}" presName="composite" presStyleCnt="0"/>
      <dgm:spPr/>
    </dgm:pt>
    <dgm:pt modelId="{EF3A946E-96B3-4628-91EB-8B0A2A37DDB1}" type="pres">
      <dgm:prSet presAssocID="{5F712884-449D-4DB5-9953-28B7C76B95EA}" presName="parTx" presStyleLbl="node1" presStyleIdx="0" presStyleCnt="4">
        <dgm:presLayoutVars>
          <dgm:chMax val="0"/>
          <dgm:chPref val="0"/>
          <dgm:bulletEnabled val="1"/>
        </dgm:presLayoutVars>
      </dgm:prSet>
      <dgm:spPr/>
      <dgm:t>
        <a:bodyPr/>
        <a:lstStyle/>
        <a:p>
          <a:endParaRPr lang="cs-CZ"/>
        </a:p>
      </dgm:t>
    </dgm:pt>
    <dgm:pt modelId="{E252839F-D941-4E3B-BA68-AC653DAEAE4C}" type="pres">
      <dgm:prSet presAssocID="{5F712884-449D-4DB5-9953-28B7C76B95EA}" presName="parSh" presStyleLbl="node1" presStyleIdx="0" presStyleCnt="4" custScaleY="116536"/>
      <dgm:spPr/>
      <dgm:t>
        <a:bodyPr/>
        <a:lstStyle/>
        <a:p>
          <a:endParaRPr lang="cs-CZ"/>
        </a:p>
      </dgm:t>
    </dgm:pt>
    <dgm:pt modelId="{9AFA4903-C1AC-4872-B8FC-33B461DA35FC}" type="pres">
      <dgm:prSet presAssocID="{5F712884-449D-4DB5-9953-28B7C76B95EA}" presName="desTx" presStyleLbl="fgAcc1" presStyleIdx="0" presStyleCnt="4">
        <dgm:presLayoutVars>
          <dgm:bulletEnabled val="1"/>
        </dgm:presLayoutVars>
      </dgm:prSet>
      <dgm:spPr/>
      <dgm:t>
        <a:bodyPr/>
        <a:lstStyle/>
        <a:p>
          <a:endParaRPr lang="cs-CZ"/>
        </a:p>
      </dgm:t>
    </dgm:pt>
    <dgm:pt modelId="{B4B2D37A-6F50-4E0F-B305-9EB4D512D773}" type="pres">
      <dgm:prSet presAssocID="{EB5FE175-6B6D-4195-A86F-6DFA96778160}" presName="sibTrans" presStyleLbl="sibTrans2D1" presStyleIdx="0" presStyleCnt="3"/>
      <dgm:spPr/>
      <dgm:t>
        <a:bodyPr/>
        <a:lstStyle/>
        <a:p>
          <a:endParaRPr lang="cs-CZ"/>
        </a:p>
      </dgm:t>
    </dgm:pt>
    <dgm:pt modelId="{ADE18D45-E3E4-4C40-8D6C-3AC62ACE8299}" type="pres">
      <dgm:prSet presAssocID="{EB5FE175-6B6D-4195-A86F-6DFA96778160}" presName="connTx" presStyleLbl="sibTrans2D1" presStyleIdx="0" presStyleCnt="3"/>
      <dgm:spPr/>
      <dgm:t>
        <a:bodyPr/>
        <a:lstStyle/>
        <a:p>
          <a:endParaRPr lang="cs-CZ"/>
        </a:p>
      </dgm:t>
    </dgm:pt>
    <dgm:pt modelId="{4D30E82E-B1D1-4836-AA5D-2AD3F6A52082}" type="pres">
      <dgm:prSet presAssocID="{981C2CD8-7E8A-4682-8B5A-A510268B34AC}" presName="composite" presStyleCnt="0"/>
      <dgm:spPr/>
    </dgm:pt>
    <dgm:pt modelId="{C084451C-3DBC-48CF-A871-B521FE90830A}" type="pres">
      <dgm:prSet presAssocID="{981C2CD8-7E8A-4682-8B5A-A510268B34AC}" presName="parTx" presStyleLbl="node1" presStyleIdx="0" presStyleCnt="4">
        <dgm:presLayoutVars>
          <dgm:chMax val="0"/>
          <dgm:chPref val="0"/>
          <dgm:bulletEnabled val="1"/>
        </dgm:presLayoutVars>
      </dgm:prSet>
      <dgm:spPr/>
      <dgm:t>
        <a:bodyPr/>
        <a:lstStyle/>
        <a:p>
          <a:endParaRPr lang="cs-CZ"/>
        </a:p>
      </dgm:t>
    </dgm:pt>
    <dgm:pt modelId="{B29D4F23-83F6-4C7C-9B29-72BF90EFE2CC}" type="pres">
      <dgm:prSet presAssocID="{981C2CD8-7E8A-4682-8B5A-A510268B34AC}" presName="parSh" presStyleLbl="node1" presStyleIdx="1" presStyleCnt="4"/>
      <dgm:spPr/>
      <dgm:t>
        <a:bodyPr/>
        <a:lstStyle/>
        <a:p>
          <a:endParaRPr lang="cs-CZ"/>
        </a:p>
      </dgm:t>
    </dgm:pt>
    <dgm:pt modelId="{032BAEB6-0FB1-4780-AF60-2EFB8C965C77}" type="pres">
      <dgm:prSet presAssocID="{981C2CD8-7E8A-4682-8B5A-A510268B34AC}" presName="desTx" presStyleLbl="fgAcc1" presStyleIdx="1" presStyleCnt="4">
        <dgm:presLayoutVars>
          <dgm:bulletEnabled val="1"/>
        </dgm:presLayoutVars>
      </dgm:prSet>
      <dgm:spPr/>
      <dgm:t>
        <a:bodyPr/>
        <a:lstStyle/>
        <a:p>
          <a:endParaRPr lang="cs-CZ"/>
        </a:p>
      </dgm:t>
    </dgm:pt>
    <dgm:pt modelId="{84DC82A2-8D59-472B-BE22-46F053C16CD5}" type="pres">
      <dgm:prSet presAssocID="{D7467A3A-2B78-4CDD-91C9-D96452997227}" presName="sibTrans" presStyleLbl="sibTrans2D1" presStyleIdx="1" presStyleCnt="3"/>
      <dgm:spPr/>
      <dgm:t>
        <a:bodyPr/>
        <a:lstStyle/>
        <a:p>
          <a:endParaRPr lang="cs-CZ"/>
        </a:p>
      </dgm:t>
    </dgm:pt>
    <dgm:pt modelId="{E38B4FCE-9678-4085-AB99-40595BD6EB1C}" type="pres">
      <dgm:prSet presAssocID="{D7467A3A-2B78-4CDD-91C9-D96452997227}" presName="connTx" presStyleLbl="sibTrans2D1" presStyleIdx="1" presStyleCnt="3"/>
      <dgm:spPr/>
      <dgm:t>
        <a:bodyPr/>
        <a:lstStyle/>
        <a:p>
          <a:endParaRPr lang="cs-CZ"/>
        </a:p>
      </dgm:t>
    </dgm:pt>
    <dgm:pt modelId="{A7DAE057-DF90-4B1D-8997-39328454C8BF}" type="pres">
      <dgm:prSet presAssocID="{DC2DF88C-35A0-4E30-A3E4-E002DC34F521}" presName="composite" presStyleCnt="0"/>
      <dgm:spPr/>
    </dgm:pt>
    <dgm:pt modelId="{D297B747-A2CF-41E4-A59D-391BC474F135}" type="pres">
      <dgm:prSet presAssocID="{DC2DF88C-35A0-4E30-A3E4-E002DC34F521}" presName="parTx" presStyleLbl="node1" presStyleIdx="1" presStyleCnt="4">
        <dgm:presLayoutVars>
          <dgm:chMax val="0"/>
          <dgm:chPref val="0"/>
          <dgm:bulletEnabled val="1"/>
        </dgm:presLayoutVars>
      </dgm:prSet>
      <dgm:spPr/>
      <dgm:t>
        <a:bodyPr/>
        <a:lstStyle/>
        <a:p>
          <a:endParaRPr lang="cs-CZ"/>
        </a:p>
      </dgm:t>
    </dgm:pt>
    <dgm:pt modelId="{ABF185BD-956E-4777-8763-980278E426BB}" type="pres">
      <dgm:prSet presAssocID="{DC2DF88C-35A0-4E30-A3E4-E002DC34F521}" presName="parSh" presStyleLbl="node1" presStyleIdx="2" presStyleCnt="4"/>
      <dgm:spPr/>
      <dgm:t>
        <a:bodyPr/>
        <a:lstStyle/>
        <a:p>
          <a:endParaRPr lang="cs-CZ"/>
        </a:p>
      </dgm:t>
    </dgm:pt>
    <dgm:pt modelId="{1526152F-906E-4121-A143-DD130A011105}" type="pres">
      <dgm:prSet presAssocID="{DC2DF88C-35A0-4E30-A3E4-E002DC34F521}" presName="desTx" presStyleLbl="fgAcc1" presStyleIdx="2" presStyleCnt="4">
        <dgm:presLayoutVars>
          <dgm:bulletEnabled val="1"/>
        </dgm:presLayoutVars>
      </dgm:prSet>
      <dgm:spPr/>
      <dgm:t>
        <a:bodyPr/>
        <a:lstStyle/>
        <a:p>
          <a:endParaRPr lang="cs-CZ"/>
        </a:p>
      </dgm:t>
    </dgm:pt>
    <dgm:pt modelId="{14AD0DAF-92D3-400A-A4E0-170D0AF84100}" type="pres">
      <dgm:prSet presAssocID="{4DFC88DE-E0F0-4976-9B83-58EADA7CE300}" presName="sibTrans" presStyleLbl="sibTrans2D1" presStyleIdx="2" presStyleCnt="3"/>
      <dgm:spPr/>
      <dgm:t>
        <a:bodyPr/>
        <a:lstStyle/>
        <a:p>
          <a:endParaRPr lang="cs-CZ"/>
        </a:p>
      </dgm:t>
    </dgm:pt>
    <dgm:pt modelId="{7E8F3DD0-4BD8-4C40-B882-1E8B5E423D90}" type="pres">
      <dgm:prSet presAssocID="{4DFC88DE-E0F0-4976-9B83-58EADA7CE300}" presName="connTx" presStyleLbl="sibTrans2D1" presStyleIdx="2" presStyleCnt="3"/>
      <dgm:spPr/>
      <dgm:t>
        <a:bodyPr/>
        <a:lstStyle/>
        <a:p>
          <a:endParaRPr lang="cs-CZ"/>
        </a:p>
      </dgm:t>
    </dgm:pt>
    <dgm:pt modelId="{680AC8C3-1F16-413E-9EEB-B70CDD39FAED}" type="pres">
      <dgm:prSet presAssocID="{F5961DD5-682B-4D21-A827-30C64679BB5F}" presName="composite" presStyleCnt="0"/>
      <dgm:spPr/>
    </dgm:pt>
    <dgm:pt modelId="{4858D85A-2D02-42C7-A50A-A4E78D4F073F}" type="pres">
      <dgm:prSet presAssocID="{F5961DD5-682B-4D21-A827-30C64679BB5F}" presName="parTx" presStyleLbl="node1" presStyleIdx="2" presStyleCnt="4">
        <dgm:presLayoutVars>
          <dgm:chMax val="0"/>
          <dgm:chPref val="0"/>
          <dgm:bulletEnabled val="1"/>
        </dgm:presLayoutVars>
      </dgm:prSet>
      <dgm:spPr/>
      <dgm:t>
        <a:bodyPr/>
        <a:lstStyle/>
        <a:p>
          <a:endParaRPr lang="cs-CZ"/>
        </a:p>
      </dgm:t>
    </dgm:pt>
    <dgm:pt modelId="{D685B160-AC57-41A0-95FE-636A4391B913}" type="pres">
      <dgm:prSet presAssocID="{F5961DD5-682B-4D21-A827-30C64679BB5F}" presName="parSh" presStyleLbl="node1" presStyleIdx="3" presStyleCnt="4"/>
      <dgm:spPr/>
      <dgm:t>
        <a:bodyPr/>
        <a:lstStyle/>
        <a:p>
          <a:endParaRPr lang="cs-CZ"/>
        </a:p>
      </dgm:t>
    </dgm:pt>
    <dgm:pt modelId="{893E387F-15C0-4F86-BCD4-13F52E420B46}" type="pres">
      <dgm:prSet presAssocID="{F5961DD5-682B-4D21-A827-30C64679BB5F}" presName="desTx" presStyleLbl="fgAcc1" presStyleIdx="3" presStyleCnt="4">
        <dgm:presLayoutVars>
          <dgm:bulletEnabled val="1"/>
        </dgm:presLayoutVars>
      </dgm:prSet>
      <dgm:spPr/>
      <dgm:t>
        <a:bodyPr/>
        <a:lstStyle/>
        <a:p>
          <a:endParaRPr lang="cs-CZ"/>
        </a:p>
      </dgm:t>
    </dgm:pt>
  </dgm:ptLst>
  <dgm:cxnLst>
    <dgm:cxn modelId="{93006ACD-B004-4B1F-B0D0-6C85222A28DE}" type="presOf" srcId="{EB5FE175-6B6D-4195-A86F-6DFA96778160}" destId="{ADE18D45-E3E4-4C40-8D6C-3AC62ACE8299}" srcOrd="1" destOrd="0" presId="urn:microsoft.com/office/officeart/2005/8/layout/process3"/>
    <dgm:cxn modelId="{F188FC37-C998-4CDB-85A2-EBB389808248}" type="presOf" srcId="{981C2CD8-7E8A-4682-8B5A-A510268B34AC}" destId="{B29D4F23-83F6-4C7C-9B29-72BF90EFE2CC}" srcOrd="1" destOrd="0" presId="urn:microsoft.com/office/officeart/2005/8/layout/process3"/>
    <dgm:cxn modelId="{9197A1EF-40BA-4A00-90BC-61CBC94FE8A7}" type="presOf" srcId="{3C06DC45-D510-48CC-B9DC-C19564791119}" destId="{9AFA4903-C1AC-4872-B8FC-33B461DA35FC}" srcOrd="0" destOrd="0" presId="urn:microsoft.com/office/officeart/2005/8/layout/process3"/>
    <dgm:cxn modelId="{63D5015B-3865-4A4B-AEB1-FBEF0DE71B9A}" srcId="{CADE50C9-6A62-45AC-AF42-A90DC46A3209}" destId="{DC2DF88C-35A0-4E30-A3E4-E002DC34F521}" srcOrd="2" destOrd="0" parTransId="{9BB88C43-2261-4EC7-A70D-463964685938}" sibTransId="{4DFC88DE-E0F0-4976-9B83-58EADA7CE300}"/>
    <dgm:cxn modelId="{654B2758-BB63-4A67-9FA8-BFB78F357825}" type="presOf" srcId="{DC2DF88C-35A0-4E30-A3E4-E002DC34F521}" destId="{D297B747-A2CF-41E4-A59D-391BC474F135}" srcOrd="0" destOrd="0" presId="urn:microsoft.com/office/officeart/2005/8/layout/process3"/>
    <dgm:cxn modelId="{C0883AEA-830B-4AD2-96BF-9E39D8362AB2}" type="presOf" srcId="{DC2DF88C-35A0-4E30-A3E4-E002DC34F521}" destId="{ABF185BD-956E-4777-8763-980278E426BB}" srcOrd="1" destOrd="0" presId="urn:microsoft.com/office/officeart/2005/8/layout/process3"/>
    <dgm:cxn modelId="{B2733D3B-E352-4F5C-889A-1B9ECD5F8F60}" type="presOf" srcId="{EB5FE175-6B6D-4195-A86F-6DFA96778160}" destId="{B4B2D37A-6F50-4E0F-B305-9EB4D512D773}" srcOrd="0" destOrd="0" presId="urn:microsoft.com/office/officeart/2005/8/layout/process3"/>
    <dgm:cxn modelId="{5BDE1DA6-E08E-43FF-BCA1-46EC3454F22A}" type="presOf" srcId="{5F712884-449D-4DB5-9953-28B7C76B95EA}" destId="{EF3A946E-96B3-4628-91EB-8B0A2A37DDB1}" srcOrd="0" destOrd="0" presId="urn:microsoft.com/office/officeart/2005/8/layout/process3"/>
    <dgm:cxn modelId="{7C7C1ACA-D121-4A09-BFF4-2A57A30D871A}" type="presOf" srcId="{D7467A3A-2B78-4CDD-91C9-D96452997227}" destId="{84DC82A2-8D59-472B-BE22-46F053C16CD5}" srcOrd="0" destOrd="0" presId="urn:microsoft.com/office/officeart/2005/8/layout/process3"/>
    <dgm:cxn modelId="{D998B319-C072-4BF0-B5CB-2075DB30B691}" srcId="{DC2DF88C-35A0-4E30-A3E4-E002DC34F521}" destId="{DF9FD532-8B13-446E-B6A3-59BDF574BCA8}" srcOrd="0" destOrd="0" parTransId="{3A79FA23-5F3F-4F7D-B4AC-A9C282166E18}" sibTransId="{31B32A6E-6E91-4EAA-96F6-92A0035B120A}"/>
    <dgm:cxn modelId="{AABA8D8C-E800-4FDC-8C5F-A5D82041D563}" type="presOf" srcId="{CF1FE966-0BB0-47ED-84B3-EC7AB055925F}" destId="{032BAEB6-0FB1-4780-AF60-2EFB8C965C77}" srcOrd="0" destOrd="0" presId="urn:microsoft.com/office/officeart/2005/8/layout/process3"/>
    <dgm:cxn modelId="{D95BF8C4-EEA0-4AAE-8693-AFAC7500B286}" srcId="{CADE50C9-6A62-45AC-AF42-A90DC46A3209}" destId="{981C2CD8-7E8A-4682-8B5A-A510268B34AC}" srcOrd="1" destOrd="0" parTransId="{1185AE54-EDEE-4D55-93F6-F7D354ED7C11}" sibTransId="{D7467A3A-2B78-4CDD-91C9-D96452997227}"/>
    <dgm:cxn modelId="{5BBBD0A9-97DA-480E-AD44-1947C76CE5E6}" srcId="{CADE50C9-6A62-45AC-AF42-A90DC46A3209}" destId="{5F712884-449D-4DB5-9953-28B7C76B95EA}" srcOrd="0" destOrd="0" parTransId="{959B81DB-0329-4043-A334-D05EB5160B66}" sibTransId="{EB5FE175-6B6D-4195-A86F-6DFA96778160}"/>
    <dgm:cxn modelId="{2A4D48E1-6639-4AC8-ABBF-C8A0D045AFB7}" srcId="{F5961DD5-682B-4D21-A827-30C64679BB5F}" destId="{72DB7378-4256-4528-8672-DEEF82828E57}" srcOrd="0" destOrd="0" parTransId="{97CEFC59-E261-4652-BC13-D71B45B5EC50}" sibTransId="{D0054105-F7A3-4CAE-89E2-0979360A932C}"/>
    <dgm:cxn modelId="{7A81218D-5146-40F9-9731-5BD21503537E}" srcId="{981C2CD8-7E8A-4682-8B5A-A510268B34AC}" destId="{CF1FE966-0BB0-47ED-84B3-EC7AB055925F}" srcOrd="0" destOrd="0" parTransId="{FB956851-3BB2-4FF1-A9D6-4692FA0EFDCA}" sibTransId="{831C3CE2-0F23-433C-85CA-9D194AAC5E20}"/>
    <dgm:cxn modelId="{6C7842C7-2928-4666-A7BA-454C6506C36C}" type="presOf" srcId="{4DFC88DE-E0F0-4976-9B83-58EADA7CE300}" destId="{7E8F3DD0-4BD8-4C40-B882-1E8B5E423D90}" srcOrd="1" destOrd="0" presId="urn:microsoft.com/office/officeart/2005/8/layout/process3"/>
    <dgm:cxn modelId="{55246683-0A80-455D-B6B5-2B2736293CF2}" srcId="{5F712884-449D-4DB5-9953-28B7C76B95EA}" destId="{3C06DC45-D510-48CC-B9DC-C19564791119}" srcOrd="0" destOrd="0" parTransId="{65F5C7C6-EB25-442A-AB0B-B47F97609474}" sibTransId="{D1AB7263-DC38-4830-9C45-C1403EA8E20B}"/>
    <dgm:cxn modelId="{461E3B8D-CDD4-4E38-A9CC-325E95F35F5C}" type="presOf" srcId="{72DB7378-4256-4528-8672-DEEF82828E57}" destId="{893E387F-15C0-4F86-BCD4-13F52E420B46}" srcOrd="0" destOrd="0" presId="urn:microsoft.com/office/officeart/2005/8/layout/process3"/>
    <dgm:cxn modelId="{7A63044C-EE1D-4724-9059-4496B4425527}" type="presOf" srcId="{F5961DD5-682B-4D21-A827-30C64679BB5F}" destId="{4858D85A-2D02-42C7-A50A-A4E78D4F073F}" srcOrd="0" destOrd="0" presId="urn:microsoft.com/office/officeart/2005/8/layout/process3"/>
    <dgm:cxn modelId="{BB6865B8-A688-4FC4-AFAA-E66324174F02}" type="presOf" srcId="{5F712884-449D-4DB5-9953-28B7C76B95EA}" destId="{E252839F-D941-4E3B-BA68-AC653DAEAE4C}" srcOrd="1" destOrd="0" presId="urn:microsoft.com/office/officeart/2005/8/layout/process3"/>
    <dgm:cxn modelId="{73708078-FDBA-43F4-96AB-FB14C4C2602F}" srcId="{CADE50C9-6A62-45AC-AF42-A90DC46A3209}" destId="{F5961DD5-682B-4D21-A827-30C64679BB5F}" srcOrd="3" destOrd="0" parTransId="{75D73089-01C8-4BC0-90ED-CA9D1B8E3ADF}" sibTransId="{CA7ED3B0-10D1-4E2F-8BA0-8D58C22A94D0}"/>
    <dgm:cxn modelId="{37CFE086-8264-4424-B1D0-18A97A56AF66}" type="presOf" srcId="{4DFC88DE-E0F0-4976-9B83-58EADA7CE300}" destId="{14AD0DAF-92D3-400A-A4E0-170D0AF84100}" srcOrd="0" destOrd="0" presId="urn:microsoft.com/office/officeart/2005/8/layout/process3"/>
    <dgm:cxn modelId="{A5C9FCE5-8766-426B-B5BE-B83931DD52CA}" type="presOf" srcId="{D7467A3A-2B78-4CDD-91C9-D96452997227}" destId="{E38B4FCE-9678-4085-AB99-40595BD6EB1C}" srcOrd="1" destOrd="0" presId="urn:microsoft.com/office/officeart/2005/8/layout/process3"/>
    <dgm:cxn modelId="{3F4BEE9E-8D26-4AD2-ADA0-D76B4E28C08E}" type="presOf" srcId="{981C2CD8-7E8A-4682-8B5A-A510268B34AC}" destId="{C084451C-3DBC-48CF-A871-B521FE90830A}" srcOrd="0" destOrd="0" presId="urn:microsoft.com/office/officeart/2005/8/layout/process3"/>
    <dgm:cxn modelId="{47BAA679-3D6E-4A1A-91AA-9E404EE6A4CB}" type="presOf" srcId="{F5961DD5-682B-4D21-A827-30C64679BB5F}" destId="{D685B160-AC57-41A0-95FE-636A4391B913}" srcOrd="1" destOrd="0" presId="urn:microsoft.com/office/officeart/2005/8/layout/process3"/>
    <dgm:cxn modelId="{AF250757-46ED-49A3-A2B4-276D1B47F666}" type="presOf" srcId="{CADE50C9-6A62-45AC-AF42-A90DC46A3209}" destId="{FDB6D5C0-0ED5-4B9D-9E48-126ED2C433C3}" srcOrd="0" destOrd="0" presId="urn:microsoft.com/office/officeart/2005/8/layout/process3"/>
    <dgm:cxn modelId="{762AB07F-C728-41D8-9B57-DB011D1EC3F0}" type="presOf" srcId="{DF9FD532-8B13-446E-B6A3-59BDF574BCA8}" destId="{1526152F-906E-4121-A143-DD130A011105}" srcOrd="0" destOrd="0" presId="urn:microsoft.com/office/officeart/2005/8/layout/process3"/>
    <dgm:cxn modelId="{2B1E6CD2-9E99-4BF4-91F4-6569897959CC}" type="presParOf" srcId="{FDB6D5C0-0ED5-4B9D-9E48-126ED2C433C3}" destId="{CFDB6B04-AAD5-42A2-8A40-C0EC4077F01E}" srcOrd="0" destOrd="0" presId="urn:microsoft.com/office/officeart/2005/8/layout/process3"/>
    <dgm:cxn modelId="{1E36B744-698A-4110-8366-45A5C14FAB2F}" type="presParOf" srcId="{CFDB6B04-AAD5-42A2-8A40-C0EC4077F01E}" destId="{EF3A946E-96B3-4628-91EB-8B0A2A37DDB1}" srcOrd="0" destOrd="0" presId="urn:microsoft.com/office/officeart/2005/8/layout/process3"/>
    <dgm:cxn modelId="{A8E72DFA-2E76-423D-B051-4B4AE1F43988}" type="presParOf" srcId="{CFDB6B04-AAD5-42A2-8A40-C0EC4077F01E}" destId="{E252839F-D941-4E3B-BA68-AC653DAEAE4C}" srcOrd="1" destOrd="0" presId="urn:microsoft.com/office/officeart/2005/8/layout/process3"/>
    <dgm:cxn modelId="{C743754D-872F-4CB7-98AB-907F3F8DF9A9}" type="presParOf" srcId="{CFDB6B04-AAD5-42A2-8A40-C0EC4077F01E}" destId="{9AFA4903-C1AC-4872-B8FC-33B461DA35FC}" srcOrd="2" destOrd="0" presId="urn:microsoft.com/office/officeart/2005/8/layout/process3"/>
    <dgm:cxn modelId="{3ACFCAB8-326A-415A-9D3E-264698501C9F}" type="presParOf" srcId="{FDB6D5C0-0ED5-4B9D-9E48-126ED2C433C3}" destId="{B4B2D37A-6F50-4E0F-B305-9EB4D512D773}" srcOrd="1" destOrd="0" presId="urn:microsoft.com/office/officeart/2005/8/layout/process3"/>
    <dgm:cxn modelId="{4CA85728-BF05-4EA0-AC81-26EEF58DACD1}" type="presParOf" srcId="{B4B2D37A-6F50-4E0F-B305-9EB4D512D773}" destId="{ADE18D45-E3E4-4C40-8D6C-3AC62ACE8299}" srcOrd="0" destOrd="0" presId="urn:microsoft.com/office/officeart/2005/8/layout/process3"/>
    <dgm:cxn modelId="{B7963F07-84FF-4AB4-85F0-AEA6E7572C23}" type="presParOf" srcId="{FDB6D5C0-0ED5-4B9D-9E48-126ED2C433C3}" destId="{4D30E82E-B1D1-4836-AA5D-2AD3F6A52082}" srcOrd="2" destOrd="0" presId="urn:microsoft.com/office/officeart/2005/8/layout/process3"/>
    <dgm:cxn modelId="{8AD50803-D73D-48EA-A1D7-A97D4337B166}" type="presParOf" srcId="{4D30E82E-B1D1-4836-AA5D-2AD3F6A52082}" destId="{C084451C-3DBC-48CF-A871-B521FE90830A}" srcOrd="0" destOrd="0" presId="urn:microsoft.com/office/officeart/2005/8/layout/process3"/>
    <dgm:cxn modelId="{AEA58724-A211-4DEF-A1A2-6D535F31212A}" type="presParOf" srcId="{4D30E82E-B1D1-4836-AA5D-2AD3F6A52082}" destId="{B29D4F23-83F6-4C7C-9B29-72BF90EFE2CC}" srcOrd="1" destOrd="0" presId="urn:microsoft.com/office/officeart/2005/8/layout/process3"/>
    <dgm:cxn modelId="{A4F0F5F4-B969-4CF0-ABDB-3EB68E784446}" type="presParOf" srcId="{4D30E82E-B1D1-4836-AA5D-2AD3F6A52082}" destId="{032BAEB6-0FB1-4780-AF60-2EFB8C965C77}" srcOrd="2" destOrd="0" presId="urn:microsoft.com/office/officeart/2005/8/layout/process3"/>
    <dgm:cxn modelId="{6D9E19E4-6D00-48A3-A816-3A0A4C255CFD}" type="presParOf" srcId="{FDB6D5C0-0ED5-4B9D-9E48-126ED2C433C3}" destId="{84DC82A2-8D59-472B-BE22-46F053C16CD5}" srcOrd="3" destOrd="0" presId="urn:microsoft.com/office/officeart/2005/8/layout/process3"/>
    <dgm:cxn modelId="{75C033CD-1209-4B0E-A244-CCC6C5DA69E7}" type="presParOf" srcId="{84DC82A2-8D59-472B-BE22-46F053C16CD5}" destId="{E38B4FCE-9678-4085-AB99-40595BD6EB1C}" srcOrd="0" destOrd="0" presId="urn:microsoft.com/office/officeart/2005/8/layout/process3"/>
    <dgm:cxn modelId="{49EDC91B-50FF-4365-926C-F2278594A3F7}" type="presParOf" srcId="{FDB6D5C0-0ED5-4B9D-9E48-126ED2C433C3}" destId="{A7DAE057-DF90-4B1D-8997-39328454C8BF}" srcOrd="4" destOrd="0" presId="urn:microsoft.com/office/officeart/2005/8/layout/process3"/>
    <dgm:cxn modelId="{8DCC3BCF-5F21-459E-BFF8-E61E04BC6115}" type="presParOf" srcId="{A7DAE057-DF90-4B1D-8997-39328454C8BF}" destId="{D297B747-A2CF-41E4-A59D-391BC474F135}" srcOrd="0" destOrd="0" presId="urn:microsoft.com/office/officeart/2005/8/layout/process3"/>
    <dgm:cxn modelId="{45F2F7F4-A821-41D8-97FE-1BCC41637512}" type="presParOf" srcId="{A7DAE057-DF90-4B1D-8997-39328454C8BF}" destId="{ABF185BD-956E-4777-8763-980278E426BB}" srcOrd="1" destOrd="0" presId="urn:microsoft.com/office/officeart/2005/8/layout/process3"/>
    <dgm:cxn modelId="{9E83D103-F9A6-4857-9AB9-FDE9BD76651D}" type="presParOf" srcId="{A7DAE057-DF90-4B1D-8997-39328454C8BF}" destId="{1526152F-906E-4121-A143-DD130A011105}" srcOrd="2" destOrd="0" presId="urn:microsoft.com/office/officeart/2005/8/layout/process3"/>
    <dgm:cxn modelId="{C50C89FF-10B7-474B-BADA-AE4B0B2B514D}" type="presParOf" srcId="{FDB6D5C0-0ED5-4B9D-9E48-126ED2C433C3}" destId="{14AD0DAF-92D3-400A-A4E0-170D0AF84100}" srcOrd="5" destOrd="0" presId="urn:microsoft.com/office/officeart/2005/8/layout/process3"/>
    <dgm:cxn modelId="{54D0F3B8-77BF-44DC-AE21-DFB3C93FE638}" type="presParOf" srcId="{14AD0DAF-92D3-400A-A4E0-170D0AF84100}" destId="{7E8F3DD0-4BD8-4C40-B882-1E8B5E423D90}" srcOrd="0" destOrd="0" presId="urn:microsoft.com/office/officeart/2005/8/layout/process3"/>
    <dgm:cxn modelId="{10ADB078-339C-42F4-B8CA-BDC61A653524}" type="presParOf" srcId="{FDB6D5C0-0ED5-4B9D-9E48-126ED2C433C3}" destId="{680AC8C3-1F16-413E-9EEB-B70CDD39FAED}" srcOrd="6" destOrd="0" presId="urn:microsoft.com/office/officeart/2005/8/layout/process3"/>
    <dgm:cxn modelId="{2D04AC6E-42B8-4A44-93E8-A5CE9BC4015F}" type="presParOf" srcId="{680AC8C3-1F16-413E-9EEB-B70CDD39FAED}" destId="{4858D85A-2D02-42C7-A50A-A4E78D4F073F}" srcOrd="0" destOrd="0" presId="urn:microsoft.com/office/officeart/2005/8/layout/process3"/>
    <dgm:cxn modelId="{79892CE0-795A-43FE-8EA3-4125BC575FCA}" type="presParOf" srcId="{680AC8C3-1F16-413E-9EEB-B70CDD39FAED}" destId="{D685B160-AC57-41A0-95FE-636A4391B913}" srcOrd="1" destOrd="0" presId="urn:microsoft.com/office/officeart/2005/8/layout/process3"/>
    <dgm:cxn modelId="{731CA2C0-3CE3-4192-9DF8-D7B7B3113BC5}" type="presParOf" srcId="{680AC8C3-1F16-413E-9EEB-B70CDD39FAED}" destId="{893E387F-15C0-4F86-BCD4-13F52E420B4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839F-D941-4E3B-BA68-AC653DAEAE4C}">
      <dsp:nvSpPr>
        <dsp:cNvPr id="0" name=""/>
        <dsp:cNvSpPr/>
      </dsp:nvSpPr>
      <dsp:spPr>
        <a:xfrm>
          <a:off x="1328" y="1278675"/>
          <a:ext cx="1669286" cy="8054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rtlCol="0" anchor="t" anchorCtr="0">
          <a:noAutofit/>
        </a:bodyPr>
        <a:lstStyle/>
        <a:p>
          <a:pPr lvl="0" algn="l" defTabSz="711200" rtl="0">
            <a:lnSpc>
              <a:spcPct val="90000"/>
            </a:lnSpc>
            <a:spcBef>
              <a:spcPct val="0"/>
            </a:spcBef>
            <a:spcAft>
              <a:spcPct val="35000"/>
            </a:spcAft>
          </a:pPr>
          <a:r>
            <a:rPr lang="cs-CZ" sz="1600" kern="1200" noProof="0" dirty="0" smtClean="0"/>
            <a:t>Step </a:t>
          </a:r>
          <a:r>
            <a:rPr lang="cs-CZ" sz="1600" kern="1200" noProof="0" dirty="0" smtClean="0"/>
            <a:t>1</a:t>
          </a:r>
          <a:endParaRPr lang="cs-CZ" sz="1600" kern="1200" noProof="0" dirty="0"/>
        </a:p>
      </dsp:txBody>
      <dsp:txXfrm>
        <a:off x="1328" y="1278675"/>
        <a:ext cx="1669286" cy="536997"/>
      </dsp:txXfrm>
    </dsp:sp>
    <dsp:sp modelId="{9AFA4903-C1AC-4872-B8FC-33B461DA35FC}">
      <dsp:nvSpPr>
        <dsp:cNvPr id="0" name=""/>
        <dsp:cNvSpPr/>
      </dsp:nvSpPr>
      <dsp:spPr>
        <a:xfrm>
          <a:off x="343230" y="1796624"/>
          <a:ext cx="1669286" cy="1382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rtlCol="0" anchor="t" anchorCtr="0">
          <a:noAutofit/>
        </a:bodyPr>
        <a:lstStyle/>
        <a:p>
          <a:pPr marL="171450" lvl="1" indent="-171450" algn="l" defTabSz="711200" rtl="0">
            <a:lnSpc>
              <a:spcPct val="90000"/>
            </a:lnSpc>
            <a:spcBef>
              <a:spcPct val="0"/>
            </a:spcBef>
            <a:spcAft>
              <a:spcPct val="15000"/>
            </a:spcAft>
            <a:buChar char="••"/>
          </a:pPr>
          <a:r>
            <a:rPr lang="en-US" sz="1600" kern="1200" noProof="0" dirty="0" smtClean="0"/>
            <a:t>to take into account the health condition in older adult</a:t>
          </a:r>
          <a:endParaRPr lang="cs-CZ" sz="1600" kern="1200" noProof="0" dirty="0"/>
        </a:p>
      </dsp:txBody>
      <dsp:txXfrm>
        <a:off x="383719" y="1837113"/>
        <a:ext cx="1588308" cy="1301422"/>
      </dsp:txXfrm>
    </dsp:sp>
    <dsp:sp modelId="{B4B2D37A-6F50-4E0F-B305-9EB4D512D773}">
      <dsp:nvSpPr>
        <dsp:cNvPr id="0" name=""/>
        <dsp:cNvSpPr/>
      </dsp:nvSpPr>
      <dsp:spPr>
        <a:xfrm rot="21587789">
          <a:off x="1923671" y="1334556"/>
          <a:ext cx="536486" cy="41560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endParaRPr lang="cs-CZ" sz="1300" kern="1200" noProof="0" dirty="0"/>
        </a:p>
      </dsp:txBody>
      <dsp:txXfrm>
        <a:off x="1923671" y="1417898"/>
        <a:ext cx="411805" cy="249362"/>
      </dsp:txXfrm>
    </dsp:sp>
    <dsp:sp modelId="{B29D4F23-83F6-4C7C-9B29-72BF90EFE2CC}">
      <dsp:nvSpPr>
        <dsp:cNvPr id="0" name=""/>
        <dsp:cNvSpPr/>
      </dsp:nvSpPr>
      <dsp:spPr>
        <a:xfrm>
          <a:off x="2682846" y="1307250"/>
          <a:ext cx="1669286"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rtlCol="0" anchor="t" anchorCtr="0">
          <a:noAutofit/>
        </a:bodyPr>
        <a:lstStyle/>
        <a:p>
          <a:pPr lvl="0" algn="l" defTabSz="711200" rtl="0">
            <a:lnSpc>
              <a:spcPct val="90000"/>
            </a:lnSpc>
            <a:spcBef>
              <a:spcPct val="0"/>
            </a:spcBef>
            <a:spcAft>
              <a:spcPct val="35000"/>
            </a:spcAft>
          </a:pPr>
          <a:r>
            <a:rPr lang="cs-CZ" sz="1600" kern="1200" noProof="0" dirty="0" smtClean="0"/>
            <a:t>Step </a:t>
          </a:r>
          <a:r>
            <a:rPr lang="cs-CZ" sz="1600" kern="1200" noProof="0" dirty="0" smtClean="0"/>
            <a:t>2</a:t>
          </a:r>
          <a:endParaRPr lang="cs-CZ" sz="1600" kern="1200" noProof="0" dirty="0"/>
        </a:p>
      </dsp:txBody>
      <dsp:txXfrm>
        <a:off x="2682846" y="1307250"/>
        <a:ext cx="1669286" cy="460800"/>
      </dsp:txXfrm>
    </dsp:sp>
    <dsp:sp modelId="{032BAEB6-0FB1-4780-AF60-2EFB8C965C77}">
      <dsp:nvSpPr>
        <dsp:cNvPr id="0" name=""/>
        <dsp:cNvSpPr/>
      </dsp:nvSpPr>
      <dsp:spPr>
        <a:xfrm>
          <a:off x="3024748" y="1768049"/>
          <a:ext cx="1669286" cy="1382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rtlCol="0" anchor="t" anchorCtr="0">
          <a:noAutofit/>
        </a:bodyPr>
        <a:lstStyle/>
        <a:p>
          <a:pPr marL="171450" lvl="1" indent="-171450" algn="l" defTabSz="711200" rtl="0">
            <a:lnSpc>
              <a:spcPct val="90000"/>
            </a:lnSpc>
            <a:spcBef>
              <a:spcPct val="0"/>
            </a:spcBef>
            <a:spcAft>
              <a:spcPct val="15000"/>
            </a:spcAft>
            <a:buChar char="••"/>
          </a:pPr>
          <a:r>
            <a:rPr lang="en-US" sz="1600" kern="1200" noProof="0" dirty="0" smtClean="0"/>
            <a:t>to choose test (reliability, validity)</a:t>
          </a:r>
          <a:endParaRPr lang="cs-CZ" sz="1600" kern="1200" noProof="0" dirty="0"/>
        </a:p>
      </dsp:txBody>
      <dsp:txXfrm>
        <a:off x="3065237" y="1808538"/>
        <a:ext cx="1588308" cy="1301422"/>
      </dsp:txXfrm>
    </dsp:sp>
    <dsp:sp modelId="{84DC82A2-8D59-472B-BE22-46F053C16CD5}">
      <dsp:nvSpPr>
        <dsp:cNvPr id="0" name=""/>
        <dsp:cNvSpPr/>
      </dsp:nvSpPr>
      <dsp:spPr>
        <a:xfrm>
          <a:off x="4605191" y="1329847"/>
          <a:ext cx="536482" cy="41560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endParaRPr lang="cs-CZ" sz="1300" kern="1200" noProof="0" dirty="0"/>
        </a:p>
      </dsp:txBody>
      <dsp:txXfrm>
        <a:off x="4605191" y="1412968"/>
        <a:ext cx="411801" cy="249362"/>
      </dsp:txXfrm>
    </dsp:sp>
    <dsp:sp modelId="{ABF185BD-956E-4777-8763-980278E426BB}">
      <dsp:nvSpPr>
        <dsp:cNvPr id="0" name=""/>
        <dsp:cNvSpPr/>
      </dsp:nvSpPr>
      <dsp:spPr>
        <a:xfrm>
          <a:off x="5364364" y="1307250"/>
          <a:ext cx="1669286"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rtlCol="0" anchor="t" anchorCtr="0">
          <a:noAutofit/>
        </a:bodyPr>
        <a:lstStyle/>
        <a:p>
          <a:pPr lvl="0" algn="l" defTabSz="711200" rtl="0">
            <a:lnSpc>
              <a:spcPct val="90000"/>
            </a:lnSpc>
            <a:spcBef>
              <a:spcPct val="0"/>
            </a:spcBef>
            <a:spcAft>
              <a:spcPct val="35000"/>
            </a:spcAft>
          </a:pPr>
          <a:r>
            <a:rPr lang="cs-CZ" sz="1600" kern="1200" noProof="0" dirty="0" smtClean="0"/>
            <a:t>Step </a:t>
          </a:r>
          <a:r>
            <a:rPr lang="cs-CZ" sz="1600" kern="1200" noProof="0" dirty="0" smtClean="0"/>
            <a:t>3</a:t>
          </a:r>
          <a:endParaRPr lang="cs-CZ" sz="1600" kern="1200" noProof="0" dirty="0"/>
        </a:p>
      </dsp:txBody>
      <dsp:txXfrm>
        <a:off x="5364364" y="1307250"/>
        <a:ext cx="1669286" cy="460800"/>
      </dsp:txXfrm>
    </dsp:sp>
    <dsp:sp modelId="{1526152F-906E-4121-A143-DD130A011105}">
      <dsp:nvSpPr>
        <dsp:cNvPr id="0" name=""/>
        <dsp:cNvSpPr/>
      </dsp:nvSpPr>
      <dsp:spPr>
        <a:xfrm>
          <a:off x="5706266" y="1768049"/>
          <a:ext cx="1669286" cy="1382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rtlCol="0" anchor="t" anchorCtr="0">
          <a:noAutofit/>
        </a:bodyPr>
        <a:lstStyle/>
        <a:p>
          <a:pPr marL="171450" lvl="1" indent="-171450" algn="l" defTabSz="711200" rtl="0">
            <a:lnSpc>
              <a:spcPct val="90000"/>
            </a:lnSpc>
            <a:spcBef>
              <a:spcPct val="0"/>
            </a:spcBef>
            <a:spcAft>
              <a:spcPct val="15000"/>
            </a:spcAft>
            <a:buChar char="••"/>
          </a:pPr>
          <a:r>
            <a:rPr lang="en-US" sz="1600" kern="1200" noProof="0" dirty="0" smtClean="0"/>
            <a:t>to hold the methodology of test</a:t>
          </a:r>
          <a:endParaRPr lang="cs-CZ" sz="1600" kern="1200" noProof="0" dirty="0"/>
        </a:p>
      </dsp:txBody>
      <dsp:txXfrm>
        <a:off x="5746755" y="1808538"/>
        <a:ext cx="1588308" cy="1301422"/>
      </dsp:txXfrm>
    </dsp:sp>
    <dsp:sp modelId="{14AD0DAF-92D3-400A-A4E0-170D0AF84100}">
      <dsp:nvSpPr>
        <dsp:cNvPr id="0" name=""/>
        <dsp:cNvSpPr/>
      </dsp:nvSpPr>
      <dsp:spPr>
        <a:xfrm>
          <a:off x="7286709" y="1329847"/>
          <a:ext cx="536482" cy="41560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endParaRPr lang="cs-CZ" sz="1300" kern="1200" noProof="0" dirty="0"/>
        </a:p>
      </dsp:txBody>
      <dsp:txXfrm>
        <a:off x="7286709" y="1412968"/>
        <a:ext cx="411801" cy="249362"/>
      </dsp:txXfrm>
    </dsp:sp>
    <dsp:sp modelId="{D685B160-AC57-41A0-95FE-636A4391B913}">
      <dsp:nvSpPr>
        <dsp:cNvPr id="0" name=""/>
        <dsp:cNvSpPr/>
      </dsp:nvSpPr>
      <dsp:spPr>
        <a:xfrm>
          <a:off x="8045882" y="1307250"/>
          <a:ext cx="1669286"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rtlCol="0" anchor="t" anchorCtr="0">
          <a:noAutofit/>
        </a:bodyPr>
        <a:lstStyle/>
        <a:p>
          <a:pPr lvl="0" algn="l" defTabSz="711200" rtl="0">
            <a:lnSpc>
              <a:spcPct val="90000"/>
            </a:lnSpc>
            <a:spcBef>
              <a:spcPct val="0"/>
            </a:spcBef>
            <a:spcAft>
              <a:spcPct val="35000"/>
            </a:spcAft>
          </a:pPr>
          <a:r>
            <a:rPr lang="cs-CZ" sz="1600" kern="1200" noProof="0" dirty="0" smtClean="0"/>
            <a:t>Step </a:t>
          </a:r>
          <a:r>
            <a:rPr lang="cs-CZ" sz="1600" kern="1200" noProof="0" dirty="0" smtClean="0"/>
            <a:t>4</a:t>
          </a:r>
          <a:endParaRPr lang="cs-CZ" sz="1600" kern="1200" noProof="0" dirty="0"/>
        </a:p>
      </dsp:txBody>
      <dsp:txXfrm>
        <a:off x="8045882" y="1307250"/>
        <a:ext cx="1669286" cy="460800"/>
      </dsp:txXfrm>
    </dsp:sp>
    <dsp:sp modelId="{893E387F-15C0-4F86-BCD4-13F52E420B46}">
      <dsp:nvSpPr>
        <dsp:cNvPr id="0" name=""/>
        <dsp:cNvSpPr/>
      </dsp:nvSpPr>
      <dsp:spPr>
        <a:xfrm>
          <a:off x="8387784" y="1768049"/>
          <a:ext cx="1669286" cy="1382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rtlCol="0" anchor="t" anchorCtr="0">
          <a:noAutofit/>
        </a:bodyPr>
        <a:lstStyle/>
        <a:p>
          <a:pPr marL="171450" lvl="1" indent="-171450" algn="l" defTabSz="711200" rtl="0">
            <a:lnSpc>
              <a:spcPct val="90000"/>
            </a:lnSpc>
            <a:spcBef>
              <a:spcPct val="0"/>
            </a:spcBef>
            <a:spcAft>
              <a:spcPct val="15000"/>
            </a:spcAft>
            <a:buChar char="••"/>
          </a:pPr>
          <a:r>
            <a:rPr lang="en-US" sz="1600" kern="1200" noProof="0" dirty="0" smtClean="0"/>
            <a:t>evaluate the results correctly and to apply</a:t>
          </a:r>
          <a:endParaRPr lang="cs-CZ" sz="1600" kern="1200" noProof="0" dirty="0"/>
        </a:p>
      </dsp:txBody>
      <dsp:txXfrm>
        <a:off x="8428273" y="1808538"/>
        <a:ext cx="1588308" cy="13014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F8D63B-3058-4AE5-870F-B351A034B8AA}" type="datetime1">
              <a:rPr lang="cs-CZ" smtClean="0"/>
              <a:t>13.12.2020</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cs-CZ" smtClean="0"/>
              <a:t>‹#›</a:t>
            </a:fld>
            <a:endParaRPr lang="cs-CZ"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5B14FFC-2B66-4BA8-9B77-9A69E87611B8}" type="datetime1">
              <a:rPr lang="cs-CZ" smtClean="0"/>
              <a:t>13.12.2020</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smtClean="0"/>
              <a:t>Kliknutím můžete upravit styl předlohy textů.</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cs-CZ" smtClean="0"/>
              <a:t>‹#›</a:t>
            </a:fld>
            <a:endParaRPr lang="cs-CZ"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8AD115C9-E24C-4512-AA8B-319BB49F77B5}" type="slidenum">
              <a:rPr lang="cs-CZ" smtClean="0"/>
              <a:t>1</a:t>
            </a:fld>
            <a:endParaRPr lang="cs-CZ" dirty="0"/>
          </a:p>
        </p:txBody>
      </p:sp>
    </p:spTree>
    <p:extLst>
      <p:ext uri="{BB962C8B-B14F-4D97-AF65-F5344CB8AC3E}">
        <p14:creationId xmlns:p14="http://schemas.microsoft.com/office/powerpoint/2010/main"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AD115C9-E24C-4512-AA8B-319BB49F77B5}" type="slidenum">
              <a:rPr lang="cs-CZ" smtClean="0"/>
              <a:t>2</a:t>
            </a:fld>
            <a:endParaRPr lang="cs-CZ" dirty="0"/>
          </a:p>
        </p:txBody>
      </p:sp>
    </p:spTree>
    <p:extLst>
      <p:ext uri="{BB962C8B-B14F-4D97-AF65-F5344CB8AC3E}">
        <p14:creationId xmlns:p14="http://schemas.microsoft.com/office/powerpoint/2010/main" val="277077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r>
              <a:rPr lang="cs-CZ" dirty="0" smtClean="0"/>
              <a:t>Uveďte všechny kroky použité při provádění experimentu.</a:t>
            </a:r>
          </a:p>
          <a:p>
            <a:pPr rtl="0"/>
            <a:r>
              <a:rPr lang="cs-CZ" dirty="0" smtClean="0"/>
              <a:t>Jednotlivé kroky očíslujte.</a:t>
            </a:r>
            <a:endParaRPr lang="cs-CZ" dirty="0"/>
          </a:p>
        </p:txBody>
      </p:sp>
      <p:sp>
        <p:nvSpPr>
          <p:cNvPr id="4" name="Zástupný symbol pro číslo snímku 3"/>
          <p:cNvSpPr>
            <a:spLocks noGrp="1"/>
          </p:cNvSpPr>
          <p:nvPr>
            <p:ph type="sldNum" sz="quarter" idx="10"/>
          </p:nvPr>
        </p:nvSpPr>
        <p:spPr/>
        <p:txBody>
          <a:bodyPr rtlCol="0"/>
          <a:lstStyle/>
          <a:p>
            <a:pPr rtl="0"/>
            <a:fld id="{5D81F1E7-4EFD-4BFF-B438-FCD52FD36B17}" type="slidenum">
              <a:rPr lang="cs-CZ" smtClean="0"/>
              <a:t>30</a:t>
            </a:fld>
            <a:endParaRPr lang="cs-CZ" dirty="0"/>
          </a:p>
        </p:txBody>
      </p:sp>
    </p:spTree>
    <p:extLst>
      <p:ext uri="{BB962C8B-B14F-4D97-AF65-F5344CB8AC3E}">
        <p14:creationId xmlns:p14="http://schemas.microsoft.com/office/powerpoint/2010/main" val="4990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Nadpis 1"/>
          <p:cNvSpPr>
            <a:spLocks noGrp="1"/>
          </p:cNvSpPr>
          <p:nvPr>
            <p:ph type="ctrTitle"/>
          </p:nvPr>
        </p:nvSpPr>
        <p:spPr>
          <a:xfrm>
            <a:off x="914400" y="2007889"/>
            <a:ext cx="10363200" cy="1470025"/>
          </a:xfrm>
        </p:spPr>
        <p:txBody>
          <a:bodyPr rtlCol="0"/>
          <a:lstStyle>
            <a:lvl1pPr algn="ctr">
              <a:defRPr sz="4400" b="1" baseline="0">
                <a:solidFill>
                  <a:schemeClr val="tx2">
                    <a:lumMod val="50000"/>
                  </a:schemeClr>
                </a:solidFill>
                <a:effectLst/>
              </a:defRPr>
            </a:lvl1pPr>
          </a:lstStyle>
          <a:p>
            <a:pPr rtl="0"/>
            <a:r>
              <a:rPr lang="cs-CZ" smtClean="0"/>
              <a:t>Kliknutím lze upravit styl.</a:t>
            </a:r>
            <a:endParaRPr lang="cs-CZ" dirty="0"/>
          </a:p>
        </p:txBody>
      </p:sp>
      <p:sp>
        <p:nvSpPr>
          <p:cNvPr id="3" name="Podnadpis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smtClean="0"/>
              <a:t>Kliknutím můžete upravit styl předlohy.</a:t>
            </a:r>
            <a:endParaRPr lang="cs-CZ" dirty="0"/>
          </a:p>
        </p:txBody>
      </p:sp>
      <p:sp>
        <p:nvSpPr>
          <p:cNvPr id="5" name="Zástupný symbol pro zápatí 4"/>
          <p:cNvSpPr>
            <a:spLocks noGrp="1"/>
          </p:cNvSpPr>
          <p:nvPr>
            <p:ph type="ftr" sz="quarter" idx="11"/>
          </p:nvPr>
        </p:nvSpPr>
        <p:spPr/>
        <p:txBody>
          <a:bodyPr rtlCol="0"/>
          <a:lstStyle/>
          <a:p>
            <a:pPr rtl="0"/>
            <a:r>
              <a:rPr lang="cs-CZ" dirty="0" smtClean="0"/>
              <a:t>Přidejte zápatí.</a:t>
            </a:r>
            <a:endParaRPr lang="cs-CZ" dirty="0"/>
          </a:p>
        </p:txBody>
      </p:sp>
      <p:sp>
        <p:nvSpPr>
          <p:cNvPr id="4" name="Zástupný symbol pro datum 3"/>
          <p:cNvSpPr>
            <a:spLocks noGrp="1"/>
          </p:cNvSpPr>
          <p:nvPr>
            <p:ph type="dt" sz="half" idx="10"/>
          </p:nvPr>
        </p:nvSpPr>
        <p:spPr/>
        <p:txBody>
          <a:bodyPr rtlCol="0"/>
          <a:lstStyle/>
          <a:p>
            <a:pPr rtl="0"/>
            <a:fld id="{C78A9BCB-43DC-40F2-A585-5C04469F24CB}" type="datetime1">
              <a:rPr lang="cs-CZ" smtClean="0"/>
              <a:t>13.12.2020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smtClean="0"/>
              <a:t>Přidejte zápatí.</a:t>
            </a:r>
            <a:endParaRPr lang="cs-CZ" dirty="0"/>
          </a:p>
        </p:txBody>
      </p:sp>
      <p:sp>
        <p:nvSpPr>
          <p:cNvPr id="4" name="Zástupný symbol pro datum 3"/>
          <p:cNvSpPr>
            <a:spLocks noGrp="1"/>
          </p:cNvSpPr>
          <p:nvPr>
            <p:ph type="dt" sz="half" idx="10"/>
          </p:nvPr>
        </p:nvSpPr>
        <p:spPr/>
        <p:txBody>
          <a:bodyPr rtlCol="0"/>
          <a:lstStyle/>
          <a:p>
            <a:pPr rtl="0"/>
            <a:fld id="{76750D66-667C-451D-9BEE-DC45C657B362}" type="datetime1">
              <a:rPr lang="cs-CZ" smtClean="0"/>
              <a:t>13.12.2020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rtlCol="0"/>
          <a:lstStyle/>
          <a:p>
            <a:pPr rtl="0"/>
            <a:r>
              <a:rPr lang="cs-CZ" smtClean="0"/>
              <a:t>Kliknutím lze upravit styl.</a:t>
            </a:r>
            <a:endParaRPr lang="cs-CZ" dirty="0"/>
          </a:p>
        </p:txBody>
      </p:sp>
      <p:sp>
        <p:nvSpPr>
          <p:cNvPr id="3" name="Zástupný symbol pro svislý text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smtClean="0"/>
              <a:t>Přidejte zápatí.</a:t>
            </a:r>
            <a:endParaRPr lang="cs-CZ" dirty="0"/>
          </a:p>
        </p:txBody>
      </p:sp>
      <p:sp>
        <p:nvSpPr>
          <p:cNvPr id="4" name="Zástupný symbol pro datum 3"/>
          <p:cNvSpPr>
            <a:spLocks noGrp="1"/>
          </p:cNvSpPr>
          <p:nvPr>
            <p:ph type="dt" sz="half" idx="10"/>
          </p:nvPr>
        </p:nvSpPr>
        <p:spPr/>
        <p:txBody>
          <a:bodyPr rtlCol="0"/>
          <a:lstStyle/>
          <a:p>
            <a:pPr rtl="0"/>
            <a:fld id="{80ED8199-1356-48C2-9CE7-3923909C97C3}" type="datetime1">
              <a:rPr lang="cs-CZ" smtClean="0"/>
              <a:t>13.12.2020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smtClean="0"/>
              <a:t>Kliknutím lze upravit styl.</a:t>
            </a:r>
            <a:endParaRPr lang="cs-CZ" dirty="0"/>
          </a:p>
        </p:txBody>
      </p:sp>
      <p:sp>
        <p:nvSpPr>
          <p:cNvPr id="3" name="Zástupný symbol pro obsah 2"/>
          <p:cNvSpPr>
            <a:spLocks noGrp="1"/>
          </p:cNvSpPr>
          <p:nvPr>
            <p:ph idx="1"/>
          </p:nvPr>
        </p:nvSpPr>
        <p:spPr/>
        <p:txBody>
          <a:bodyPr rtlCol="0"/>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6" name="Zástupný symbol pro číslo snímku 3"/>
          <p:cNvSpPr>
            <a:spLocks noGrp="1"/>
          </p:cNvSpPr>
          <p:nvPr>
            <p:ph type="sldNum" sz="quarter" idx="12"/>
          </p:nvPr>
        </p:nvSpPr>
        <p:spPr/>
        <p:txBody>
          <a:bodyPr rtlCol="0"/>
          <a:lstStyle/>
          <a:p>
            <a:pPr rtl="0"/>
            <a:fld id="{5F4C9F40-B079-4B71-A627-7266DFEA7F03}" type="slidenum">
              <a:rPr lang="cs-CZ" smtClean="0"/>
              <a:t>‹#›</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5"/>
          <p:cNvSpPr>
            <a:spLocks noGrp="1"/>
          </p:cNvSpPr>
          <p:nvPr>
            <p:ph type="dt" sz="half" idx="10"/>
          </p:nvPr>
        </p:nvSpPr>
        <p:spPr/>
        <p:txBody>
          <a:bodyPr rtlCol="0"/>
          <a:lstStyle/>
          <a:p>
            <a:pPr rtl="0"/>
            <a:fld id="{42F3952D-BA00-4AD1-9C36-C36A9A14EF61}" type="datetime1">
              <a:rPr lang="cs-CZ" smtClean="0"/>
              <a:t>13.12.2020</a:t>
            </a:fld>
            <a:endParaRPr lang="cs-CZ" dirty="0"/>
          </a:p>
        </p:txBody>
      </p:sp>
    </p:spTree>
    <p:extLst>
      <p:ext uri="{BB962C8B-B14F-4D97-AF65-F5344CB8AC3E}">
        <p14:creationId xmlns:p14="http://schemas.microsoft.com/office/powerpoint/2010/main" val="8724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5" name="Zástupný symbol pro zápatí 1">
            <a:extLst>
              <a:ext uri="{FF2B5EF4-FFF2-40B4-BE49-F238E27FC236}">
                <a16:creationId xmlns:a16="http://schemas.microsoft.com/office/drawing/2014/main" id="{E13F3EFE-424C-40CD-8513-DF1D97B548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6" name="Zástupný symbol pro číslo snímku 2">
            <a:extLst>
              <a:ext uri="{FF2B5EF4-FFF2-40B4-BE49-F238E27FC236}">
                <a16:creationId xmlns:a16="http://schemas.microsoft.com/office/drawing/2014/main" id="{E4398499-D4E6-44B8-B7A9-5370CEABDFF0}"/>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19622992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smtClean="0"/>
              <a:t>Kliknutím lze upravit styl.</a:t>
            </a:r>
            <a:endParaRPr lang="cs-CZ" dirty="0"/>
          </a:p>
        </p:txBody>
      </p:sp>
      <p:sp>
        <p:nvSpPr>
          <p:cNvPr id="8" name="Zástupný symbol pro obsah 7"/>
          <p:cNvSpPr>
            <a:spLocks noGrp="1"/>
          </p:cNvSpPr>
          <p:nvPr>
            <p:ph sz="quarter" idx="13" hasCustomPrompt="1"/>
          </p:nvPr>
        </p:nvSpPr>
        <p:spPr>
          <a:xfrm>
            <a:off x="812800" y="1600200"/>
            <a:ext cx="10566400" cy="4114800"/>
          </a:xfrm>
        </p:spPr>
        <p:txBody>
          <a:bodyPr rtlCol="0"/>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cs-CZ" dirty="0" smtClean="0"/>
              <a:t>Kliknutím můžete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smtClean="0"/>
              <a:t>Přidejte zápatí.</a:t>
            </a:r>
            <a:endParaRPr lang="cs-CZ" dirty="0"/>
          </a:p>
        </p:txBody>
      </p:sp>
      <p:sp>
        <p:nvSpPr>
          <p:cNvPr id="4" name="Zástupný symbol pro datum 3"/>
          <p:cNvSpPr>
            <a:spLocks noGrp="1"/>
          </p:cNvSpPr>
          <p:nvPr>
            <p:ph type="dt" sz="half" idx="10"/>
          </p:nvPr>
        </p:nvSpPr>
        <p:spPr/>
        <p:txBody>
          <a:bodyPr rtlCol="0"/>
          <a:lstStyle/>
          <a:p>
            <a:pPr rtl="0"/>
            <a:fld id="{38D08FEE-C96E-4108-ADF2-1B56988114B7}" type="datetime1">
              <a:rPr lang="cs-CZ" smtClean="0"/>
              <a:t>13.12.2020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cs-CZ" smtClean="0"/>
              <a:t>Kliknutím lze upravit styl.</a:t>
            </a:r>
            <a:endParaRPr lang="cs-CZ" dirty="0"/>
          </a:p>
        </p:txBody>
      </p:sp>
      <p:sp>
        <p:nvSpPr>
          <p:cNvPr id="3" name="Zástupný symbol pro text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smtClean="0"/>
              <a:t>Upravte styly předlohy textu.</a:t>
            </a:r>
          </a:p>
        </p:txBody>
      </p:sp>
      <p:sp>
        <p:nvSpPr>
          <p:cNvPr id="5" name="Zástupný symbol pro zápatí 4"/>
          <p:cNvSpPr>
            <a:spLocks noGrp="1"/>
          </p:cNvSpPr>
          <p:nvPr>
            <p:ph type="ftr" sz="quarter" idx="11"/>
          </p:nvPr>
        </p:nvSpPr>
        <p:spPr/>
        <p:txBody>
          <a:bodyPr rtlCol="0"/>
          <a:lstStyle/>
          <a:p>
            <a:pPr rtl="0"/>
            <a:r>
              <a:rPr lang="cs-CZ" dirty="0" smtClean="0"/>
              <a:t>Přidejte zápatí.</a:t>
            </a:r>
            <a:endParaRPr lang="cs-CZ" dirty="0"/>
          </a:p>
        </p:txBody>
      </p:sp>
      <p:sp>
        <p:nvSpPr>
          <p:cNvPr id="4" name="Zástupný symbol pro datum 3"/>
          <p:cNvSpPr>
            <a:spLocks noGrp="1"/>
          </p:cNvSpPr>
          <p:nvPr>
            <p:ph type="dt" sz="half" idx="10"/>
          </p:nvPr>
        </p:nvSpPr>
        <p:spPr/>
        <p:txBody>
          <a:bodyPr rtlCol="0"/>
          <a:lstStyle/>
          <a:p>
            <a:pPr rtl="0"/>
            <a:fld id="{8B8218CB-F694-456D-B094-CF4B03A33878}" type="datetime1">
              <a:rPr lang="cs-CZ" smtClean="0"/>
              <a:t>13.12.2020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smtClean="0"/>
              <a:t>Kliknutím lze upravit styl.</a:t>
            </a:r>
            <a:endParaRPr lang="cs-CZ" dirty="0"/>
          </a:p>
        </p:txBody>
      </p:sp>
      <p:sp>
        <p:nvSpPr>
          <p:cNvPr id="11" name="Zástupný symbol pro obsah 10"/>
          <p:cNvSpPr>
            <a:spLocks noGrp="1"/>
          </p:cNvSpPr>
          <p:nvPr>
            <p:ph sz="quarter" idx="13" hasCustomPrompt="1"/>
          </p:nvPr>
        </p:nvSpPr>
        <p:spPr>
          <a:xfrm>
            <a:off x="812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cs-CZ" dirty="0" smtClean="0"/>
              <a:t>Kliknutím můžete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13" name="Zástupný symbol pro obsah 12"/>
          <p:cNvSpPr>
            <a:spLocks noGrp="1"/>
          </p:cNvSpPr>
          <p:nvPr>
            <p:ph sz="quarter" idx="14" hasCustomPrompt="1"/>
          </p:nvPr>
        </p:nvSpPr>
        <p:spPr>
          <a:xfrm>
            <a:off x="6400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cs-CZ" dirty="0" smtClean="0"/>
              <a:t>Kliknutím můžete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11"/>
          </p:nvPr>
        </p:nvSpPr>
        <p:spPr/>
        <p:txBody>
          <a:bodyPr rtlCol="0"/>
          <a:lstStyle/>
          <a:p>
            <a:pPr rtl="0"/>
            <a:r>
              <a:rPr lang="cs-CZ" dirty="0" smtClean="0"/>
              <a:t>Přidejte zápatí.</a:t>
            </a:r>
            <a:endParaRPr lang="cs-CZ" dirty="0"/>
          </a:p>
        </p:txBody>
      </p:sp>
      <p:sp>
        <p:nvSpPr>
          <p:cNvPr id="5" name="Zástupný symbol pro datum 4"/>
          <p:cNvSpPr>
            <a:spLocks noGrp="1"/>
          </p:cNvSpPr>
          <p:nvPr>
            <p:ph type="dt" sz="half" idx="10"/>
          </p:nvPr>
        </p:nvSpPr>
        <p:spPr/>
        <p:txBody>
          <a:bodyPr rtlCol="0"/>
          <a:lstStyle/>
          <a:p>
            <a:pPr rtl="0"/>
            <a:fld id="{E402E320-EA1E-406C-8577-FBEADA2C2227}" type="datetime1">
              <a:rPr lang="cs-CZ" smtClean="0"/>
              <a:t>13.12.2020</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lvl1pPr>
          </a:lstStyle>
          <a:p>
            <a:pPr rtl="0"/>
            <a:r>
              <a:rPr lang="cs-CZ" smtClean="0"/>
              <a:t>Kliknutím lze upravit styl.</a:t>
            </a:r>
            <a:endParaRPr lang="cs-CZ" dirty="0"/>
          </a:p>
        </p:txBody>
      </p:sp>
      <p:sp>
        <p:nvSpPr>
          <p:cNvPr id="3" name="Zástupný symbol pro text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smtClean="0"/>
              <a:t>Upravte styly předlohy textu.</a:t>
            </a:r>
          </a:p>
        </p:txBody>
      </p:sp>
      <p:sp>
        <p:nvSpPr>
          <p:cNvPr id="11" name="Zástupný symbol pro obsah 10"/>
          <p:cNvSpPr>
            <a:spLocks noGrp="1"/>
          </p:cNvSpPr>
          <p:nvPr>
            <p:ph sz="quarter" idx="13"/>
          </p:nvPr>
        </p:nvSpPr>
        <p:spPr>
          <a:xfrm>
            <a:off x="812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5" name="Zástupný symbol pro text 4"/>
          <p:cNvSpPr>
            <a:spLocks noGrp="1"/>
          </p:cNvSpPr>
          <p:nvPr>
            <p:ph type="body" sz="quarter" idx="3"/>
          </p:nvPr>
        </p:nvSpPr>
        <p:spPr>
          <a:xfrm>
            <a:off x="6400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smtClean="0"/>
              <a:t>Upravte styly předlohy textu.</a:t>
            </a:r>
          </a:p>
        </p:txBody>
      </p:sp>
      <p:sp>
        <p:nvSpPr>
          <p:cNvPr id="13" name="Zástupný symbol pro obsah 12"/>
          <p:cNvSpPr>
            <a:spLocks noGrp="1"/>
          </p:cNvSpPr>
          <p:nvPr>
            <p:ph sz="quarter" idx="14"/>
          </p:nvPr>
        </p:nvSpPr>
        <p:spPr>
          <a:xfrm>
            <a:off x="6400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8" name="Zástupný symbol pro zápatí 7"/>
          <p:cNvSpPr>
            <a:spLocks noGrp="1"/>
          </p:cNvSpPr>
          <p:nvPr>
            <p:ph type="ftr" sz="quarter" idx="11"/>
          </p:nvPr>
        </p:nvSpPr>
        <p:spPr/>
        <p:txBody>
          <a:bodyPr rtlCol="0"/>
          <a:lstStyle/>
          <a:p>
            <a:pPr rtl="0"/>
            <a:r>
              <a:rPr lang="cs-CZ" dirty="0" smtClean="0"/>
              <a:t>Přidejte zápatí.</a:t>
            </a:r>
            <a:endParaRPr lang="cs-CZ" dirty="0"/>
          </a:p>
        </p:txBody>
      </p:sp>
      <p:sp>
        <p:nvSpPr>
          <p:cNvPr id="7" name="Zástupný symbol pro datum 6"/>
          <p:cNvSpPr>
            <a:spLocks noGrp="1"/>
          </p:cNvSpPr>
          <p:nvPr>
            <p:ph type="dt" sz="half" idx="10"/>
          </p:nvPr>
        </p:nvSpPr>
        <p:spPr/>
        <p:txBody>
          <a:bodyPr rtlCol="0"/>
          <a:lstStyle/>
          <a:p>
            <a:pPr rtl="0"/>
            <a:fld id="{EE0300D4-C964-4DF9-8A16-3D93BDC1C2D8}" type="datetime1">
              <a:rPr lang="cs-CZ" smtClean="0"/>
              <a:t>13.12.2020</a:t>
            </a:fld>
            <a:endParaRPr lang="cs-CZ" dirty="0"/>
          </a:p>
        </p:txBody>
      </p:sp>
      <p:sp>
        <p:nvSpPr>
          <p:cNvPr id="9" name="Zástupný symbol pro číslo snímku 8"/>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p>
            <a:pPr rtl="0"/>
            <a:r>
              <a:rPr lang="cs-CZ" smtClean="0"/>
              <a:t>Kliknutím lze upravit styl.</a:t>
            </a:r>
            <a:endParaRPr lang="cs-CZ" dirty="0"/>
          </a:p>
        </p:txBody>
      </p:sp>
      <p:sp>
        <p:nvSpPr>
          <p:cNvPr id="4" name="Zástupný symbol pro zápatí 3"/>
          <p:cNvSpPr>
            <a:spLocks noGrp="1"/>
          </p:cNvSpPr>
          <p:nvPr>
            <p:ph type="ftr" sz="quarter" idx="11"/>
          </p:nvPr>
        </p:nvSpPr>
        <p:spPr/>
        <p:txBody>
          <a:bodyPr rtlCol="0"/>
          <a:lstStyle/>
          <a:p>
            <a:pPr rtl="0"/>
            <a:r>
              <a:rPr lang="cs-CZ" dirty="0" smtClean="0"/>
              <a:t>Přidejte zápatí.</a:t>
            </a:r>
            <a:endParaRPr lang="cs-CZ" dirty="0"/>
          </a:p>
        </p:txBody>
      </p:sp>
      <p:sp>
        <p:nvSpPr>
          <p:cNvPr id="3" name="Zástupný symbol pro datum 2"/>
          <p:cNvSpPr>
            <a:spLocks noGrp="1"/>
          </p:cNvSpPr>
          <p:nvPr>
            <p:ph type="dt" sz="half" idx="10"/>
          </p:nvPr>
        </p:nvSpPr>
        <p:spPr/>
        <p:txBody>
          <a:bodyPr rtlCol="0"/>
          <a:lstStyle/>
          <a:p>
            <a:pPr rtl="0"/>
            <a:fld id="{1E5A7E1C-0000-4560-8E15-3BA8C00B1E63}" type="datetime1">
              <a:rPr lang="cs-CZ" smtClean="0"/>
              <a:t>13.12.2020</a:t>
            </a:fld>
            <a:endParaRPr lang="cs-CZ" dirty="0"/>
          </a:p>
        </p:txBody>
      </p:sp>
      <p:sp>
        <p:nvSpPr>
          <p:cNvPr id="5" name="Zástupný symbol pro číslo snímku 4"/>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dirty="0" smtClean="0"/>
              <a:t>Přidejte zápatí.</a:t>
            </a:r>
            <a:endParaRPr lang="cs-CZ" dirty="0"/>
          </a:p>
        </p:txBody>
      </p:sp>
      <p:sp>
        <p:nvSpPr>
          <p:cNvPr id="2" name="Zástupný symbol pro datum 1"/>
          <p:cNvSpPr>
            <a:spLocks noGrp="1"/>
          </p:cNvSpPr>
          <p:nvPr>
            <p:ph type="dt" sz="half" idx="10"/>
          </p:nvPr>
        </p:nvSpPr>
        <p:spPr/>
        <p:txBody>
          <a:bodyPr rtlCol="0"/>
          <a:lstStyle/>
          <a:p>
            <a:pPr rtl="0"/>
            <a:fld id="{A203CC04-EF5D-4F42-B584-B9AD69246861}" type="datetime1">
              <a:rPr lang="cs-CZ" smtClean="0"/>
              <a:t>13.12.2020</a:t>
            </a:fld>
            <a:endParaRPr lang="cs-CZ" dirty="0"/>
          </a:p>
        </p:txBody>
      </p:sp>
      <p:sp>
        <p:nvSpPr>
          <p:cNvPr id="4" name="Zástupný symbol pro číslo snímku 3"/>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6864" y="1447800"/>
            <a:ext cx="3962400" cy="1097280"/>
          </a:xfrm>
        </p:spPr>
        <p:txBody>
          <a:bodyPr rtlCol="0" anchor="b"/>
          <a:lstStyle>
            <a:lvl1pPr algn="l">
              <a:defRPr sz="2600" b="1" i="0" cap="none" baseline="0">
                <a:solidFill>
                  <a:schemeClr val="tx2">
                    <a:lumMod val="50000"/>
                  </a:schemeClr>
                </a:solidFill>
              </a:defRPr>
            </a:lvl1pPr>
          </a:lstStyle>
          <a:p>
            <a:pPr rtl="0"/>
            <a:r>
              <a:rPr lang="cs-CZ" smtClean="0"/>
              <a:t>Kliknutím lze upravit styl.</a:t>
            </a:r>
            <a:endParaRPr lang="cs-CZ" dirty="0"/>
          </a:p>
        </p:txBody>
      </p:sp>
      <p:sp>
        <p:nvSpPr>
          <p:cNvPr id="9" name="Zástupný symbol pro obsah 8"/>
          <p:cNvSpPr>
            <a:spLocks noGrp="1"/>
          </p:cNvSpPr>
          <p:nvPr>
            <p:ph sz="quarter" idx="13"/>
          </p:nvPr>
        </p:nvSpPr>
        <p:spPr>
          <a:xfrm>
            <a:off x="5283200" y="1447800"/>
            <a:ext cx="6197600" cy="42672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4" name="Zástupný symbol pro text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smtClean="0"/>
              <a:t>Upravte styly předlohy textu.</a:t>
            </a:r>
          </a:p>
        </p:txBody>
      </p:sp>
      <p:sp>
        <p:nvSpPr>
          <p:cNvPr id="6" name="Zástupný symbol pro zápatí 5"/>
          <p:cNvSpPr>
            <a:spLocks noGrp="1"/>
          </p:cNvSpPr>
          <p:nvPr>
            <p:ph type="ftr" sz="quarter" idx="11"/>
          </p:nvPr>
        </p:nvSpPr>
        <p:spPr/>
        <p:txBody>
          <a:bodyPr rtlCol="0"/>
          <a:lstStyle/>
          <a:p>
            <a:pPr rtl="0"/>
            <a:r>
              <a:rPr lang="cs-CZ" dirty="0" smtClean="0"/>
              <a:t>Přidejte zápatí.</a:t>
            </a:r>
            <a:endParaRPr lang="cs-CZ" dirty="0"/>
          </a:p>
        </p:txBody>
      </p:sp>
      <p:sp>
        <p:nvSpPr>
          <p:cNvPr id="5" name="Zástupný symbol pro datum 4"/>
          <p:cNvSpPr>
            <a:spLocks noGrp="1"/>
          </p:cNvSpPr>
          <p:nvPr>
            <p:ph type="dt" sz="half" idx="10"/>
          </p:nvPr>
        </p:nvSpPr>
        <p:spPr/>
        <p:txBody>
          <a:bodyPr rtlCol="0"/>
          <a:lstStyle/>
          <a:p>
            <a:pPr rtl="0"/>
            <a:fld id="{18E31655-3294-454C-AB7A-BF31671706B1}" type="datetime1">
              <a:rPr lang="cs-CZ" smtClean="0"/>
              <a:t>13.12.2020</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0" y="1447800"/>
            <a:ext cx="3962400" cy="1097280"/>
          </a:xfrm>
        </p:spPr>
        <p:txBody>
          <a:bodyPr rtlCol="0" anchor="b"/>
          <a:lstStyle>
            <a:lvl1pPr algn="l">
              <a:defRPr sz="2600" b="1" i="0" cap="none" baseline="0">
                <a:solidFill>
                  <a:schemeClr val="tx2">
                    <a:lumMod val="50000"/>
                  </a:schemeClr>
                </a:solidFill>
              </a:defRPr>
            </a:lvl1pPr>
          </a:lstStyle>
          <a:p>
            <a:pPr rtl="0"/>
            <a:r>
              <a:rPr lang="cs-CZ" smtClean="0"/>
              <a:t>Kliknutím lze upravit styl.</a:t>
            </a:r>
            <a:endParaRPr lang="cs-CZ" dirty="0"/>
          </a:p>
        </p:txBody>
      </p:sp>
      <p:sp>
        <p:nvSpPr>
          <p:cNvPr id="10" name="Zástupný symbol obrázku 9" descr="Prázdný zástupný symbol pro přidání obrázku Klikněte na zástupný symbol a vyberte obrázek, který chcete přidat."/>
          <p:cNvSpPr>
            <a:spLocks noGrp="1"/>
          </p:cNvSpPr>
          <p:nvPr>
            <p:ph type="pic" sz="quarter" idx="13"/>
          </p:nvPr>
        </p:nvSpPr>
        <p:spPr>
          <a:xfrm>
            <a:off x="6301232" y="1539240"/>
            <a:ext cx="4431538" cy="3272790"/>
          </a:xfrm>
        </p:spPr>
        <p:txBody>
          <a:bodyPr rtlCol="0"/>
          <a:lstStyle>
            <a:lvl1pPr marL="0" indent="0">
              <a:buNone/>
              <a:defRPr/>
            </a:lvl1pPr>
          </a:lstStyle>
          <a:p>
            <a:pPr rtl="0"/>
            <a:r>
              <a:rPr lang="cs-CZ" smtClean="0"/>
              <a:t>Kliknutím na ikonu přidáte obrázek.</a:t>
            </a:r>
            <a:endParaRPr lang="cs-CZ" dirty="0"/>
          </a:p>
        </p:txBody>
      </p:sp>
      <p:sp>
        <p:nvSpPr>
          <p:cNvPr id="4" name="Zástupný symbol pro text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smtClean="0"/>
              <a:t>Upravte styly předlohy textu.</a:t>
            </a:r>
          </a:p>
        </p:txBody>
      </p:sp>
      <p:sp>
        <p:nvSpPr>
          <p:cNvPr id="6" name="Zástupný symbol pro zápatí 5"/>
          <p:cNvSpPr>
            <a:spLocks noGrp="1"/>
          </p:cNvSpPr>
          <p:nvPr>
            <p:ph type="ftr" sz="quarter" idx="11"/>
          </p:nvPr>
        </p:nvSpPr>
        <p:spPr/>
        <p:txBody>
          <a:bodyPr rtlCol="0"/>
          <a:lstStyle/>
          <a:p>
            <a:pPr rtl="0"/>
            <a:r>
              <a:rPr lang="cs-CZ" dirty="0" smtClean="0"/>
              <a:t>Přidejte zápatí.</a:t>
            </a:r>
            <a:endParaRPr lang="cs-CZ" dirty="0"/>
          </a:p>
        </p:txBody>
      </p:sp>
      <p:sp>
        <p:nvSpPr>
          <p:cNvPr id="5" name="Zástupný symbol pro datum 4"/>
          <p:cNvSpPr>
            <a:spLocks noGrp="1"/>
          </p:cNvSpPr>
          <p:nvPr>
            <p:ph type="dt" sz="half" idx="10"/>
          </p:nvPr>
        </p:nvSpPr>
        <p:spPr/>
        <p:txBody>
          <a:bodyPr rtlCol="0"/>
          <a:lstStyle/>
          <a:p>
            <a:pPr rtl="0"/>
            <a:fld id="{C18C64FB-3F8D-476F-B35E-EB99454A41EF}" type="datetime1">
              <a:rPr lang="cs-CZ" smtClean="0"/>
              <a:t>13.12.2020</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Obrázek 7"/>
          <p:cNvPicPr>
            <a:picLocks noChangeAspect="1"/>
          </p:cNvPicPr>
          <p:nvPr/>
        </p:nvPicPr>
        <p:blipFill>
          <a:blip r:embed="rId15" cstate="email">
            <a:duotone>
              <a:schemeClr val="accent1">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Zástupný symbol pro nadpis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cs-CZ" dirty="0" smtClean="0"/>
              <a:t>Kliknutím můžete upravit styl předlohy nadpisů.</a:t>
            </a:r>
            <a:endParaRPr lang="cs-CZ" dirty="0"/>
          </a:p>
        </p:txBody>
      </p:sp>
      <p:sp>
        <p:nvSpPr>
          <p:cNvPr id="3" name="Zástupný symbol pro text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cs-CZ" dirty="0" smtClean="0"/>
              <a:t>Kliknutím můžete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zápatí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cs-CZ" dirty="0" smtClean="0"/>
              <a:t>Přidejte zápatí.</a:t>
            </a:r>
            <a:endParaRPr lang="cs-CZ" dirty="0"/>
          </a:p>
        </p:txBody>
      </p:sp>
      <p:sp>
        <p:nvSpPr>
          <p:cNvPr id="4" name="Zástupný symbol pro datum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674F531A-9C8C-4D23-B9B7-E563D4CAA4DE}" type="datetime1">
              <a:rPr lang="cs-CZ" smtClean="0"/>
              <a:t>13.12.2020</a:t>
            </a:fld>
            <a:endParaRPr lang="cs-CZ" dirty="0"/>
          </a:p>
        </p:txBody>
      </p:sp>
      <p:sp>
        <p:nvSpPr>
          <p:cNvPr id="6" name="Zástupný symbol pro číslo snímku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8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en-US" dirty="0" smtClean="0"/>
              <a:t>Fitness assessment in older adults</a:t>
            </a:r>
            <a:endParaRPr lang="en-US" dirty="0"/>
          </a:p>
        </p:txBody>
      </p:sp>
      <p:sp>
        <p:nvSpPr>
          <p:cNvPr id="3" name="Podnadpis 2"/>
          <p:cNvSpPr>
            <a:spLocks noGrp="1"/>
          </p:cNvSpPr>
          <p:nvPr>
            <p:ph type="subTitle" idx="1"/>
          </p:nvPr>
        </p:nvSpPr>
        <p:spPr>
          <a:xfrm>
            <a:off x="1625600" y="3886199"/>
            <a:ext cx="8534400" cy="2386013"/>
          </a:xfrm>
        </p:spPr>
        <p:txBody>
          <a:bodyPr rtlCol="0">
            <a:normAutofit fontScale="92500" lnSpcReduction="10000"/>
          </a:bodyPr>
          <a:lstStyle/>
          <a:p>
            <a:pPr rtl="0"/>
            <a:endParaRPr lang="cs-CZ" dirty="0" smtClean="0"/>
          </a:p>
          <a:p>
            <a:pPr rtl="0"/>
            <a:r>
              <a:rPr lang="en-US" dirty="0" smtClean="0"/>
              <a:t>Faculty of Sport Studies</a:t>
            </a:r>
            <a:endParaRPr lang="cs-CZ" dirty="0" smtClean="0"/>
          </a:p>
          <a:p>
            <a:pPr rtl="0"/>
            <a:endParaRPr lang="cs-CZ" dirty="0"/>
          </a:p>
          <a:p>
            <a:pPr rtl="0"/>
            <a:endParaRPr lang="en-US" dirty="0" smtClean="0"/>
          </a:p>
          <a:p>
            <a:r>
              <a:rPr lang="cs-CZ" sz="1800" dirty="0" smtClean="0"/>
              <a:t>T</a:t>
            </a:r>
            <a:r>
              <a:rPr lang="en-US" sz="1800" dirty="0" smtClean="0"/>
              <a:t>his </a:t>
            </a:r>
            <a:r>
              <a:rPr lang="en-US" sz="1800" dirty="0"/>
              <a:t>study material is for study purposes only and is protected by copyright</a:t>
            </a:r>
            <a:endParaRPr lang="en-US" sz="1800"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9"/>
            <a:ext cx="10566400" cy="768350"/>
          </a:xfrm>
        </p:spPr>
        <p:txBody>
          <a:bodyPr/>
          <a:lstStyle/>
          <a:p>
            <a:pPr algn="ctr"/>
            <a:r>
              <a:rPr lang="en-US" dirty="0" smtClean="0"/>
              <a:t>Muscle strength assessment</a:t>
            </a:r>
            <a:endParaRPr lang="en-US" dirty="0"/>
          </a:p>
        </p:txBody>
      </p:sp>
      <p:sp>
        <p:nvSpPr>
          <p:cNvPr id="5" name="Zástupný symbol pro obsah 4"/>
          <p:cNvSpPr>
            <a:spLocks noGrp="1"/>
          </p:cNvSpPr>
          <p:nvPr>
            <p:ph sz="quarter" idx="13"/>
          </p:nvPr>
        </p:nvSpPr>
        <p:spPr>
          <a:xfrm>
            <a:off x="216693" y="1200150"/>
            <a:ext cx="11758613" cy="5214938"/>
          </a:xfrm>
        </p:spPr>
        <p:txBody>
          <a:bodyPr/>
          <a:lstStyle/>
          <a:p>
            <a:endParaRPr lang="cs-CZ" dirty="0" smtClean="0"/>
          </a:p>
          <a:p>
            <a:r>
              <a:rPr lang="en-US" dirty="0" smtClean="0"/>
              <a:t>Hand grip strength test</a:t>
            </a:r>
          </a:p>
          <a:p>
            <a:r>
              <a:rPr lang="en-US" dirty="0" smtClean="0"/>
              <a:t>Physical status according to the result given by the dynamometer (in kg)</a:t>
            </a:r>
            <a:endParaRPr lang="en-US" dirty="0"/>
          </a:p>
        </p:txBody>
      </p:sp>
      <p:sp>
        <p:nvSpPr>
          <p:cNvPr id="6" name="Obdélník 5"/>
          <p:cNvSpPr/>
          <p:nvPr/>
        </p:nvSpPr>
        <p:spPr>
          <a:xfrm>
            <a:off x="216691" y="2653457"/>
            <a:ext cx="8927307" cy="2308324"/>
          </a:xfrm>
          <a:prstGeom prst="rect">
            <a:avLst/>
          </a:prstGeom>
        </p:spPr>
        <p:txBody>
          <a:bodyPr wrap="square">
            <a:spAutoFit/>
          </a:bodyPr>
          <a:lstStyle/>
          <a:p>
            <a:r>
              <a:rPr lang="en-US" b="1" dirty="0" smtClean="0">
                <a:latin typeface="Arial" panose="020B0604020202020204" pitchFamily="34" charset="0"/>
              </a:rPr>
              <a:t>Age		Male			          Female</a:t>
            </a:r>
          </a:p>
          <a:p>
            <a:r>
              <a:rPr lang="en-US" b="1" dirty="0" smtClean="0">
                <a:latin typeface="Arial" panose="020B0604020202020204" pitchFamily="34" charset="0"/>
              </a:rPr>
              <a:t>	normal	     strong        weak     normal       strong       weak</a:t>
            </a:r>
          </a:p>
          <a:p>
            <a:endParaRPr lang="en-US" b="1" dirty="0" smtClean="0">
              <a:latin typeface="Arial" panose="020B0604020202020204" pitchFamily="34" charset="0"/>
            </a:endParaRPr>
          </a:p>
          <a:p>
            <a:endParaRPr lang="cs-CZ" b="1" dirty="0" smtClean="0">
              <a:latin typeface="Arial" panose="020B0604020202020204" pitchFamily="34" charset="0"/>
            </a:endParaRPr>
          </a:p>
          <a:p>
            <a:endParaRPr lang="cs-CZ" b="1" dirty="0" smtClean="0">
              <a:latin typeface="Arial" panose="020B0604020202020204" pitchFamily="34" charset="0"/>
            </a:endParaRPr>
          </a:p>
          <a:p>
            <a:endParaRPr lang="cs-CZ" b="1" dirty="0">
              <a:latin typeface="Arial" panose="020B0604020202020204" pitchFamily="34" charset="0"/>
            </a:endParaRPr>
          </a:p>
          <a:p>
            <a:endParaRPr lang="cs-CZ" b="1" dirty="0" smtClean="0">
              <a:latin typeface="Arial" panose="020B0604020202020204" pitchFamily="34" charset="0"/>
            </a:endParaRPr>
          </a:p>
          <a:p>
            <a:endParaRPr lang="cs-CZ" dirty="0"/>
          </a:p>
        </p:txBody>
      </p:sp>
      <p:pic>
        <p:nvPicPr>
          <p:cNvPr id="8" name="Obrázek 7"/>
          <p:cNvPicPr>
            <a:picLocks noChangeAspect="1"/>
          </p:cNvPicPr>
          <p:nvPr/>
        </p:nvPicPr>
        <p:blipFill>
          <a:blip r:embed="rId2"/>
          <a:stretch>
            <a:fillRect/>
          </a:stretch>
        </p:blipFill>
        <p:spPr>
          <a:xfrm>
            <a:off x="194406" y="3344737"/>
            <a:ext cx="7481197" cy="925763"/>
          </a:xfrm>
          <a:prstGeom prst="rect">
            <a:avLst/>
          </a:prstGeom>
        </p:spPr>
      </p:pic>
      <p:pic>
        <p:nvPicPr>
          <p:cNvPr id="9" name="Obrázek 8"/>
          <p:cNvPicPr>
            <a:picLocks noChangeAspect="1"/>
          </p:cNvPicPr>
          <p:nvPr/>
        </p:nvPicPr>
        <p:blipFill>
          <a:blip r:embed="rId3"/>
          <a:stretch>
            <a:fillRect/>
          </a:stretch>
        </p:blipFill>
        <p:spPr>
          <a:xfrm>
            <a:off x="7863864" y="2565659"/>
            <a:ext cx="4176000" cy="4176000"/>
          </a:xfrm>
          <a:prstGeom prst="rect">
            <a:avLst/>
          </a:prstGeom>
        </p:spPr>
      </p:pic>
      <p:sp>
        <p:nvSpPr>
          <p:cNvPr id="10" name="Obdélník 9"/>
          <p:cNvSpPr/>
          <p:nvPr/>
        </p:nvSpPr>
        <p:spPr>
          <a:xfrm>
            <a:off x="152133" y="4521045"/>
            <a:ext cx="7523470" cy="1754326"/>
          </a:xfrm>
          <a:prstGeom prst="rect">
            <a:avLst/>
          </a:prstGeom>
        </p:spPr>
        <p:txBody>
          <a:bodyPr wrap="square">
            <a:spAutoFit/>
          </a:bodyPr>
          <a:lstStyle/>
          <a:p>
            <a:pPr algn="just"/>
            <a:r>
              <a:rPr lang="en-US" dirty="0" smtClean="0"/>
              <a:t>Isometric hand grip strength is strongly related with lower extremity muscle power, knee extension torque and calf cross-sectional muscle area. Low handgrip strength is a clinical marker of poor mobility and a better predictor of clinical outcomes than low muscle mass. In practice, there is also a linear relationship between baseline handgrip strength and incident disability for activities of daily living (ADL).</a:t>
            </a:r>
            <a:endParaRPr lang="en-US" dirty="0"/>
          </a:p>
        </p:txBody>
      </p:sp>
    </p:spTree>
    <p:extLst>
      <p:ext uri="{BB962C8B-B14F-4D97-AF65-F5344CB8AC3E}">
        <p14:creationId xmlns:p14="http://schemas.microsoft.com/office/powerpoint/2010/main" val="16350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49" y="274638"/>
            <a:ext cx="11713183" cy="739775"/>
          </a:xfrm>
        </p:spPr>
        <p:txBody>
          <a:bodyPr/>
          <a:lstStyle/>
          <a:p>
            <a:pPr algn="ctr"/>
            <a:r>
              <a:rPr lang="en-US" dirty="0" smtClean="0"/>
              <a:t>Muscle strength assessment</a:t>
            </a:r>
            <a:endParaRPr lang="en-US" dirty="0"/>
          </a:p>
        </p:txBody>
      </p:sp>
      <p:sp>
        <p:nvSpPr>
          <p:cNvPr id="3" name="Zástupný symbol pro obsah 2"/>
          <p:cNvSpPr>
            <a:spLocks noGrp="1"/>
          </p:cNvSpPr>
          <p:nvPr>
            <p:ph sz="quarter" idx="13"/>
          </p:nvPr>
        </p:nvSpPr>
        <p:spPr>
          <a:xfrm>
            <a:off x="285748" y="1243013"/>
            <a:ext cx="11713183" cy="5407686"/>
          </a:xfrm>
        </p:spPr>
        <p:txBody>
          <a:bodyPr>
            <a:normAutofit fontScale="92500" lnSpcReduction="20000"/>
          </a:bodyPr>
          <a:lstStyle/>
          <a:p>
            <a:r>
              <a:rPr lang="en-US" sz="2600" b="1" dirty="0" smtClean="0"/>
              <a:t>Senior fitness test – Arm Curl - </a:t>
            </a:r>
            <a:r>
              <a:rPr lang="en-US" dirty="0" smtClean="0"/>
              <a:t>To assess upper-body strenght</a:t>
            </a:r>
          </a:p>
          <a:p>
            <a:pPr lvl="1" algn="just"/>
            <a:r>
              <a:rPr lang="en-US" dirty="0" smtClean="0"/>
              <a:t>Number of biceps curls that can be completed in 30 seconds </a:t>
            </a:r>
          </a:p>
          <a:p>
            <a:pPr marL="457200" lvl="1" indent="0" algn="just">
              <a:buNone/>
            </a:pPr>
            <a:r>
              <a:rPr lang="cs-CZ" dirty="0" smtClean="0"/>
              <a:t>    </a:t>
            </a:r>
            <a:r>
              <a:rPr lang="en-US" dirty="0" smtClean="0"/>
              <a:t>holding and hand weight of 5 pounds (2.27 kg) for women;</a:t>
            </a:r>
          </a:p>
          <a:p>
            <a:pPr marL="457200" lvl="1" indent="0" algn="just">
              <a:buNone/>
            </a:pPr>
            <a:r>
              <a:rPr lang="cs-CZ" dirty="0"/>
              <a:t> </a:t>
            </a:r>
            <a:r>
              <a:rPr lang="cs-CZ" dirty="0" smtClean="0"/>
              <a:t>   </a:t>
            </a:r>
            <a:r>
              <a:rPr lang="en-US" dirty="0" smtClean="0"/>
              <a:t>8 pounds (3.63 kg) for men</a:t>
            </a:r>
          </a:p>
          <a:p>
            <a:pPr marL="457200" lvl="1" indent="0">
              <a:buNone/>
            </a:pPr>
            <a:endParaRPr lang="en-US" dirty="0" smtClean="0"/>
          </a:p>
          <a:p>
            <a:pPr marL="457200" lvl="1" indent="0">
              <a:buNone/>
            </a:pPr>
            <a:r>
              <a:rPr lang="en-US" dirty="0" smtClean="0"/>
              <a:t># curls in 30 seconds</a:t>
            </a:r>
          </a:p>
          <a:p>
            <a:pPr marL="457200" lvl="1" indent="0">
              <a:buNone/>
            </a:pPr>
            <a:r>
              <a:rPr lang="en-US" dirty="0" smtClean="0"/>
              <a:t>Age			Men	Women</a:t>
            </a:r>
          </a:p>
          <a:p>
            <a:pPr marL="457200" lvl="1" indent="0">
              <a:buNone/>
            </a:pPr>
            <a:r>
              <a:rPr lang="cs-CZ" dirty="0" smtClean="0"/>
              <a:t>60 </a:t>
            </a:r>
            <a:r>
              <a:rPr lang="cs-CZ" dirty="0"/>
              <a:t>– 64		</a:t>
            </a:r>
            <a:r>
              <a:rPr lang="cs-CZ" dirty="0" smtClean="0"/>
              <a:t>19	17</a:t>
            </a:r>
            <a:endParaRPr lang="cs-CZ" dirty="0"/>
          </a:p>
          <a:p>
            <a:pPr marL="457200" lvl="1" indent="0">
              <a:buNone/>
            </a:pPr>
            <a:r>
              <a:rPr lang="cs-CZ" dirty="0"/>
              <a:t>65 – 69		</a:t>
            </a:r>
            <a:r>
              <a:rPr lang="cs-CZ" dirty="0" smtClean="0"/>
              <a:t>18	17</a:t>
            </a:r>
          </a:p>
          <a:p>
            <a:pPr marL="457200" lvl="1" indent="0">
              <a:buNone/>
            </a:pPr>
            <a:r>
              <a:rPr lang="cs-CZ" dirty="0" smtClean="0"/>
              <a:t>70 </a:t>
            </a:r>
            <a:r>
              <a:rPr lang="cs-CZ" dirty="0"/>
              <a:t>– 74		</a:t>
            </a:r>
            <a:r>
              <a:rPr lang="cs-CZ" dirty="0" smtClean="0"/>
              <a:t>17	16</a:t>
            </a:r>
            <a:endParaRPr lang="cs-CZ" dirty="0"/>
          </a:p>
          <a:p>
            <a:pPr marL="457200" lvl="1" indent="0">
              <a:buNone/>
            </a:pPr>
            <a:r>
              <a:rPr lang="cs-CZ" dirty="0"/>
              <a:t>75 – 79		</a:t>
            </a:r>
            <a:r>
              <a:rPr lang="cs-CZ" dirty="0" smtClean="0"/>
              <a:t>16	15</a:t>
            </a:r>
          </a:p>
          <a:p>
            <a:pPr marL="457200" lvl="1" indent="0">
              <a:buNone/>
            </a:pPr>
            <a:r>
              <a:rPr lang="cs-CZ" dirty="0" smtClean="0"/>
              <a:t>80 </a:t>
            </a:r>
            <a:r>
              <a:rPr lang="cs-CZ" dirty="0"/>
              <a:t>– 84		</a:t>
            </a:r>
            <a:r>
              <a:rPr lang="cs-CZ" dirty="0" smtClean="0"/>
              <a:t>15	14</a:t>
            </a:r>
            <a:endParaRPr lang="cs-CZ" dirty="0"/>
          </a:p>
          <a:p>
            <a:pPr marL="457200" lvl="1" indent="0">
              <a:buNone/>
            </a:pPr>
            <a:r>
              <a:rPr lang="cs-CZ" dirty="0"/>
              <a:t>85 – 89		</a:t>
            </a:r>
            <a:r>
              <a:rPr lang="cs-CZ" dirty="0" smtClean="0"/>
              <a:t>13	13</a:t>
            </a:r>
            <a:r>
              <a:rPr lang="cs-CZ" dirty="0"/>
              <a:t>	</a:t>
            </a:r>
          </a:p>
          <a:p>
            <a:pPr marL="457200" lvl="1" indent="0">
              <a:buNone/>
            </a:pPr>
            <a:r>
              <a:rPr lang="cs-CZ" dirty="0"/>
              <a:t>90 +		</a:t>
            </a:r>
            <a:r>
              <a:rPr lang="cs-CZ" dirty="0" smtClean="0"/>
              <a:t>11	11</a:t>
            </a:r>
            <a:endParaRPr lang="cs-CZ" dirty="0"/>
          </a:p>
          <a:p>
            <a:pPr marL="400050"/>
            <a:endParaRPr lang="cs-CZ" dirty="0" smtClean="0"/>
          </a:p>
          <a:p>
            <a:pPr marL="57150" indent="0">
              <a:buNone/>
            </a:pPr>
            <a:endParaRPr lang="cs-CZ" dirty="0"/>
          </a:p>
          <a:p>
            <a:pPr marL="57150" indent="0">
              <a:buNone/>
            </a:pPr>
            <a:endParaRPr lang="cs-CZ" dirty="0"/>
          </a:p>
        </p:txBody>
      </p:sp>
      <p:pic>
        <p:nvPicPr>
          <p:cNvPr id="4" name="Obrázek 3"/>
          <p:cNvPicPr>
            <a:picLocks noChangeAspect="1"/>
          </p:cNvPicPr>
          <p:nvPr/>
        </p:nvPicPr>
        <p:blipFill>
          <a:blip r:embed="rId2"/>
          <a:stretch>
            <a:fillRect/>
          </a:stretch>
        </p:blipFill>
        <p:spPr>
          <a:xfrm>
            <a:off x="8318455" y="1686673"/>
            <a:ext cx="2735870" cy="4860000"/>
          </a:xfrm>
          <a:prstGeom prst="rect">
            <a:avLst/>
          </a:prstGeom>
        </p:spPr>
      </p:pic>
    </p:spTree>
    <p:extLst>
      <p:ext uri="{BB962C8B-B14F-4D97-AF65-F5344CB8AC3E}">
        <p14:creationId xmlns:p14="http://schemas.microsoft.com/office/powerpoint/2010/main" val="1951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9"/>
            <a:ext cx="10566400" cy="768350"/>
          </a:xfrm>
        </p:spPr>
        <p:txBody>
          <a:bodyPr/>
          <a:lstStyle/>
          <a:p>
            <a:pPr algn="ctr"/>
            <a:r>
              <a:rPr lang="en-US" dirty="0" smtClean="0"/>
              <a:t>Muscle strength assessment</a:t>
            </a:r>
            <a:endParaRPr lang="en-US" dirty="0"/>
          </a:p>
        </p:txBody>
      </p:sp>
      <p:sp>
        <p:nvSpPr>
          <p:cNvPr id="3" name="Zástupný symbol pro obsah 2"/>
          <p:cNvSpPr>
            <a:spLocks noGrp="1"/>
          </p:cNvSpPr>
          <p:nvPr>
            <p:ph sz="quarter" idx="13"/>
          </p:nvPr>
        </p:nvSpPr>
        <p:spPr>
          <a:xfrm>
            <a:off x="812800" y="1495697"/>
            <a:ext cx="10566400" cy="4114800"/>
          </a:xfrm>
        </p:spPr>
        <p:txBody>
          <a:bodyPr/>
          <a:lstStyle/>
          <a:p>
            <a:r>
              <a:rPr lang="en-US" dirty="0" smtClean="0"/>
              <a:t>Isokinetic dynamometry</a:t>
            </a:r>
          </a:p>
          <a:p>
            <a:pPr lvl="1"/>
            <a:r>
              <a:rPr lang="en-US" dirty="0" smtClean="0">
                <a:latin typeface="Calibri" panose="020F0502020204030204" pitchFamily="34" charset="0"/>
                <a:cs typeface="Calibri" panose="020F0502020204030204" pitchFamily="34" charset="0"/>
              </a:rPr>
              <a:t>Knee flexion/extension</a:t>
            </a:r>
            <a:endParaRPr lang="en-US" b="1" dirty="0" smtClean="0">
              <a:latin typeface="Calibri" panose="020F0502020204030204" pitchFamily="34" charset="0"/>
              <a:cs typeface="Calibri" panose="020F0502020204030204" pitchFamily="34" charset="0"/>
            </a:endParaRPr>
          </a:p>
          <a:p>
            <a:endParaRPr lang="en-US" dirty="0" smtClean="0"/>
          </a:p>
          <a:p>
            <a:endParaRPr lang="en-US" dirty="0"/>
          </a:p>
        </p:txBody>
      </p:sp>
      <p:pic>
        <p:nvPicPr>
          <p:cNvPr id="4" name="Obrázek 3"/>
          <p:cNvPicPr>
            <a:picLocks noChangeAspect="1"/>
          </p:cNvPicPr>
          <p:nvPr/>
        </p:nvPicPr>
        <p:blipFill rotWithShape="1">
          <a:blip r:embed="rId2"/>
          <a:srcRect l="37401" t="5031" r="13209" b="4737"/>
          <a:stretch/>
        </p:blipFill>
        <p:spPr>
          <a:xfrm>
            <a:off x="8191863" y="1600200"/>
            <a:ext cx="3553097" cy="4010297"/>
          </a:xfrm>
          <a:prstGeom prst="rect">
            <a:avLst/>
          </a:prstGeom>
        </p:spPr>
      </p:pic>
      <p:sp>
        <p:nvSpPr>
          <p:cNvPr id="5" name="Obdélník 4"/>
          <p:cNvSpPr/>
          <p:nvPr/>
        </p:nvSpPr>
        <p:spPr>
          <a:xfrm>
            <a:off x="209005" y="2534194"/>
            <a:ext cx="7617097" cy="3416320"/>
          </a:xfrm>
          <a:prstGeom prst="rect">
            <a:avLst/>
          </a:prstGeom>
        </p:spPr>
        <p:txBody>
          <a:bodyPr wrap="square">
            <a:spAutoFit/>
          </a:bodyPr>
          <a:lstStyle/>
          <a:p>
            <a:pPr algn="just"/>
            <a:r>
              <a:rPr lang="en-US" dirty="0" smtClean="0">
                <a:latin typeface="Calibri" panose="020F0502020204030204" pitchFamily="34" charset="0"/>
                <a:cs typeface="Calibri" panose="020F0502020204030204" pitchFamily="34" charset="0"/>
              </a:rPr>
              <a:t>Strength is about the magnitude of force generation, whereas power is about work rate (work done per unit time)</a:t>
            </a:r>
            <a:r>
              <a:rPr lang="en-US" b="1" dirty="0" smtClean="0">
                <a:latin typeface="Calibri" panose="020F0502020204030204" pitchFamily="34" charset="0"/>
                <a:cs typeface="Calibri" panose="020F0502020204030204" pitchFamily="34" charset="0"/>
              </a:rPr>
              <a:t>.</a:t>
            </a:r>
            <a:r>
              <a:rPr lang="en-US" b="1" dirty="0" smtClean="0">
                <a:solidFill>
                  <a:schemeClr val="accent4">
                    <a:lumMod val="40000"/>
                    <a:lumOff val="60000"/>
                  </a:schemeClr>
                </a:solidFill>
                <a:latin typeface="Calibri" panose="020F0502020204030204" pitchFamily="34" charset="0"/>
                <a:cs typeface="Calibri" panose="020F0502020204030204" pitchFamily="34" charset="0"/>
              </a:rPr>
              <a:t> In healthy older people, power is lost </a:t>
            </a:r>
            <a:r>
              <a:rPr lang="en-US" b="1" dirty="0" smtClean="0">
                <a:solidFill>
                  <a:schemeClr val="accent6">
                    <a:lumMod val="75000"/>
                  </a:schemeClr>
                </a:solidFill>
                <a:latin typeface="Calibri" panose="020F0502020204030204" pitchFamily="34" charset="0"/>
                <a:cs typeface="Calibri" panose="020F0502020204030204" pitchFamily="34" charset="0"/>
              </a:rPr>
              <a:t>faster than strength</a:t>
            </a:r>
            <a:r>
              <a:rPr lang="en-US" dirty="0" smtClean="0">
                <a:latin typeface="Calibri" panose="020F0502020204030204" pitchFamily="34" charset="0"/>
                <a:cs typeface="Calibri" panose="020F0502020204030204" pitchFamily="34" charset="0"/>
              </a:rPr>
              <a:t>. Both are important, but </a:t>
            </a:r>
            <a:r>
              <a:rPr lang="en-US" b="1" dirty="0" smtClean="0">
                <a:solidFill>
                  <a:schemeClr val="accent5">
                    <a:lumMod val="75000"/>
                  </a:schemeClr>
                </a:solidFill>
                <a:latin typeface="Calibri" panose="020F0502020204030204" pitchFamily="34" charset="0"/>
                <a:cs typeface="Calibri" panose="020F0502020204030204" pitchFamily="34" charset="0"/>
              </a:rPr>
              <a:t>power is a better</a:t>
            </a:r>
          </a:p>
          <a:p>
            <a:pPr algn="just"/>
            <a:r>
              <a:rPr lang="en-US" b="1" dirty="0" smtClean="0">
                <a:solidFill>
                  <a:schemeClr val="accent5">
                    <a:lumMod val="75000"/>
                  </a:schemeClr>
                </a:solidFill>
                <a:latin typeface="Calibri" panose="020F0502020204030204" pitchFamily="34" charset="0"/>
                <a:cs typeface="Calibri" panose="020F0502020204030204" pitchFamily="34" charset="0"/>
              </a:rPr>
              <a:t>predictor of certain functional activities</a:t>
            </a:r>
            <a:r>
              <a:rPr lang="en-US" dirty="0" smtClean="0">
                <a:latin typeface="Calibri" panose="020F0502020204030204" pitchFamily="34" charset="0"/>
                <a:cs typeface="Calibri" panose="020F0502020204030204" pitchFamily="34" charset="0"/>
              </a:rPr>
              <a:t>. </a:t>
            </a:r>
          </a:p>
          <a:p>
            <a:pPr algn="just"/>
            <a:endParaRPr lang="en-US" dirty="0" smtClean="0">
              <a:latin typeface="Calibri" panose="020F0502020204030204" pitchFamily="34" charset="0"/>
              <a:cs typeface="Calibri" panose="020F0502020204030204" pitchFamily="34" charset="0"/>
            </a:endParaRPr>
          </a:p>
          <a:p>
            <a:pPr algn="just"/>
            <a:r>
              <a:rPr lang="en-US" dirty="0" smtClean="0">
                <a:latin typeface="Calibri" panose="020F0502020204030204" pitchFamily="34" charset="0"/>
                <a:cs typeface="Calibri" panose="020F0502020204030204" pitchFamily="34" charset="0"/>
              </a:rPr>
              <a:t>Strength can be measured </a:t>
            </a:r>
            <a:r>
              <a:rPr lang="en-US" dirty="0" err="1" smtClean="0">
                <a:latin typeface="Calibri" panose="020F0502020204030204" pitchFamily="34" charset="0"/>
                <a:cs typeface="Calibri" panose="020F0502020204030204" pitchFamily="34" charset="0"/>
              </a:rPr>
              <a:t>isometrical</a:t>
            </a:r>
            <a:r>
              <a:rPr lang="cs-CZ" dirty="0" smtClean="0">
                <a:latin typeface="Calibri" panose="020F0502020204030204" pitchFamily="34" charset="0"/>
                <a:cs typeface="Calibri" panose="020F0502020204030204" pitchFamily="34" charset="0"/>
              </a:rPr>
              <a:t>l</a:t>
            </a:r>
            <a:r>
              <a:rPr lang="en-US" dirty="0" smtClean="0">
                <a:latin typeface="Calibri" panose="020F0502020204030204" pitchFamily="34" charset="0"/>
                <a:cs typeface="Calibri" panose="020F0502020204030204" pitchFamily="34" charset="0"/>
              </a:rPr>
              <a:t>y or </a:t>
            </a:r>
            <a:r>
              <a:rPr lang="en-US" dirty="0" err="1" smtClean="0">
                <a:latin typeface="Calibri" panose="020F0502020204030204" pitchFamily="34" charset="0"/>
                <a:cs typeface="Calibri" panose="020F0502020204030204" pitchFamily="34" charset="0"/>
              </a:rPr>
              <a:t>isokinetical</a:t>
            </a:r>
            <a:r>
              <a:rPr lang="cs-CZ" dirty="0" smtClean="0">
                <a:latin typeface="Calibri" panose="020F0502020204030204" pitchFamily="34" charset="0"/>
                <a:cs typeface="Calibri" panose="020F0502020204030204" pitchFamily="34" charset="0"/>
              </a:rPr>
              <a:t>l</a:t>
            </a:r>
            <a:r>
              <a:rPr lang="en-US" dirty="0" smtClean="0">
                <a:latin typeface="Calibri" panose="020F0502020204030204" pitchFamily="34" charset="0"/>
                <a:cs typeface="Calibri" panose="020F0502020204030204" pitchFamily="34" charset="0"/>
              </a:rPr>
              <a:t>y, the latter being a closer reflection of muscle function in everyday activity.</a:t>
            </a:r>
          </a:p>
          <a:p>
            <a:pPr algn="just"/>
            <a:r>
              <a:rPr lang="en-US" dirty="0" smtClean="0">
                <a:latin typeface="Calibri" panose="020F0502020204030204" pitchFamily="34" charset="0"/>
                <a:cs typeface="Calibri" panose="020F0502020204030204" pitchFamily="34" charset="0"/>
              </a:rPr>
              <a:t>It is usually measured as the force applied to the ankle, with the subject seated in an adjustable straight-back chair, the lower leg unsupported and the knee flexed to 90°. Modern, commercial isokinetic dynamometers allow both isometric and isokinetic measurements of strength as concentric torque at various angular velocities. Measurement is feasible in frail older people.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3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839787"/>
          </a:xfrm>
        </p:spPr>
        <p:txBody>
          <a:bodyPr/>
          <a:lstStyle/>
          <a:p>
            <a:pPr algn="ctr"/>
            <a:r>
              <a:rPr lang="en-US" dirty="0" smtClean="0"/>
              <a:t>Physical performance assessment</a:t>
            </a:r>
            <a:endParaRPr lang="en-US" dirty="0"/>
          </a:p>
        </p:txBody>
      </p:sp>
      <p:sp>
        <p:nvSpPr>
          <p:cNvPr id="3" name="Zástupný symbol pro obsah 2"/>
          <p:cNvSpPr>
            <a:spLocks noGrp="1"/>
          </p:cNvSpPr>
          <p:nvPr>
            <p:ph sz="quarter" idx="13"/>
          </p:nvPr>
        </p:nvSpPr>
        <p:spPr>
          <a:xfrm>
            <a:off x="812800" y="1485901"/>
            <a:ext cx="10460038" cy="5000624"/>
          </a:xfrm>
        </p:spPr>
        <p:txBody>
          <a:bodyPr>
            <a:normAutofit fontScale="92500" lnSpcReduction="10000"/>
          </a:bodyPr>
          <a:lstStyle/>
          <a:p>
            <a:r>
              <a:rPr lang="en-US" dirty="0" smtClean="0"/>
              <a:t>Senior fitness test – </a:t>
            </a:r>
            <a:r>
              <a:rPr lang="en-US" b="1" dirty="0" smtClean="0"/>
              <a:t>Chair stand </a:t>
            </a:r>
            <a:r>
              <a:rPr lang="en-US" dirty="0" smtClean="0"/>
              <a:t>– To assess lower-body strenght</a:t>
            </a:r>
          </a:p>
          <a:p>
            <a:pPr lvl="1"/>
            <a:r>
              <a:rPr lang="en-US" dirty="0" smtClean="0"/>
              <a:t>Number of full stands that can be completed in 30 seconds with arms folded across chest</a:t>
            </a:r>
          </a:p>
          <a:p>
            <a:endParaRPr lang="en-US" dirty="0" smtClean="0"/>
          </a:p>
          <a:p>
            <a:pPr marL="0" indent="0">
              <a:buNone/>
            </a:pPr>
            <a:r>
              <a:rPr lang="en-US" dirty="0" smtClean="0"/>
              <a:t>	# stands in </a:t>
            </a:r>
            <a:r>
              <a:rPr lang="en-US" dirty="0"/>
              <a:t>30 seconds</a:t>
            </a:r>
          </a:p>
          <a:p>
            <a:pPr marL="0" indent="0">
              <a:buNone/>
            </a:pPr>
            <a:r>
              <a:rPr lang="cs-CZ" dirty="0" smtClean="0"/>
              <a:t>	</a:t>
            </a:r>
            <a:r>
              <a:rPr lang="en-US" dirty="0" smtClean="0"/>
              <a:t>Age</a:t>
            </a:r>
            <a:r>
              <a:rPr lang="en-US" dirty="0"/>
              <a:t>		Men	Women</a:t>
            </a:r>
          </a:p>
          <a:p>
            <a:pPr marL="0" indent="0">
              <a:buNone/>
            </a:pPr>
            <a:r>
              <a:rPr lang="cs-CZ" dirty="0" smtClean="0"/>
              <a:t>	</a:t>
            </a:r>
            <a:r>
              <a:rPr lang="en-US" dirty="0" smtClean="0"/>
              <a:t>60 </a:t>
            </a:r>
            <a:r>
              <a:rPr lang="en-US" dirty="0"/>
              <a:t>– 64		</a:t>
            </a:r>
            <a:r>
              <a:rPr lang="en-US" dirty="0" smtClean="0"/>
              <a:t>1</a:t>
            </a:r>
            <a:r>
              <a:rPr lang="cs-CZ" dirty="0" smtClean="0"/>
              <a:t>7</a:t>
            </a:r>
            <a:r>
              <a:rPr lang="en-US" dirty="0"/>
              <a:t>	</a:t>
            </a:r>
            <a:r>
              <a:rPr lang="en-US" dirty="0" smtClean="0"/>
              <a:t>1</a:t>
            </a:r>
            <a:r>
              <a:rPr lang="cs-CZ" dirty="0" smtClean="0"/>
              <a:t>5</a:t>
            </a:r>
            <a:endParaRPr lang="en-US" dirty="0"/>
          </a:p>
          <a:p>
            <a:pPr marL="0" indent="0">
              <a:buNone/>
            </a:pPr>
            <a:r>
              <a:rPr lang="cs-CZ" dirty="0" smtClean="0"/>
              <a:t>	</a:t>
            </a:r>
            <a:r>
              <a:rPr lang="en-US" dirty="0" smtClean="0"/>
              <a:t>65 </a:t>
            </a:r>
            <a:r>
              <a:rPr lang="en-US" dirty="0"/>
              <a:t>– 69		</a:t>
            </a:r>
            <a:r>
              <a:rPr lang="en-US" dirty="0" smtClean="0"/>
              <a:t>1</a:t>
            </a:r>
            <a:r>
              <a:rPr lang="cs-CZ" dirty="0" smtClean="0"/>
              <a:t>5</a:t>
            </a:r>
            <a:r>
              <a:rPr lang="en-US" dirty="0"/>
              <a:t>	</a:t>
            </a:r>
            <a:r>
              <a:rPr lang="en-US" dirty="0" smtClean="0"/>
              <a:t>1</a:t>
            </a:r>
            <a:r>
              <a:rPr lang="cs-CZ" dirty="0" smtClean="0"/>
              <a:t>5</a:t>
            </a:r>
            <a:endParaRPr lang="en-US" dirty="0"/>
          </a:p>
          <a:p>
            <a:pPr marL="0" indent="0">
              <a:buNone/>
            </a:pPr>
            <a:r>
              <a:rPr lang="cs-CZ" dirty="0" smtClean="0"/>
              <a:t>	</a:t>
            </a:r>
            <a:r>
              <a:rPr lang="en-US" dirty="0" smtClean="0"/>
              <a:t>70 </a:t>
            </a:r>
            <a:r>
              <a:rPr lang="en-US" dirty="0"/>
              <a:t>– 74		</a:t>
            </a:r>
            <a:r>
              <a:rPr lang="en-US" dirty="0" smtClean="0"/>
              <a:t>1</a:t>
            </a:r>
            <a:r>
              <a:rPr lang="cs-CZ" dirty="0" smtClean="0"/>
              <a:t>5</a:t>
            </a:r>
            <a:r>
              <a:rPr lang="en-US" dirty="0"/>
              <a:t>	</a:t>
            </a:r>
            <a:r>
              <a:rPr lang="en-US" dirty="0" smtClean="0"/>
              <a:t>1</a:t>
            </a:r>
            <a:r>
              <a:rPr lang="cs-CZ" dirty="0" smtClean="0"/>
              <a:t>4</a:t>
            </a:r>
            <a:endParaRPr lang="en-US" dirty="0"/>
          </a:p>
          <a:p>
            <a:pPr marL="0" indent="0">
              <a:buNone/>
            </a:pPr>
            <a:r>
              <a:rPr lang="cs-CZ" dirty="0" smtClean="0"/>
              <a:t>	</a:t>
            </a:r>
            <a:r>
              <a:rPr lang="en-US" dirty="0" smtClean="0"/>
              <a:t>75 </a:t>
            </a:r>
            <a:r>
              <a:rPr lang="en-US" dirty="0"/>
              <a:t>– 79		</a:t>
            </a:r>
            <a:r>
              <a:rPr lang="en-US" dirty="0" smtClean="0"/>
              <a:t>1</a:t>
            </a:r>
            <a:r>
              <a:rPr lang="cs-CZ" dirty="0" smtClean="0"/>
              <a:t>4</a:t>
            </a:r>
            <a:r>
              <a:rPr lang="en-US" dirty="0"/>
              <a:t>	</a:t>
            </a:r>
            <a:r>
              <a:rPr lang="en-US" dirty="0" smtClean="0"/>
              <a:t>1</a:t>
            </a:r>
            <a:r>
              <a:rPr lang="cs-CZ" dirty="0" smtClean="0"/>
              <a:t>3</a:t>
            </a:r>
            <a:endParaRPr lang="en-US" dirty="0"/>
          </a:p>
          <a:p>
            <a:pPr marL="0" indent="0">
              <a:buNone/>
            </a:pPr>
            <a:r>
              <a:rPr lang="cs-CZ" dirty="0" smtClean="0"/>
              <a:t>	</a:t>
            </a:r>
            <a:r>
              <a:rPr lang="en-US" dirty="0" smtClean="0"/>
              <a:t>80 </a:t>
            </a:r>
            <a:r>
              <a:rPr lang="en-US" dirty="0"/>
              <a:t>– 84		</a:t>
            </a:r>
            <a:r>
              <a:rPr lang="en-US" dirty="0" smtClean="0"/>
              <a:t>1</a:t>
            </a:r>
            <a:r>
              <a:rPr lang="cs-CZ" dirty="0" smtClean="0"/>
              <a:t>3</a:t>
            </a:r>
            <a:r>
              <a:rPr lang="en-US" dirty="0"/>
              <a:t>	</a:t>
            </a:r>
            <a:r>
              <a:rPr lang="en-US" dirty="0" smtClean="0"/>
              <a:t>1</a:t>
            </a:r>
            <a:r>
              <a:rPr lang="cs-CZ" dirty="0" smtClean="0"/>
              <a:t>2</a:t>
            </a:r>
            <a:endParaRPr lang="en-US" dirty="0"/>
          </a:p>
          <a:p>
            <a:pPr marL="0" indent="0">
              <a:buNone/>
            </a:pPr>
            <a:r>
              <a:rPr lang="cs-CZ" dirty="0" smtClean="0"/>
              <a:t>	</a:t>
            </a:r>
            <a:r>
              <a:rPr lang="en-US" dirty="0" smtClean="0"/>
              <a:t>85 </a:t>
            </a:r>
            <a:r>
              <a:rPr lang="en-US" dirty="0"/>
              <a:t>– 89		</a:t>
            </a:r>
            <a:r>
              <a:rPr lang="en-US" dirty="0" smtClean="0"/>
              <a:t>1</a:t>
            </a:r>
            <a:r>
              <a:rPr lang="cs-CZ" dirty="0" smtClean="0"/>
              <a:t>1</a:t>
            </a:r>
            <a:r>
              <a:rPr lang="en-US" dirty="0"/>
              <a:t>	</a:t>
            </a:r>
            <a:r>
              <a:rPr lang="en-US" dirty="0" smtClean="0"/>
              <a:t>1</a:t>
            </a:r>
            <a:r>
              <a:rPr lang="cs-CZ" dirty="0" smtClean="0"/>
              <a:t>1</a:t>
            </a:r>
            <a:r>
              <a:rPr lang="en-US" dirty="0"/>
              <a:t>	</a:t>
            </a:r>
          </a:p>
          <a:p>
            <a:pPr marL="0" indent="0">
              <a:buNone/>
            </a:pPr>
            <a:r>
              <a:rPr lang="cs-CZ" dirty="0" smtClean="0"/>
              <a:t>	</a:t>
            </a:r>
            <a:r>
              <a:rPr lang="en-US" dirty="0" smtClean="0"/>
              <a:t>90 </a:t>
            </a:r>
            <a:r>
              <a:rPr lang="en-US" dirty="0"/>
              <a:t>+	</a:t>
            </a:r>
            <a:r>
              <a:rPr lang="cs-CZ" dirty="0" smtClean="0"/>
              <a:t>	9	9</a:t>
            </a:r>
            <a:endParaRPr lang="cs-CZ" dirty="0"/>
          </a:p>
        </p:txBody>
      </p:sp>
      <p:pic>
        <p:nvPicPr>
          <p:cNvPr id="4" name="Obrázek 3"/>
          <p:cNvPicPr>
            <a:picLocks noChangeAspect="1"/>
          </p:cNvPicPr>
          <p:nvPr/>
        </p:nvPicPr>
        <p:blipFill>
          <a:blip r:embed="rId2"/>
          <a:stretch>
            <a:fillRect/>
          </a:stretch>
        </p:blipFill>
        <p:spPr>
          <a:xfrm>
            <a:off x="6714022" y="2346525"/>
            <a:ext cx="3394669" cy="4140000"/>
          </a:xfrm>
          <a:prstGeom prst="rect">
            <a:avLst/>
          </a:prstGeom>
        </p:spPr>
      </p:pic>
    </p:spTree>
    <p:extLst>
      <p:ext uri="{BB962C8B-B14F-4D97-AF65-F5344CB8AC3E}">
        <p14:creationId xmlns:p14="http://schemas.microsoft.com/office/powerpoint/2010/main" val="318126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757328"/>
          </a:xfrm>
        </p:spPr>
        <p:txBody>
          <a:bodyPr/>
          <a:lstStyle/>
          <a:p>
            <a:pPr algn="ctr"/>
            <a:r>
              <a:rPr lang="en-US" dirty="0" smtClean="0"/>
              <a:t>Physical performance assessment</a:t>
            </a:r>
            <a:endParaRPr lang="en-US" dirty="0"/>
          </a:p>
        </p:txBody>
      </p:sp>
      <p:pic>
        <p:nvPicPr>
          <p:cNvPr id="4" name="Zástupný symbol pro obsah 3"/>
          <p:cNvPicPr>
            <a:picLocks noGrp="1" noChangeAspect="1"/>
          </p:cNvPicPr>
          <p:nvPr>
            <p:ph sz="quarter" idx="13"/>
          </p:nvPr>
        </p:nvPicPr>
        <p:blipFill>
          <a:blip r:embed="rId2"/>
          <a:stretch>
            <a:fillRect/>
          </a:stretch>
        </p:blipFill>
        <p:spPr>
          <a:xfrm>
            <a:off x="336209" y="2463965"/>
            <a:ext cx="8724132" cy="2408129"/>
          </a:xfrm>
          <a:prstGeom prst="rect">
            <a:avLst/>
          </a:prstGeom>
        </p:spPr>
      </p:pic>
      <p:sp>
        <p:nvSpPr>
          <p:cNvPr id="5" name="Obdélník 4"/>
          <p:cNvSpPr/>
          <p:nvPr/>
        </p:nvSpPr>
        <p:spPr>
          <a:xfrm>
            <a:off x="1231039" y="5412768"/>
            <a:ext cx="3745910" cy="400110"/>
          </a:xfrm>
          <a:prstGeom prst="rect">
            <a:avLst/>
          </a:prstGeom>
        </p:spPr>
        <p:txBody>
          <a:bodyPr wrap="square">
            <a:spAutoFit/>
          </a:bodyPr>
          <a:lstStyle/>
          <a:p>
            <a:r>
              <a:rPr lang="en-US" sz="2000" dirty="0" smtClean="0"/>
              <a:t>Normal comfortable speed  or</a:t>
            </a:r>
            <a:endParaRPr lang="en-US" sz="2000" dirty="0"/>
          </a:p>
        </p:txBody>
      </p:sp>
      <p:sp>
        <p:nvSpPr>
          <p:cNvPr id="6" name="Obdélník 5"/>
          <p:cNvSpPr/>
          <p:nvPr/>
        </p:nvSpPr>
        <p:spPr>
          <a:xfrm>
            <a:off x="3603010" y="5896094"/>
            <a:ext cx="2747868" cy="400110"/>
          </a:xfrm>
          <a:prstGeom prst="rect">
            <a:avLst/>
          </a:prstGeom>
        </p:spPr>
        <p:txBody>
          <a:bodyPr wrap="none">
            <a:spAutoFit/>
          </a:bodyPr>
          <a:lstStyle/>
          <a:p>
            <a:r>
              <a:rPr lang="en-US" sz="2000" dirty="0" smtClean="0"/>
              <a:t>maximum speed trials </a:t>
            </a:r>
            <a:endParaRPr lang="en-US" sz="2000" dirty="0"/>
          </a:p>
        </p:txBody>
      </p:sp>
      <p:pic>
        <p:nvPicPr>
          <p:cNvPr id="7" name="Obrázek 6"/>
          <p:cNvPicPr>
            <a:picLocks noChangeAspect="1"/>
          </p:cNvPicPr>
          <p:nvPr/>
        </p:nvPicPr>
        <p:blipFill>
          <a:blip r:embed="rId3"/>
          <a:stretch>
            <a:fillRect/>
          </a:stretch>
        </p:blipFill>
        <p:spPr>
          <a:xfrm>
            <a:off x="9315448" y="1839043"/>
            <a:ext cx="2548349" cy="4773582"/>
          </a:xfrm>
          <a:prstGeom prst="rect">
            <a:avLst/>
          </a:prstGeom>
        </p:spPr>
      </p:pic>
      <p:sp>
        <p:nvSpPr>
          <p:cNvPr id="8" name="Obdélník 7"/>
          <p:cNvSpPr/>
          <p:nvPr/>
        </p:nvSpPr>
        <p:spPr>
          <a:xfrm>
            <a:off x="4214949" y="1387974"/>
            <a:ext cx="3748142" cy="461665"/>
          </a:xfrm>
          <a:prstGeom prst="rect">
            <a:avLst/>
          </a:prstGeom>
        </p:spPr>
        <p:txBody>
          <a:bodyPr wrap="none">
            <a:spAutoFit/>
          </a:bodyPr>
          <a:lstStyle/>
          <a:p>
            <a:r>
              <a:rPr lang="cs-CZ" sz="2400" dirty="0"/>
              <a:t>Timed 10-Meter Walk Test</a:t>
            </a:r>
          </a:p>
        </p:txBody>
      </p:sp>
    </p:spTree>
    <p:extLst>
      <p:ext uri="{BB962C8B-B14F-4D97-AF65-F5344CB8AC3E}">
        <p14:creationId xmlns:p14="http://schemas.microsoft.com/office/powerpoint/2010/main" val="1183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822642"/>
          </a:xfrm>
        </p:spPr>
        <p:txBody>
          <a:bodyPr/>
          <a:lstStyle/>
          <a:p>
            <a:pPr algn="ctr"/>
            <a:r>
              <a:rPr lang="en-US" dirty="0" smtClean="0"/>
              <a:t>Bone strenght assessment</a:t>
            </a:r>
            <a:endParaRPr lang="en-US" dirty="0"/>
          </a:p>
        </p:txBody>
      </p:sp>
      <p:sp>
        <p:nvSpPr>
          <p:cNvPr id="3" name="Zástupný symbol pro obsah 2"/>
          <p:cNvSpPr>
            <a:spLocks noGrp="1"/>
          </p:cNvSpPr>
          <p:nvPr>
            <p:ph sz="quarter" idx="13"/>
          </p:nvPr>
        </p:nvSpPr>
        <p:spPr>
          <a:xfrm>
            <a:off x="812800" y="1600200"/>
            <a:ext cx="10566400" cy="2514600"/>
          </a:xfrm>
        </p:spPr>
        <p:txBody>
          <a:bodyPr>
            <a:normAutofit/>
          </a:bodyPr>
          <a:lstStyle/>
          <a:p>
            <a:endParaRPr lang="cs-CZ" sz="2200" dirty="0" smtClean="0"/>
          </a:p>
          <a:p>
            <a:pPr algn="just"/>
            <a:r>
              <a:rPr lang="en-US" sz="2200" dirty="0" smtClean="0"/>
              <a:t>A </a:t>
            </a:r>
            <a:r>
              <a:rPr lang="en-US" sz="2200" dirty="0"/>
              <a:t>bone density test uses X-rays to measure how many grams of calcium and other bone minerals are packed into a segment of bone. The bones that are most commonly tested are in the spine, hip and sometimes the forearm</a:t>
            </a:r>
            <a:r>
              <a:rPr lang="en-US" sz="2200" dirty="0" smtClean="0"/>
              <a:t>.</a:t>
            </a:r>
            <a:endParaRPr lang="cs-CZ" sz="2200" dirty="0" smtClean="0"/>
          </a:p>
          <a:p>
            <a:endParaRPr lang="cs-CZ" sz="2200" dirty="0" smtClean="0"/>
          </a:p>
        </p:txBody>
      </p:sp>
      <p:pic>
        <p:nvPicPr>
          <p:cNvPr id="4" name="Obrázek 3"/>
          <p:cNvPicPr>
            <a:picLocks noChangeAspect="1"/>
          </p:cNvPicPr>
          <p:nvPr/>
        </p:nvPicPr>
        <p:blipFill>
          <a:blip r:embed="rId2"/>
          <a:stretch>
            <a:fillRect/>
          </a:stretch>
        </p:blipFill>
        <p:spPr>
          <a:xfrm>
            <a:off x="7869691" y="3517719"/>
            <a:ext cx="4029075" cy="3009900"/>
          </a:xfrm>
          <a:prstGeom prst="rect">
            <a:avLst/>
          </a:prstGeom>
        </p:spPr>
      </p:pic>
      <p:sp>
        <p:nvSpPr>
          <p:cNvPr id="5" name="Obdélník 4"/>
          <p:cNvSpPr/>
          <p:nvPr/>
        </p:nvSpPr>
        <p:spPr>
          <a:xfrm>
            <a:off x="574766" y="3545341"/>
            <a:ext cx="6775359" cy="2123658"/>
          </a:xfrm>
          <a:prstGeom prst="rect">
            <a:avLst/>
          </a:prstGeom>
        </p:spPr>
        <p:txBody>
          <a:bodyPr wrap="square">
            <a:spAutoFit/>
          </a:bodyPr>
          <a:lstStyle/>
          <a:p>
            <a:pPr algn="just"/>
            <a:r>
              <a:rPr lang="en-US" sz="2200" dirty="0"/>
              <a:t>DEXA scores are reported as "T-scores" and "Z-scores." The T-score is a comparison of a person's bone density with that of a healthy 30-year-old of the same sex. The Z-score is a comparison of a person's bone density with that of an average person of the same age and sex.</a:t>
            </a:r>
          </a:p>
        </p:txBody>
      </p:sp>
    </p:spTree>
    <p:extLst>
      <p:ext uri="{BB962C8B-B14F-4D97-AF65-F5344CB8AC3E}">
        <p14:creationId xmlns:p14="http://schemas.microsoft.com/office/powerpoint/2010/main" val="362391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rendo.cz/files/core-page-elem/2401/core-page-elem_2401_img_14681790880462.png"/>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7862" t="-2537" r="1944" b="2958"/>
          <a:stretch/>
        </p:blipFill>
        <p:spPr bwMode="auto">
          <a:xfrm>
            <a:off x="-395287" y="3478213"/>
            <a:ext cx="5967411" cy="3365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a:stretch>
            <a:fillRect/>
          </a:stretch>
        </p:blipFill>
        <p:spPr>
          <a:xfrm>
            <a:off x="0" y="0"/>
            <a:ext cx="4281095" cy="3636000"/>
          </a:xfrm>
          <a:prstGeom prst="rect">
            <a:avLst/>
          </a:prstGeom>
        </p:spPr>
      </p:pic>
      <p:pic>
        <p:nvPicPr>
          <p:cNvPr id="1028" name="Picture 4" descr="Understanding Bone Densitometry - ppt video online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5139" t="6221" r="5591" b="15437"/>
          <a:stretch/>
        </p:blipFill>
        <p:spPr bwMode="auto">
          <a:xfrm>
            <a:off x="4662489" y="0"/>
            <a:ext cx="7529511" cy="485775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450411" y="5494615"/>
            <a:ext cx="5008164" cy="584775"/>
          </a:xfrm>
          <a:prstGeom prst="rect">
            <a:avLst/>
          </a:prstGeom>
        </p:spPr>
        <p:txBody>
          <a:bodyPr wrap="square">
            <a:spAutoFit/>
          </a:bodyPr>
          <a:lstStyle/>
          <a:p>
            <a:r>
              <a:rPr lang="en-US" sz="3200" b="1" dirty="0" smtClean="0">
                <a:latin typeface="Calibri" panose="020F0502020204030204" pitchFamily="34" charset="0"/>
                <a:cs typeface="Calibri" panose="020F0502020204030204" pitchFamily="34" charset="0"/>
              </a:rPr>
              <a:t>Bone Densitometry </a:t>
            </a:r>
            <a:r>
              <a:rPr lang="cs-CZ" sz="3200" b="1" dirty="0" smtClean="0">
                <a:latin typeface="Calibri" panose="020F0502020204030204" pitchFamily="34" charset="0"/>
                <a:cs typeface="Calibri" panose="020F0502020204030204" pitchFamily="34" charset="0"/>
              </a:rPr>
              <a:t>(</a:t>
            </a:r>
            <a:r>
              <a:rPr lang="cs-CZ" sz="3200" b="1" dirty="0">
                <a:latin typeface="Calibri" panose="020F0502020204030204" pitchFamily="34" charset="0"/>
                <a:cs typeface="Calibri" panose="020F0502020204030204" pitchFamily="34" charset="0"/>
              </a:rPr>
              <a:t>DXA)</a:t>
            </a:r>
          </a:p>
        </p:txBody>
      </p:sp>
    </p:spTree>
    <p:extLst>
      <p:ext uri="{BB962C8B-B14F-4D97-AF65-F5344CB8AC3E}">
        <p14:creationId xmlns:p14="http://schemas.microsoft.com/office/powerpoint/2010/main" val="38399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smtClean="0"/>
              <a:t>Body weight and body composition</a:t>
            </a:r>
            <a:endParaRPr lang="en-US" dirty="0"/>
          </a:p>
        </p:txBody>
      </p:sp>
      <p:sp>
        <p:nvSpPr>
          <p:cNvPr id="3" name="Zástupný symbol pro obsah 2"/>
          <p:cNvSpPr>
            <a:spLocks noGrp="1"/>
          </p:cNvSpPr>
          <p:nvPr>
            <p:ph sz="quarter" idx="13"/>
          </p:nvPr>
        </p:nvSpPr>
        <p:spPr/>
        <p:txBody>
          <a:bodyPr/>
          <a:lstStyle/>
          <a:p>
            <a:pPr lvl="1" algn="just"/>
            <a:r>
              <a:rPr lang="en-US" dirty="0" smtClean="0"/>
              <a:t>Body </a:t>
            </a:r>
            <a:r>
              <a:rPr lang="en-US" dirty="0"/>
              <a:t>weight refers to the size or mass of the individual. </a:t>
            </a:r>
            <a:endParaRPr lang="cs-CZ" dirty="0" smtClean="0"/>
          </a:p>
          <a:p>
            <a:pPr lvl="1" algn="just"/>
            <a:r>
              <a:rPr lang="en-US" dirty="0" smtClean="0"/>
              <a:t>Body </a:t>
            </a:r>
            <a:r>
              <a:rPr lang="en-US" dirty="0"/>
              <a:t>composition refers to body weight in terms of the absolute and relative amounts of muscle, bone, and fat tissues. </a:t>
            </a:r>
            <a:endParaRPr lang="cs-CZ" dirty="0" smtClean="0"/>
          </a:p>
          <a:p>
            <a:pPr lvl="1" algn="just"/>
            <a:r>
              <a:rPr lang="en-US" dirty="0" smtClean="0"/>
              <a:t>Aerobic </a:t>
            </a:r>
            <a:r>
              <a:rPr lang="en-US" dirty="0"/>
              <a:t>exercise and resistance training are effective in altering body weight  and composition</a:t>
            </a:r>
            <a:r>
              <a:rPr lang="en-US" dirty="0" smtClean="0"/>
              <a:t>.</a:t>
            </a:r>
            <a:endParaRPr lang="cs-CZ" dirty="0"/>
          </a:p>
          <a:p>
            <a:endParaRPr lang="cs-CZ" dirty="0" smtClean="0"/>
          </a:p>
          <a:p>
            <a:pPr marL="0" indent="0">
              <a:buNone/>
            </a:pPr>
            <a:r>
              <a:rPr lang="en-US" b="1" dirty="0" smtClean="0"/>
              <a:t>Assessment</a:t>
            </a:r>
          </a:p>
          <a:p>
            <a:pPr lvl="1"/>
            <a:r>
              <a:rPr lang="en-US" sz="2600" dirty="0" smtClean="0">
                <a:latin typeface="Calibri" panose="020F0502020204030204" pitchFamily="34" charset="0"/>
                <a:cs typeface="Calibri" panose="020F0502020204030204" pitchFamily="34" charset="0"/>
              </a:rPr>
              <a:t>Dual energy X-ray absorptiometry (DXA)</a:t>
            </a:r>
          </a:p>
          <a:p>
            <a:pPr lvl="1"/>
            <a:r>
              <a:rPr lang="en-US" sz="2600" dirty="0" err="1" smtClean="0">
                <a:latin typeface="Calibri" panose="020F0502020204030204" pitchFamily="34" charset="0"/>
                <a:cs typeface="Calibri" panose="020F0502020204030204" pitchFamily="34" charset="0"/>
              </a:rPr>
              <a:t>Bioimpedance</a:t>
            </a:r>
            <a:r>
              <a:rPr lang="en-US" sz="2600" dirty="0" smtClean="0">
                <a:latin typeface="Calibri" panose="020F0502020204030204" pitchFamily="34" charset="0"/>
                <a:cs typeface="Calibri" panose="020F0502020204030204" pitchFamily="34" charset="0"/>
              </a:rPr>
              <a:t> analysis (BIA) - InBody</a:t>
            </a:r>
            <a:endParaRPr lang="en-US" sz="2600" b="1" dirty="0" smtClean="0">
              <a:latin typeface="Calibri" panose="020F0502020204030204" pitchFamily="34" charset="0"/>
              <a:cs typeface="Calibri" panose="020F0502020204030204" pitchFamily="34" charset="0"/>
            </a:endParaRPr>
          </a:p>
          <a:p>
            <a:pPr lvl="1"/>
            <a:endParaRPr lang="en-US" dirty="0" smtClean="0"/>
          </a:p>
          <a:p>
            <a:pPr lvl="1"/>
            <a:endParaRPr lang="cs-CZ" dirty="0"/>
          </a:p>
        </p:txBody>
      </p:sp>
    </p:spTree>
    <p:extLst>
      <p:ext uri="{BB962C8B-B14F-4D97-AF65-F5344CB8AC3E}">
        <p14:creationId xmlns:p14="http://schemas.microsoft.com/office/powerpoint/2010/main" val="35762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t>Flexibility</a:t>
            </a:r>
            <a:endParaRPr lang="cs-CZ" dirty="0"/>
          </a:p>
        </p:txBody>
      </p:sp>
      <p:sp>
        <p:nvSpPr>
          <p:cNvPr id="3" name="Zástupný symbol pro obsah 2"/>
          <p:cNvSpPr>
            <a:spLocks noGrp="1"/>
          </p:cNvSpPr>
          <p:nvPr>
            <p:ph sz="quarter" idx="13"/>
          </p:nvPr>
        </p:nvSpPr>
        <p:spPr>
          <a:xfrm>
            <a:off x="228600" y="1600200"/>
            <a:ext cx="11554642" cy="4114800"/>
          </a:xfrm>
        </p:spPr>
        <p:txBody>
          <a:bodyPr/>
          <a:lstStyle/>
          <a:p>
            <a:pPr lvl="1"/>
            <a:endParaRPr lang="cs-CZ" dirty="0" smtClean="0"/>
          </a:p>
          <a:p>
            <a:pPr lvl="1" algn="just"/>
            <a:r>
              <a:rPr lang="en-US" dirty="0" smtClean="0"/>
              <a:t>the </a:t>
            </a:r>
            <a:r>
              <a:rPr lang="en-US" dirty="0"/>
              <a:t>ability to move a joint or series of joints fluidly through the complete range of motion. Flexibility is limited by factors such as bony structure of the joint and the size and strength of muscles, ligaments, and other connective tissues</a:t>
            </a:r>
            <a:r>
              <a:rPr lang="en-US" dirty="0" smtClean="0"/>
              <a:t>.</a:t>
            </a:r>
            <a:endParaRPr lang="cs-CZ" dirty="0" smtClean="0"/>
          </a:p>
          <a:p>
            <a:pPr marL="457200" lvl="1" indent="0">
              <a:buNone/>
            </a:pPr>
            <a:endParaRPr lang="cs-CZ" dirty="0"/>
          </a:p>
          <a:p>
            <a:pPr marL="457200" lvl="1" indent="0">
              <a:buNone/>
            </a:pPr>
            <a:r>
              <a:rPr lang="en-US" b="1" dirty="0" smtClean="0"/>
              <a:t>Assessment</a:t>
            </a:r>
          </a:p>
          <a:p>
            <a:pPr lvl="1"/>
            <a:r>
              <a:rPr lang="en-US" dirty="0" smtClean="0"/>
              <a:t>Senior fitness test (SFT) – Chair sit – and – reach test </a:t>
            </a:r>
          </a:p>
          <a:p>
            <a:pPr lvl="1"/>
            <a:r>
              <a:rPr lang="en-US" dirty="0" smtClean="0"/>
              <a:t>SFT – Back scratch test </a:t>
            </a:r>
          </a:p>
          <a:p>
            <a:pPr lvl="1"/>
            <a:endParaRPr lang="cs-CZ" dirty="0"/>
          </a:p>
        </p:txBody>
      </p:sp>
      <p:pic>
        <p:nvPicPr>
          <p:cNvPr id="4" name="Obrázek 3"/>
          <p:cNvPicPr>
            <a:picLocks noChangeAspect="1"/>
          </p:cNvPicPr>
          <p:nvPr/>
        </p:nvPicPr>
        <p:blipFill>
          <a:blip r:embed="rId2"/>
          <a:stretch>
            <a:fillRect/>
          </a:stretch>
        </p:blipFill>
        <p:spPr>
          <a:xfrm>
            <a:off x="7465831" y="3101612"/>
            <a:ext cx="2857500" cy="2257425"/>
          </a:xfrm>
          <a:prstGeom prst="rect">
            <a:avLst/>
          </a:prstGeom>
        </p:spPr>
      </p:pic>
      <p:pic>
        <p:nvPicPr>
          <p:cNvPr id="5" name="Obrázek 4"/>
          <p:cNvPicPr>
            <a:picLocks noChangeAspect="1"/>
          </p:cNvPicPr>
          <p:nvPr/>
        </p:nvPicPr>
        <p:blipFill>
          <a:blip r:embed="rId3"/>
          <a:stretch>
            <a:fillRect/>
          </a:stretch>
        </p:blipFill>
        <p:spPr>
          <a:xfrm>
            <a:off x="4434935" y="4360135"/>
            <a:ext cx="1570986" cy="2340000"/>
          </a:xfrm>
          <a:prstGeom prst="rect">
            <a:avLst/>
          </a:prstGeom>
        </p:spPr>
      </p:pic>
    </p:spTree>
    <p:extLst>
      <p:ext uri="{BB962C8B-B14F-4D97-AF65-F5344CB8AC3E}">
        <p14:creationId xmlns:p14="http://schemas.microsoft.com/office/powerpoint/2010/main" val="31728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12800" y="274639"/>
            <a:ext cx="10566400" cy="696912"/>
          </a:xfrm>
        </p:spPr>
        <p:txBody>
          <a:bodyPr/>
          <a:lstStyle/>
          <a:p>
            <a:pPr algn="ctr"/>
            <a:r>
              <a:rPr lang="cs-CZ" dirty="0" smtClean="0"/>
              <a:t>balance</a:t>
            </a:r>
            <a:endParaRPr lang="cs-CZ" dirty="0"/>
          </a:p>
        </p:txBody>
      </p:sp>
      <p:sp>
        <p:nvSpPr>
          <p:cNvPr id="4" name="Zástupný symbol pro obsah 3"/>
          <p:cNvSpPr>
            <a:spLocks noGrp="1"/>
          </p:cNvSpPr>
          <p:nvPr>
            <p:ph sz="quarter" idx="13"/>
          </p:nvPr>
        </p:nvSpPr>
        <p:spPr>
          <a:xfrm>
            <a:off x="228601" y="1227909"/>
            <a:ext cx="11644312" cy="5630091"/>
          </a:xfrm>
        </p:spPr>
        <p:txBody>
          <a:bodyPr>
            <a:noAutofit/>
          </a:bodyPr>
          <a:lstStyle/>
          <a:p>
            <a:pPr lvl="1" algn="just"/>
            <a:r>
              <a:rPr lang="en-US" sz="1800" dirty="0" smtClean="0"/>
              <a:t>the ability to keep the body's center of gravity within the base of support when maintaining a static position, performing voluntary movements, or reacting to external disturbances. </a:t>
            </a:r>
          </a:p>
          <a:p>
            <a:pPr lvl="1" algn="just"/>
            <a:r>
              <a:rPr lang="en-US" sz="1800" dirty="0" smtClean="0"/>
              <a:t>Functional balance refers to the ability to perform daily movement tasks requiring balance such as picking up an object from the floor dressing, and turning to look at something behind you. </a:t>
            </a:r>
          </a:p>
          <a:p>
            <a:pPr algn="just"/>
            <a:r>
              <a:rPr lang="en-US" sz="1800" b="1" dirty="0" smtClean="0"/>
              <a:t>Assessment</a:t>
            </a:r>
          </a:p>
          <a:p>
            <a:pPr lvl="1"/>
            <a:r>
              <a:rPr lang="en-US" sz="1800" dirty="0" smtClean="0"/>
              <a:t>Static balance</a:t>
            </a:r>
          </a:p>
          <a:p>
            <a:pPr lvl="2"/>
            <a:r>
              <a:rPr lang="en-US" sz="1800" dirty="0" err="1" smtClean="0"/>
              <a:t>Posturography</a:t>
            </a:r>
            <a:r>
              <a:rPr lang="en-US" sz="1800" dirty="0" smtClean="0"/>
              <a:t> </a:t>
            </a:r>
          </a:p>
          <a:p>
            <a:pPr lvl="2"/>
            <a:r>
              <a:rPr lang="en-US" sz="1800" dirty="0" smtClean="0"/>
              <a:t>The One-Legged Stance Test </a:t>
            </a:r>
          </a:p>
          <a:p>
            <a:pPr lvl="1"/>
            <a:r>
              <a:rPr lang="en-US" sz="1800" dirty="0" smtClean="0"/>
              <a:t>Dynamic balance</a:t>
            </a:r>
          </a:p>
          <a:p>
            <a:pPr lvl="2"/>
            <a:r>
              <a:rPr lang="en-US" sz="1800" dirty="0" smtClean="0"/>
              <a:t>The 3m backwards walk test</a:t>
            </a:r>
          </a:p>
          <a:p>
            <a:pPr lvl="2"/>
            <a:r>
              <a:rPr lang="en-US" sz="1800" dirty="0" smtClean="0"/>
              <a:t>Foot up and go test</a:t>
            </a:r>
          </a:p>
          <a:p>
            <a:pPr lvl="2"/>
            <a:r>
              <a:rPr lang="en-US" sz="1800" dirty="0" smtClean="0"/>
              <a:t>Reach test</a:t>
            </a:r>
          </a:p>
          <a:p>
            <a:pPr lvl="1"/>
            <a:endParaRPr lang="en-US" sz="1800" dirty="0" smtClean="0"/>
          </a:p>
          <a:p>
            <a:pPr lvl="1"/>
            <a:endParaRPr lang="en-US" sz="1800" dirty="0"/>
          </a:p>
        </p:txBody>
      </p:sp>
      <p:sp>
        <p:nvSpPr>
          <p:cNvPr id="2" name="Obdélník 1"/>
          <p:cNvSpPr/>
          <p:nvPr/>
        </p:nvSpPr>
        <p:spPr>
          <a:xfrm>
            <a:off x="5531395" y="3536744"/>
            <a:ext cx="6096000" cy="1754326"/>
          </a:xfrm>
          <a:prstGeom prst="rect">
            <a:avLst/>
          </a:prstGeom>
          <a:ln w="57150" cmpd="dbl">
            <a:solidFill>
              <a:srgbClr val="002060"/>
            </a:solidFill>
          </a:ln>
        </p:spPr>
        <p:txBody>
          <a:bodyPr>
            <a:spAutoFit/>
          </a:bodyPr>
          <a:lstStyle/>
          <a:p>
            <a:pPr algn="just"/>
            <a:r>
              <a:rPr lang="en-US" dirty="0"/>
              <a:t>There are inconsistencies </a:t>
            </a:r>
            <a:r>
              <a:rPr lang="en-US" dirty="0" smtClean="0"/>
              <a:t>in </a:t>
            </a:r>
            <a:r>
              <a:rPr lang="en-US" dirty="0"/>
              <a:t>the terminology used - postural stability, postural control, postural responses, postural sway, postural balance, balance, balance ability, balance control, balance performance, dynamics of standing balance, and so on. </a:t>
            </a:r>
            <a:r>
              <a:rPr lang="cs-CZ" dirty="0" smtClean="0"/>
              <a:t>W</a:t>
            </a:r>
            <a:r>
              <a:rPr lang="en-US" dirty="0" smtClean="0"/>
              <a:t>e </a:t>
            </a:r>
            <a:r>
              <a:rPr lang="en-US" dirty="0"/>
              <a:t>work with the following terminology - static balance and dynamic balance. </a:t>
            </a:r>
            <a:endParaRPr lang="cs-CZ" dirty="0"/>
          </a:p>
        </p:txBody>
      </p:sp>
    </p:spTree>
    <p:extLst>
      <p:ext uri="{BB962C8B-B14F-4D97-AF65-F5344CB8AC3E}">
        <p14:creationId xmlns:p14="http://schemas.microsoft.com/office/powerpoint/2010/main" val="34325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pPr algn="ctr" rtl="0"/>
            <a:r>
              <a:rPr lang="en-US" dirty="0" smtClean="0"/>
              <a:t>Physical activity in older adults</a:t>
            </a:r>
            <a:endParaRPr lang="en-US" dirty="0"/>
          </a:p>
        </p:txBody>
      </p:sp>
      <p:sp>
        <p:nvSpPr>
          <p:cNvPr id="14" name="Zástupný symbol pro obsah 13"/>
          <p:cNvSpPr>
            <a:spLocks noGrp="1"/>
          </p:cNvSpPr>
          <p:nvPr>
            <p:ph sz="quarter" idx="13"/>
          </p:nvPr>
        </p:nvSpPr>
        <p:spPr/>
        <p:txBody>
          <a:bodyPr rtlCol="0">
            <a:normAutofit/>
          </a:bodyPr>
          <a:lstStyle/>
          <a:p>
            <a:pPr lvl="0"/>
            <a:endParaRPr lang="cs-CZ" b="1" dirty="0" smtClean="0"/>
          </a:p>
          <a:p>
            <a:pPr lvl="0"/>
            <a:endParaRPr lang="cs-CZ" b="1" dirty="0"/>
          </a:p>
          <a:p>
            <a:pPr lvl="0"/>
            <a:r>
              <a:rPr lang="en-US" sz="2400" b="1" dirty="0" smtClean="0"/>
              <a:t>Goals</a:t>
            </a:r>
            <a:endParaRPr lang="en-US" sz="2400" b="1" dirty="0"/>
          </a:p>
          <a:p>
            <a:pPr lvl="1"/>
            <a:r>
              <a:rPr lang="en-US" sz="2200" dirty="0"/>
              <a:t>Maintaining self-sufficiency</a:t>
            </a:r>
          </a:p>
          <a:p>
            <a:pPr lvl="1"/>
            <a:r>
              <a:rPr lang="en-US" sz="2200" dirty="0"/>
              <a:t>Maintaining or improving the quality of life</a:t>
            </a:r>
          </a:p>
          <a:p>
            <a:pPr lvl="1"/>
            <a:r>
              <a:rPr lang="en-US" sz="2200" dirty="0" smtClean="0"/>
              <a:t>Slowing down aging processes and </a:t>
            </a:r>
            <a:r>
              <a:rPr lang="en-US" sz="2200" dirty="0"/>
              <a:t>their </a:t>
            </a:r>
            <a:r>
              <a:rPr lang="en-US" sz="2200" dirty="0" smtClean="0"/>
              <a:t>manifestations</a:t>
            </a:r>
            <a:endParaRPr lang="cs-CZ" sz="2200" dirty="0" smtClean="0"/>
          </a:p>
          <a:p>
            <a:pPr lvl="2"/>
            <a:endParaRPr lang="en-US" sz="2200" dirty="0"/>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8124000" y="3958045"/>
            <a:ext cx="4068000" cy="4068000"/>
          </a:xfrm>
          <a:prstGeom prst="rect">
            <a:avLst/>
          </a:prstGeom>
        </p:spPr>
      </p:pic>
      <p:sp>
        <p:nvSpPr>
          <p:cNvPr id="2" name="Nadpis 1"/>
          <p:cNvSpPr>
            <a:spLocks noGrp="1"/>
          </p:cNvSpPr>
          <p:nvPr>
            <p:ph type="title"/>
          </p:nvPr>
        </p:nvSpPr>
        <p:spPr>
          <a:xfrm>
            <a:off x="812799" y="274638"/>
            <a:ext cx="10566401" cy="839787"/>
          </a:xfrm>
        </p:spPr>
        <p:txBody>
          <a:bodyPr/>
          <a:lstStyle/>
          <a:p>
            <a:pPr algn="ctr"/>
            <a:r>
              <a:rPr lang="cs-CZ" dirty="0" smtClean="0">
                <a:latin typeface="Arial" panose="020B0604020202020204" pitchFamily="34" charset="0"/>
                <a:cs typeface="Arial" panose="020B0604020202020204" pitchFamily="34" charset="0"/>
              </a:rPr>
              <a:t>Static Balance - </a:t>
            </a:r>
            <a:r>
              <a:rPr lang="en-US" dirty="0" smtClean="0">
                <a:latin typeface="Arial" panose="020B0604020202020204" pitchFamily="34" charset="0"/>
                <a:cs typeface="Arial" panose="020B0604020202020204" pitchFamily="34" charset="0"/>
              </a:rPr>
              <a:t>force </a:t>
            </a:r>
            <a:r>
              <a:rPr lang="en-US" dirty="0" smtClean="0">
                <a:latin typeface="Arial" panose="020B0604020202020204" pitchFamily="34" charset="0"/>
                <a:cs typeface="Arial" panose="020B0604020202020204" pitchFamily="34" charset="0"/>
              </a:rPr>
              <a:t>plates</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sz="quarter" idx="13"/>
          </p:nvPr>
        </p:nvSpPr>
        <p:spPr>
          <a:xfrm>
            <a:off x="248194" y="1240971"/>
            <a:ext cx="11704320" cy="5434149"/>
          </a:xfrm>
        </p:spPr>
        <p:txBody>
          <a:bodyPr>
            <a:normAutofit fontScale="92500" lnSpcReduction="20000"/>
          </a:bodyPr>
          <a:lstStyle/>
          <a:p>
            <a:pPr algn="just">
              <a:buFont typeface="Wingdings" panose="05000000000000000000" pitchFamily="2" charset="2"/>
              <a:buChar char="Ø"/>
            </a:pPr>
            <a:r>
              <a:rPr lang="en-US" b="1" dirty="0" err="1"/>
              <a:t>Posturography</a:t>
            </a:r>
            <a:r>
              <a:rPr lang="en-US" dirty="0"/>
              <a:t> is the technique used to quantify postural control in upright stance in either static or dynamic conditions.</a:t>
            </a:r>
            <a:endParaRPr lang="cs-CZ" dirty="0"/>
          </a:p>
          <a:p>
            <a:pPr algn="just">
              <a:buFont typeface="Wingdings" panose="05000000000000000000" pitchFamily="2" charset="2"/>
              <a:buChar char="Ø"/>
            </a:pPr>
            <a:r>
              <a:rPr lang="en-US" dirty="0"/>
              <a:t>The trials were performed under both </a:t>
            </a:r>
            <a:r>
              <a:rPr lang="en-US" b="1" dirty="0"/>
              <a:t>eyes closed </a:t>
            </a:r>
            <a:r>
              <a:rPr lang="en-US" dirty="0"/>
              <a:t>(EC) and </a:t>
            </a:r>
            <a:r>
              <a:rPr lang="en-US" b="1" dirty="0"/>
              <a:t>eyes open </a:t>
            </a:r>
            <a:r>
              <a:rPr lang="en-US" dirty="0"/>
              <a:t>(EO) conditions </a:t>
            </a:r>
            <a:r>
              <a:rPr lang="en-US" b="1" dirty="0"/>
              <a:t>in double leg stance and narrow</a:t>
            </a:r>
            <a:r>
              <a:rPr lang="en-US" dirty="0"/>
              <a:t>. Most researchers conducted between </a:t>
            </a:r>
            <a:r>
              <a:rPr lang="en-US" b="1" dirty="0"/>
              <a:t>2 and 5 repetitions </a:t>
            </a:r>
            <a:r>
              <a:rPr lang="en-US" dirty="0"/>
              <a:t>of postural sway recordings.</a:t>
            </a:r>
          </a:p>
          <a:p>
            <a:pPr algn="just">
              <a:buFont typeface="Wingdings" panose="05000000000000000000" pitchFamily="2" charset="2"/>
              <a:buChar char="Ø"/>
            </a:pPr>
            <a:r>
              <a:rPr lang="en-US" dirty="0"/>
              <a:t>The possible effect of fatigue, especially in a population of balance impaired or otherwise pathologically affected elderly subjects, has to be considered when increasing the trial number or duration.</a:t>
            </a:r>
          </a:p>
          <a:p>
            <a:pPr algn="just">
              <a:buFont typeface="Wingdings" panose="05000000000000000000" pitchFamily="2" charset="2"/>
              <a:buChar char="Ø"/>
            </a:pPr>
            <a:r>
              <a:rPr lang="en-US" dirty="0"/>
              <a:t>In studies was found higher overall reliability values under eyes closed conditions compared to open eyes.</a:t>
            </a:r>
          </a:p>
          <a:p>
            <a:pPr algn="just">
              <a:buFont typeface="Wingdings" panose="05000000000000000000" pitchFamily="2" charset="2"/>
              <a:buChar char="Ø"/>
            </a:pPr>
            <a:r>
              <a:rPr lang="en-US" dirty="0"/>
              <a:t>Changing from a narrow- to a broad-based stance invokes a change in balance strategy from ankle to hip to the trunk and in the degree of control by stiffness.</a:t>
            </a:r>
          </a:p>
          <a:p>
            <a:pPr algn="just">
              <a:buFont typeface="Wingdings" panose="05000000000000000000" pitchFamily="2" charset="2"/>
              <a:buChar char="Ø"/>
            </a:pPr>
            <a:r>
              <a:rPr lang="en-US" dirty="0"/>
              <a:t>The most common COP variable reported is the total </a:t>
            </a:r>
            <a:r>
              <a:rPr lang="en-US" b="1" dirty="0"/>
              <a:t>sway path length, sway area, medial-lateral sway length, anterior-posterior sway length, and </a:t>
            </a:r>
            <a:r>
              <a:rPr lang="en-US" b="1" dirty="0" smtClean="0"/>
              <a:t>velocity</a:t>
            </a:r>
            <a:r>
              <a:rPr lang="cs-CZ" b="1" dirty="0" smtClean="0"/>
              <a:t>.</a:t>
            </a:r>
            <a:endParaRPr lang="en-US" dirty="0"/>
          </a:p>
          <a:p>
            <a:pPr algn="just">
              <a:buFont typeface="Wingdings" panose="05000000000000000000" pitchFamily="2" charset="2"/>
              <a:buChar char="Ø"/>
            </a:pPr>
            <a:r>
              <a:rPr lang="en-US" dirty="0"/>
              <a:t>Even though it has been shown that COP measures differ between age groups, these measures' reliability is not influenced by gender.</a:t>
            </a:r>
          </a:p>
          <a:p>
            <a:pPr algn="just">
              <a:buFont typeface="Wingdings" panose="05000000000000000000" pitchFamily="2" charset="2"/>
              <a:buChar char="Ø"/>
            </a:pPr>
            <a:r>
              <a:rPr lang="en-US" dirty="0"/>
              <a:t>Resistance exercise interventions did not significantly change any of the variables in either eye open or closed conditions.</a:t>
            </a:r>
          </a:p>
          <a:p>
            <a:pPr algn="just">
              <a:buFont typeface="Wingdings" panose="05000000000000000000" pitchFamily="2" charset="2"/>
              <a:buChar char="Ø"/>
            </a:pPr>
            <a:endParaRPr lang="cs-CZ" dirty="0" smtClean="0"/>
          </a:p>
        </p:txBody>
      </p:sp>
    </p:spTree>
    <p:extLst>
      <p:ext uri="{BB962C8B-B14F-4D97-AF65-F5344CB8AC3E}">
        <p14:creationId xmlns:p14="http://schemas.microsoft.com/office/powerpoint/2010/main" val="115239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783453"/>
          </a:xfrm>
        </p:spPr>
        <p:txBody>
          <a:bodyPr/>
          <a:lstStyle/>
          <a:p>
            <a:pPr lvl="2" algn="ctr"/>
            <a:r>
              <a:rPr lang="en-US" sz="3600" b="1" dirty="0"/>
              <a:t>The One-Legged Stance Test </a:t>
            </a:r>
            <a:endParaRPr lang="cs-CZ" sz="3600" b="1" dirty="0"/>
          </a:p>
        </p:txBody>
      </p:sp>
      <p:sp>
        <p:nvSpPr>
          <p:cNvPr id="3" name="Zástupný symbol pro obsah 2"/>
          <p:cNvSpPr>
            <a:spLocks noGrp="1"/>
          </p:cNvSpPr>
          <p:nvPr>
            <p:ph sz="quarter" idx="13"/>
          </p:nvPr>
        </p:nvSpPr>
        <p:spPr/>
        <p:txBody>
          <a:bodyPr/>
          <a:lstStyle/>
          <a:p>
            <a:pPr lvl="2" algn="just"/>
            <a:r>
              <a:rPr lang="en-US" dirty="0"/>
              <a:t>measures postural stability (i.e., balance) and is more difficult to perform due to the narrow base of support required to do the test. ... The patient is then instructed to close his eyes and maintain balance for up to 30 seconds.</a:t>
            </a:r>
            <a:endParaRPr lang="cs-CZ" dirty="0"/>
          </a:p>
        </p:txBody>
      </p:sp>
      <p:pic>
        <p:nvPicPr>
          <p:cNvPr id="4" name="Obrázek 3"/>
          <p:cNvPicPr>
            <a:picLocks noChangeAspect="1"/>
          </p:cNvPicPr>
          <p:nvPr/>
        </p:nvPicPr>
        <p:blipFill>
          <a:blip r:embed="rId2"/>
          <a:stretch>
            <a:fillRect/>
          </a:stretch>
        </p:blipFill>
        <p:spPr>
          <a:xfrm>
            <a:off x="5243513" y="2800350"/>
            <a:ext cx="6480000" cy="3888000"/>
          </a:xfrm>
          <a:prstGeom prst="rect">
            <a:avLst/>
          </a:prstGeom>
        </p:spPr>
      </p:pic>
      <p:pic>
        <p:nvPicPr>
          <p:cNvPr id="5" name="Obrázek 4"/>
          <p:cNvPicPr>
            <a:picLocks noChangeAspect="1"/>
          </p:cNvPicPr>
          <p:nvPr/>
        </p:nvPicPr>
        <p:blipFill>
          <a:blip r:embed="rId3"/>
          <a:stretch>
            <a:fillRect/>
          </a:stretch>
        </p:blipFill>
        <p:spPr>
          <a:xfrm>
            <a:off x="308150" y="3325125"/>
            <a:ext cx="4591050" cy="2838450"/>
          </a:xfrm>
          <a:prstGeom prst="rect">
            <a:avLst/>
          </a:prstGeom>
        </p:spPr>
      </p:pic>
      <p:sp>
        <p:nvSpPr>
          <p:cNvPr id="6" name="Obdélník 5"/>
          <p:cNvSpPr/>
          <p:nvPr/>
        </p:nvSpPr>
        <p:spPr>
          <a:xfrm>
            <a:off x="1419225" y="2783016"/>
            <a:ext cx="6096000" cy="369332"/>
          </a:xfrm>
          <a:prstGeom prst="rect">
            <a:avLst/>
          </a:prstGeom>
        </p:spPr>
        <p:txBody>
          <a:bodyPr>
            <a:spAutoFit/>
          </a:bodyPr>
          <a:lstStyle/>
          <a:p>
            <a:r>
              <a:rPr lang="en-US" dirty="0" smtClean="0"/>
              <a:t>Simple </a:t>
            </a:r>
            <a:r>
              <a:rPr lang="en-US" dirty="0"/>
              <a:t>Balance Test</a:t>
            </a:r>
            <a:endParaRPr lang="cs-CZ" dirty="0"/>
          </a:p>
        </p:txBody>
      </p:sp>
    </p:spTree>
    <p:extLst>
      <p:ext uri="{BB962C8B-B14F-4D97-AF65-F5344CB8AC3E}">
        <p14:creationId xmlns:p14="http://schemas.microsoft.com/office/powerpoint/2010/main" val="28539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smtClean="0"/>
              <a:t>Dynamic balance ability – assessment</a:t>
            </a:r>
            <a:r>
              <a:rPr lang="cs-CZ" dirty="0" smtClean="0"/>
              <a:t/>
            </a:r>
            <a:br>
              <a:rPr lang="cs-CZ" dirty="0" smtClean="0"/>
            </a:br>
            <a:r>
              <a:rPr lang="en-US" sz="2800" dirty="0" smtClean="0"/>
              <a:t>The 3-m backwards walk test</a:t>
            </a:r>
            <a:endParaRPr lang="en-US" sz="2800" dirty="0"/>
          </a:p>
        </p:txBody>
      </p:sp>
      <p:sp>
        <p:nvSpPr>
          <p:cNvPr id="6" name="Zástupný symbol pro obsah 5"/>
          <p:cNvSpPr>
            <a:spLocks noGrp="1"/>
          </p:cNvSpPr>
          <p:nvPr>
            <p:ph sz="quarter" idx="13"/>
          </p:nvPr>
        </p:nvSpPr>
        <p:spPr>
          <a:xfrm>
            <a:off x="812800" y="1600200"/>
            <a:ext cx="4978400" cy="4986338"/>
          </a:xfrm>
        </p:spPr>
        <p:txBody>
          <a:bodyPr>
            <a:normAutofit/>
          </a:bodyPr>
          <a:lstStyle/>
          <a:p>
            <a:pPr algn="just"/>
            <a:r>
              <a:rPr lang="en-US" sz="2500" dirty="0" smtClean="0">
                <a:latin typeface="Calibri" panose="020F0502020204030204" pitchFamily="34" charset="0"/>
                <a:cs typeface="Calibri" panose="020F0502020204030204" pitchFamily="34" charset="0"/>
              </a:rPr>
              <a:t>...</a:t>
            </a:r>
            <a:r>
              <a:rPr lang="cs-CZ" sz="2500" dirty="0" smtClean="0">
                <a:latin typeface="Calibri" panose="020F0502020204030204" pitchFamily="34" charset="0"/>
                <a:cs typeface="Calibri" panose="020F0502020204030204" pitchFamily="34" charset="0"/>
              </a:rPr>
              <a:t> </a:t>
            </a:r>
            <a:r>
              <a:rPr lang="en-US" sz="2500" dirty="0" smtClean="0">
                <a:latin typeface="Calibri" panose="020F0502020204030204" pitchFamily="34" charset="0"/>
                <a:cs typeface="Calibri" panose="020F0502020204030204" pitchFamily="34" charset="0"/>
              </a:rPr>
              <a:t>Several </a:t>
            </a:r>
            <a:r>
              <a:rPr lang="en-US" sz="2500" dirty="0">
                <a:latin typeface="Calibri" panose="020F0502020204030204" pitchFamily="34" charset="0"/>
                <a:cs typeface="Calibri" panose="020F0502020204030204" pitchFamily="34" charset="0"/>
              </a:rPr>
              <a:t>measures of fall risk have been previously developed and include forward walking, turning, and stepping motions. </a:t>
            </a:r>
          </a:p>
          <a:p>
            <a:pPr algn="just"/>
            <a:r>
              <a:rPr lang="en-US" sz="2500" dirty="0" smtClean="0">
                <a:latin typeface="Calibri" panose="020F0502020204030204" pitchFamily="34" charset="0"/>
                <a:cs typeface="Calibri" panose="020F0502020204030204" pitchFamily="34" charset="0"/>
              </a:rPr>
              <a:t>…</a:t>
            </a:r>
            <a:r>
              <a:rPr lang="cs-CZ" sz="2500" dirty="0" smtClean="0">
                <a:latin typeface="Calibri" panose="020F0502020204030204" pitchFamily="34" charset="0"/>
                <a:cs typeface="Calibri" panose="020F0502020204030204" pitchFamily="34" charset="0"/>
              </a:rPr>
              <a:t> </a:t>
            </a:r>
            <a:r>
              <a:rPr lang="en-US" sz="2500" dirty="0" smtClean="0">
                <a:latin typeface="Calibri" panose="020F0502020204030204" pitchFamily="34" charset="0"/>
                <a:cs typeface="Calibri" panose="020F0502020204030204" pitchFamily="34" charset="0"/>
              </a:rPr>
              <a:t>recent </a:t>
            </a:r>
            <a:r>
              <a:rPr lang="en-US" sz="2500" dirty="0">
                <a:latin typeface="Calibri" panose="020F0502020204030204" pitchFamily="34" charset="0"/>
                <a:cs typeface="Calibri" panose="020F0502020204030204" pitchFamily="34" charset="0"/>
              </a:rPr>
              <a:t>research has demonstrated that backwards walking is more sensitive at identifying age-related changes in mobility and balance compared with forward walking… </a:t>
            </a:r>
            <a:endParaRPr lang="cs-CZ" sz="2500" dirty="0">
              <a:latin typeface="Calibri" panose="020F0502020204030204" pitchFamily="34" charset="0"/>
              <a:cs typeface="Calibri" panose="020F0502020204030204" pitchFamily="34" charset="0"/>
            </a:endParaRPr>
          </a:p>
        </p:txBody>
      </p:sp>
      <p:pic>
        <p:nvPicPr>
          <p:cNvPr id="8" name="Zástupný symbol pro obsah 7"/>
          <p:cNvPicPr>
            <a:picLocks noGrp="1" noChangeAspect="1"/>
          </p:cNvPicPr>
          <p:nvPr>
            <p:ph sz="quarter" idx="14"/>
          </p:nvPr>
        </p:nvPicPr>
        <p:blipFill>
          <a:blip r:embed="rId2"/>
          <a:stretch>
            <a:fillRect/>
          </a:stretch>
        </p:blipFill>
        <p:spPr>
          <a:xfrm>
            <a:off x="6696163" y="1600200"/>
            <a:ext cx="4891334" cy="4896000"/>
          </a:xfrm>
          <a:prstGeom prst="rect">
            <a:avLst/>
          </a:prstGeom>
        </p:spPr>
      </p:pic>
    </p:spTree>
    <p:extLst>
      <p:ext uri="{BB962C8B-B14F-4D97-AF65-F5344CB8AC3E}">
        <p14:creationId xmlns:p14="http://schemas.microsoft.com/office/powerpoint/2010/main" val="10584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839787"/>
          </a:xfrm>
        </p:spPr>
        <p:txBody>
          <a:bodyPr/>
          <a:lstStyle/>
          <a:p>
            <a:pPr algn="ctr"/>
            <a:r>
              <a:rPr lang="en-US" dirty="0" smtClean="0"/>
              <a:t>Dynamic balance ability assessment</a:t>
            </a:r>
            <a:endParaRPr lang="en-US" dirty="0"/>
          </a:p>
        </p:txBody>
      </p:sp>
      <p:sp>
        <p:nvSpPr>
          <p:cNvPr id="3" name="Zástupný symbol pro obsah 2"/>
          <p:cNvSpPr>
            <a:spLocks noGrp="1"/>
          </p:cNvSpPr>
          <p:nvPr>
            <p:ph sz="quarter" idx="13"/>
          </p:nvPr>
        </p:nvSpPr>
        <p:spPr>
          <a:xfrm>
            <a:off x="700088" y="1600199"/>
            <a:ext cx="10679112" cy="4843463"/>
          </a:xfrm>
        </p:spPr>
        <p:txBody>
          <a:bodyPr>
            <a:normAutofit fontScale="92500" lnSpcReduction="20000"/>
          </a:bodyPr>
          <a:lstStyle/>
          <a:p>
            <a:r>
              <a:rPr lang="en-US" dirty="0" smtClean="0"/>
              <a:t>Senior fitness test – </a:t>
            </a:r>
            <a:r>
              <a:rPr lang="en-US" b="1" dirty="0" smtClean="0"/>
              <a:t>8 – Foot up and go</a:t>
            </a:r>
          </a:p>
          <a:p>
            <a:pPr lvl="1" algn="just"/>
            <a:r>
              <a:rPr lang="en-US" dirty="0" smtClean="0"/>
              <a:t>Number of seconds required to get up from a seated position, walk 8 feet (2.44m), turn and return to seated position</a:t>
            </a:r>
          </a:p>
          <a:p>
            <a:pPr lvl="1"/>
            <a:endParaRPr lang="en-US" dirty="0" smtClean="0"/>
          </a:p>
          <a:p>
            <a:pPr marL="457200" lvl="1" indent="0">
              <a:buNone/>
            </a:pPr>
            <a:r>
              <a:rPr lang="en-US" dirty="0" smtClean="0"/>
              <a:t>Seconds to complete task</a:t>
            </a:r>
          </a:p>
          <a:p>
            <a:pPr marL="457200" lvl="1" indent="0">
              <a:buNone/>
            </a:pPr>
            <a:r>
              <a:rPr lang="en-US" dirty="0" smtClean="0"/>
              <a:t>Age			Men	Women</a:t>
            </a:r>
          </a:p>
          <a:p>
            <a:pPr marL="457200" lvl="1" indent="0">
              <a:buNone/>
            </a:pPr>
            <a:r>
              <a:rPr lang="cs-CZ" dirty="0" smtClean="0"/>
              <a:t>60 </a:t>
            </a:r>
            <a:r>
              <a:rPr lang="cs-CZ" dirty="0" smtClean="0"/>
              <a:t>– 64		4.8	5.0</a:t>
            </a:r>
          </a:p>
          <a:p>
            <a:pPr marL="457200" lvl="1" indent="0">
              <a:buNone/>
            </a:pPr>
            <a:r>
              <a:rPr lang="cs-CZ" dirty="0" smtClean="0"/>
              <a:t>65 – 69		5.1	5.3</a:t>
            </a:r>
          </a:p>
          <a:p>
            <a:pPr marL="457200" lvl="1" indent="0">
              <a:buNone/>
            </a:pPr>
            <a:r>
              <a:rPr lang="cs-CZ" dirty="0" smtClean="0"/>
              <a:t>70 – 74		5.5	5.6</a:t>
            </a:r>
          </a:p>
          <a:p>
            <a:pPr marL="457200" lvl="1" indent="0">
              <a:buNone/>
            </a:pPr>
            <a:r>
              <a:rPr lang="cs-CZ" dirty="0" smtClean="0"/>
              <a:t>75 – 79		5.9	6.0</a:t>
            </a:r>
          </a:p>
          <a:p>
            <a:pPr marL="457200" lvl="1" indent="0">
              <a:buNone/>
            </a:pPr>
            <a:r>
              <a:rPr lang="cs-CZ" dirty="0" smtClean="0"/>
              <a:t>80 – 84		6.4	6.5</a:t>
            </a:r>
          </a:p>
          <a:p>
            <a:pPr marL="457200" lvl="1" indent="0">
              <a:buNone/>
            </a:pPr>
            <a:r>
              <a:rPr lang="cs-CZ" dirty="0" smtClean="0"/>
              <a:t>85 – 89		7.1	7.1	</a:t>
            </a:r>
          </a:p>
          <a:p>
            <a:pPr marL="457200" lvl="1" indent="0">
              <a:buNone/>
            </a:pPr>
            <a:r>
              <a:rPr lang="cs-CZ" dirty="0" smtClean="0"/>
              <a:t>90 +		8.0	8.0</a:t>
            </a:r>
          </a:p>
        </p:txBody>
      </p:sp>
      <p:pic>
        <p:nvPicPr>
          <p:cNvPr id="5" name="Obrázek 4"/>
          <p:cNvPicPr>
            <a:picLocks noChangeAspect="1"/>
          </p:cNvPicPr>
          <p:nvPr/>
        </p:nvPicPr>
        <p:blipFill>
          <a:blip r:embed="rId2"/>
          <a:stretch>
            <a:fillRect/>
          </a:stretch>
        </p:blipFill>
        <p:spPr>
          <a:xfrm>
            <a:off x="7015163" y="2586036"/>
            <a:ext cx="3815736" cy="3744000"/>
          </a:xfrm>
          <a:prstGeom prst="rect">
            <a:avLst/>
          </a:prstGeom>
        </p:spPr>
      </p:pic>
    </p:spTree>
    <p:extLst>
      <p:ext uri="{BB962C8B-B14F-4D97-AF65-F5344CB8AC3E}">
        <p14:creationId xmlns:p14="http://schemas.microsoft.com/office/powerpoint/2010/main" val="203629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450" y="274638"/>
            <a:ext cx="11901488" cy="1139825"/>
          </a:xfrm>
        </p:spPr>
        <p:txBody>
          <a:bodyPr/>
          <a:lstStyle/>
          <a:p>
            <a:r>
              <a:rPr lang="en-US" sz="2000" dirty="0" smtClean="0"/>
              <a:t>As we know, balance can be influenced by more variables (visual system, proprioception, foot breadth, foot length, Hallux valgus angle, Arch foot, height, Waist-to-hip ratio, navicular drop, cerebellum dysfunction).</a:t>
            </a:r>
            <a:endParaRPr lang="en-US" sz="2000" dirty="0"/>
          </a:p>
        </p:txBody>
      </p:sp>
      <p:pic>
        <p:nvPicPr>
          <p:cNvPr id="4" name="Zástupný symbol pro obsah 3"/>
          <p:cNvPicPr>
            <a:picLocks noGrp="1" noChangeAspect="1"/>
          </p:cNvPicPr>
          <p:nvPr>
            <p:ph sz="quarter" idx="13"/>
          </p:nvPr>
        </p:nvPicPr>
        <p:blipFill>
          <a:blip r:embed="rId2"/>
          <a:stretch>
            <a:fillRect/>
          </a:stretch>
        </p:blipFill>
        <p:spPr>
          <a:xfrm>
            <a:off x="800100" y="1571626"/>
            <a:ext cx="10587038" cy="5184000"/>
          </a:xfrm>
          <a:prstGeom prst="rect">
            <a:avLst/>
          </a:prstGeom>
        </p:spPr>
      </p:pic>
    </p:spTree>
    <p:extLst>
      <p:ext uri="{BB962C8B-B14F-4D97-AF65-F5344CB8AC3E}">
        <p14:creationId xmlns:p14="http://schemas.microsoft.com/office/powerpoint/2010/main" val="54154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652FA-0B5D-47E4-92AE-A30B7F61299F}"/>
              </a:ext>
            </a:extLst>
          </p:cNvPr>
          <p:cNvSpPr>
            <a:spLocks noGrp="1"/>
          </p:cNvSpPr>
          <p:nvPr>
            <p:ph idx="1"/>
          </p:nvPr>
        </p:nvSpPr>
        <p:spPr>
          <a:xfrm>
            <a:off x="544002" y="521611"/>
            <a:ext cx="10515600" cy="5814778"/>
          </a:xfrm>
        </p:spPr>
        <p:txBody>
          <a:bodyPr>
            <a:normAutofit lnSpcReduction="10000"/>
          </a:bodyPr>
          <a:lstStyle/>
          <a:p>
            <a:endParaRPr lang="cs-CZ" dirty="0" smtClean="0"/>
          </a:p>
          <a:p>
            <a:r>
              <a:rPr lang="en-GB" sz="2400" b="1" dirty="0" smtClean="0"/>
              <a:t>Hallux </a:t>
            </a:r>
            <a:r>
              <a:rPr lang="en-GB" sz="2400" b="1" dirty="0"/>
              <a:t>valgus angle</a:t>
            </a:r>
          </a:p>
          <a:p>
            <a:pPr lvl="1" algn="just"/>
            <a:r>
              <a:rPr lang="en-GB" dirty="0"/>
              <a:t>angle between the longitudinal axes of the proximal phalanx of the great toe and the first metatarsal bone (Seki et al., 2020)</a:t>
            </a:r>
          </a:p>
          <a:p>
            <a:pPr lvl="1" algn="just"/>
            <a:r>
              <a:rPr lang="en-GB" dirty="0"/>
              <a:t>Measured with goniometer</a:t>
            </a:r>
          </a:p>
          <a:p>
            <a:pPr lvl="1" algn="just"/>
            <a:r>
              <a:rPr lang="en-GB" dirty="0"/>
              <a:t>Up to 10-15° considered normal</a:t>
            </a:r>
          </a:p>
          <a:p>
            <a:pPr lvl="1" algn="just"/>
            <a:r>
              <a:rPr lang="en-GB" dirty="0"/>
              <a:t>Influenced by the anatomical alignment of the joint, heredity, hypermobility, shoes, …</a:t>
            </a:r>
          </a:p>
          <a:p>
            <a:pPr lvl="1" algn="just"/>
            <a:r>
              <a:rPr lang="en-GB" dirty="0"/>
              <a:t>High correlation with the COP total area with eyes closed in the elderly</a:t>
            </a:r>
          </a:p>
          <a:p>
            <a:pPr algn="just"/>
            <a:r>
              <a:rPr lang="en-GB" sz="2400" b="1" dirty="0"/>
              <a:t>Arch index  </a:t>
            </a:r>
            <a:r>
              <a:rPr lang="en-GB" dirty="0"/>
              <a:t>(</a:t>
            </a:r>
            <a:r>
              <a:rPr lang="en-GB" dirty="0" err="1"/>
              <a:t>Chippaux-Šmiřák</a:t>
            </a:r>
            <a:r>
              <a:rPr lang="en-GB" dirty="0"/>
              <a:t> method)</a:t>
            </a:r>
          </a:p>
          <a:p>
            <a:pPr lvl="1" algn="just"/>
            <a:r>
              <a:rPr lang="en-GB" dirty="0"/>
              <a:t>Lateral tangent line of the footprint, then perpendicular </a:t>
            </a:r>
            <a:r>
              <a:rPr lang="en-GB" dirty="0" smtClean="0"/>
              <a:t>line</a:t>
            </a:r>
            <a:endParaRPr lang="cs-CZ" dirty="0" smtClean="0"/>
          </a:p>
          <a:p>
            <a:pPr marL="457200" lvl="1" indent="0" algn="just">
              <a:buNone/>
            </a:pPr>
            <a:r>
              <a:rPr lang="cs-CZ" dirty="0"/>
              <a:t>	</a:t>
            </a:r>
            <a:r>
              <a:rPr lang="en-GB" dirty="0" smtClean="0"/>
              <a:t>at </a:t>
            </a:r>
            <a:r>
              <a:rPr lang="en-GB" dirty="0"/>
              <a:t>the widest point (b) and the narrowest point (a)</a:t>
            </a:r>
          </a:p>
          <a:p>
            <a:pPr lvl="1" algn="just"/>
            <a:r>
              <a:rPr lang="en-GB" dirty="0"/>
              <a:t>Length a (mm) divided by length b (mm) times 100</a:t>
            </a:r>
          </a:p>
          <a:p>
            <a:pPr lvl="1" algn="just"/>
            <a:r>
              <a:rPr lang="en-GB" dirty="0"/>
              <a:t>AI up to 45% considered as normal arched foot</a:t>
            </a:r>
          </a:p>
          <a:p>
            <a:pPr lvl="1"/>
            <a:endParaRPr lang="en-GB" dirty="0"/>
          </a:p>
          <a:p>
            <a:pPr lvl="1"/>
            <a:endParaRPr lang="cs-CZ" dirty="0"/>
          </a:p>
        </p:txBody>
      </p:sp>
      <p:pic>
        <p:nvPicPr>
          <p:cNvPr id="4" name="Picture 3">
            <a:extLst>
              <a:ext uri="{FF2B5EF4-FFF2-40B4-BE49-F238E27FC236}">
                <a16:creationId xmlns:a16="http://schemas.microsoft.com/office/drawing/2014/main" id="{97970030-541A-4B19-A2D9-A300DBEDDE39}"/>
              </a:ext>
            </a:extLst>
          </p:cNvPr>
          <p:cNvPicPr/>
          <p:nvPr/>
        </p:nvPicPr>
        <p:blipFill rotWithShape="1">
          <a:blip r:embed="rId2"/>
          <a:srcRect l="26478" t="54489" r="55869" b="14319"/>
          <a:stretch/>
        </p:blipFill>
        <p:spPr bwMode="auto">
          <a:xfrm>
            <a:off x="8946322" y="4357570"/>
            <a:ext cx="2113280" cy="2100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388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356FA-2C35-4739-82A8-F26AD6E7715A}"/>
              </a:ext>
            </a:extLst>
          </p:cNvPr>
          <p:cNvSpPr>
            <a:spLocks noGrp="1"/>
          </p:cNvSpPr>
          <p:nvPr>
            <p:ph idx="1"/>
          </p:nvPr>
        </p:nvSpPr>
        <p:spPr>
          <a:xfrm>
            <a:off x="944880" y="685800"/>
            <a:ext cx="10500360" cy="5628104"/>
          </a:xfrm>
        </p:spPr>
        <p:txBody>
          <a:bodyPr>
            <a:normAutofit/>
          </a:bodyPr>
          <a:lstStyle/>
          <a:p>
            <a:r>
              <a:rPr lang="en-GB" sz="2600" b="1" dirty="0"/>
              <a:t>Height </a:t>
            </a:r>
          </a:p>
          <a:p>
            <a:pPr lvl="1"/>
            <a:r>
              <a:rPr lang="en-GB" dirty="0"/>
              <a:t>Strongest relationship with total area of COP (eyes opened)</a:t>
            </a:r>
          </a:p>
          <a:p>
            <a:r>
              <a:rPr lang="en-GB" sz="2600" b="1" dirty="0"/>
              <a:t>Waist-to-hip ratio</a:t>
            </a:r>
          </a:p>
          <a:p>
            <a:pPr lvl="1" algn="just"/>
            <a:r>
              <a:rPr lang="en-GB" dirty="0"/>
              <a:t>Waist: midway between the iliac crest and the lower rib margin by using an insertion tape </a:t>
            </a:r>
          </a:p>
          <a:p>
            <a:pPr lvl="1" algn="just"/>
            <a:r>
              <a:rPr lang="en-GB" dirty="0"/>
              <a:t>Hip: widest circumference over the buttocks and below the iliac crest </a:t>
            </a:r>
          </a:p>
          <a:p>
            <a:pPr lvl="1" algn="just"/>
            <a:r>
              <a:rPr lang="en-GB" dirty="0"/>
              <a:t>Waist measurement divided by hip measurement </a:t>
            </a:r>
          </a:p>
          <a:p>
            <a:pPr lvl="1" algn="just"/>
            <a:r>
              <a:rPr lang="en-GB" dirty="0"/>
              <a:t>Men 60-69: less then 0,91 – low risk, women 60-69: less then 0,76 – low risk</a:t>
            </a:r>
          </a:p>
          <a:p>
            <a:pPr lvl="1" algn="just"/>
            <a:r>
              <a:rPr lang="en-GB" dirty="0"/>
              <a:t>Higher WHR correlates with increased mortality risk</a:t>
            </a:r>
          </a:p>
          <a:p>
            <a:pPr lvl="1"/>
            <a:endParaRPr lang="cs-CZ" dirty="0"/>
          </a:p>
        </p:txBody>
      </p:sp>
    </p:spTree>
    <p:extLst>
      <p:ext uri="{BB962C8B-B14F-4D97-AF65-F5344CB8AC3E}">
        <p14:creationId xmlns:p14="http://schemas.microsoft.com/office/powerpoint/2010/main" val="38374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F96C-5F54-43F0-A701-7121C2DC088D}"/>
              </a:ext>
            </a:extLst>
          </p:cNvPr>
          <p:cNvSpPr>
            <a:spLocks noGrp="1"/>
          </p:cNvSpPr>
          <p:nvPr>
            <p:ph type="title"/>
          </p:nvPr>
        </p:nvSpPr>
        <p:spPr/>
        <p:txBody>
          <a:bodyPr/>
          <a:lstStyle/>
          <a:p>
            <a:pPr algn="ctr"/>
            <a:r>
              <a:rPr lang="en-GB" dirty="0" err="1" smtClean="0"/>
              <a:t>Podocam</a:t>
            </a:r>
            <a:endParaRPr lang="en-GB" dirty="0"/>
          </a:p>
        </p:txBody>
      </p:sp>
      <p:sp>
        <p:nvSpPr>
          <p:cNvPr id="3" name="Content Placeholder 2">
            <a:extLst>
              <a:ext uri="{FF2B5EF4-FFF2-40B4-BE49-F238E27FC236}">
                <a16:creationId xmlns:a16="http://schemas.microsoft.com/office/drawing/2014/main" id="{A7DA47B7-92E3-4D39-B84A-2610BE78A7F0}"/>
              </a:ext>
            </a:extLst>
          </p:cNvPr>
          <p:cNvSpPr>
            <a:spLocks noGrp="1"/>
          </p:cNvSpPr>
          <p:nvPr>
            <p:ph idx="1"/>
          </p:nvPr>
        </p:nvSpPr>
        <p:spPr>
          <a:xfrm>
            <a:off x="838200" y="1825625"/>
            <a:ext cx="10515600" cy="1191895"/>
          </a:xfrm>
        </p:spPr>
        <p:txBody>
          <a:bodyPr/>
          <a:lstStyle/>
          <a:p>
            <a:r>
              <a:rPr lang="en-GB" dirty="0"/>
              <a:t>Device showing arch shape (footprint)</a:t>
            </a:r>
          </a:p>
          <a:p>
            <a:r>
              <a:rPr lang="en-GB" dirty="0"/>
              <a:t>To assess foot type </a:t>
            </a:r>
            <a:endParaRPr lang="cs-CZ" dirty="0"/>
          </a:p>
        </p:txBody>
      </p:sp>
      <p:pic>
        <p:nvPicPr>
          <p:cNvPr id="5" name="Picture 4" descr="A picture containing indoor, food, small, table&#10;&#10;Description automatically generated">
            <a:extLst>
              <a:ext uri="{FF2B5EF4-FFF2-40B4-BE49-F238E27FC236}">
                <a16:creationId xmlns:a16="http://schemas.microsoft.com/office/drawing/2014/main" id="{4164DCB7-A4C0-4486-AF45-A21047B4D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021" y="3152457"/>
            <a:ext cx="7107917" cy="2681971"/>
          </a:xfrm>
          <a:prstGeom prst="rect">
            <a:avLst/>
          </a:prstGeom>
        </p:spPr>
      </p:pic>
    </p:spTree>
    <p:extLst>
      <p:ext uri="{BB962C8B-B14F-4D97-AF65-F5344CB8AC3E}">
        <p14:creationId xmlns:p14="http://schemas.microsoft.com/office/powerpoint/2010/main" val="10564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0A60-8B3C-4105-BEBE-AC29030C11FE}"/>
              </a:ext>
            </a:extLst>
          </p:cNvPr>
          <p:cNvSpPr>
            <a:spLocks noGrp="1"/>
          </p:cNvSpPr>
          <p:nvPr>
            <p:ph type="title"/>
          </p:nvPr>
        </p:nvSpPr>
        <p:spPr>
          <a:xfrm>
            <a:off x="812800" y="274638"/>
            <a:ext cx="10566400" cy="868362"/>
          </a:xfrm>
        </p:spPr>
        <p:txBody>
          <a:bodyPr/>
          <a:lstStyle/>
          <a:p>
            <a:pPr algn="ctr"/>
            <a:r>
              <a:rPr lang="en-GB" dirty="0"/>
              <a:t>Navicular drop test</a:t>
            </a:r>
            <a:endParaRPr lang="cs-CZ" dirty="0"/>
          </a:p>
        </p:txBody>
      </p:sp>
      <p:sp>
        <p:nvSpPr>
          <p:cNvPr id="3" name="Content Placeholder 2">
            <a:extLst>
              <a:ext uri="{FF2B5EF4-FFF2-40B4-BE49-F238E27FC236}">
                <a16:creationId xmlns:a16="http://schemas.microsoft.com/office/drawing/2014/main" id="{21A55200-140A-4773-A424-731C35A9FA22}"/>
              </a:ext>
            </a:extLst>
          </p:cNvPr>
          <p:cNvSpPr>
            <a:spLocks noGrp="1"/>
          </p:cNvSpPr>
          <p:nvPr>
            <p:ph idx="1"/>
          </p:nvPr>
        </p:nvSpPr>
        <p:spPr>
          <a:xfrm>
            <a:off x="838200" y="1522096"/>
            <a:ext cx="10515600" cy="4604384"/>
          </a:xfrm>
        </p:spPr>
        <p:txBody>
          <a:bodyPr>
            <a:normAutofit/>
          </a:bodyPr>
          <a:lstStyle/>
          <a:p>
            <a:pPr algn="just"/>
            <a:r>
              <a:rPr lang="en-GB" dirty="0"/>
              <a:t>Assessing the sagittal plane excursion of the navicular bone during loading</a:t>
            </a:r>
          </a:p>
          <a:p>
            <a:pPr algn="just"/>
            <a:r>
              <a:rPr lang="en-GB" dirty="0"/>
              <a:t>Locating the navicular tuberosity on the non-weight-bearing foot </a:t>
            </a:r>
          </a:p>
          <a:p>
            <a:pPr algn="just"/>
            <a:r>
              <a:rPr lang="en-GB" dirty="0"/>
              <a:t>Then the subject is asked to assume 50% weight bearing on the foot and the sagittal plane excursion of navicular bone is measured by a ruler</a:t>
            </a:r>
          </a:p>
          <a:p>
            <a:pPr algn="just"/>
            <a:r>
              <a:rPr lang="en-GB" dirty="0"/>
              <a:t>Sagittal displacement of the navicular tuberosity may reflect excessive subtalar joint pronation (due to insufficient support of the MLA from ligaments and muscle tendons)</a:t>
            </a:r>
          </a:p>
          <a:p>
            <a:pPr algn="just"/>
            <a:r>
              <a:rPr lang="en-GB" dirty="0"/>
              <a:t>Reliable means of measurement of foot pronation</a:t>
            </a:r>
          </a:p>
          <a:p>
            <a:pPr algn="just"/>
            <a:r>
              <a:rPr lang="en-GB" dirty="0"/>
              <a:t>Excessive amount of navicular drop has been reported to be associated with knee joint pathology</a:t>
            </a:r>
          </a:p>
          <a:p>
            <a:pPr algn="just"/>
            <a:r>
              <a:rPr lang="en-GB" dirty="0"/>
              <a:t>6-9 mm displacement considered normal, less than 6 mm hypomobility, more than 9 mm hypermobility</a:t>
            </a:r>
          </a:p>
          <a:p>
            <a:pPr marL="0" indent="0" algn="just">
              <a:buNone/>
            </a:pPr>
            <a:endParaRPr lang="cs-CZ" dirty="0"/>
          </a:p>
        </p:txBody>
      </p:sp>
    </p:spTree>
    <p:extLst>
      <p:ext uri="{BB962C8B-B14F-4D97-AF65-F5344CB8AC3E}">
        <p14:creationId xmlns:p14="http://schemas.microsoft.com/office/powerpoint/2010/main" val="171707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9ADA-9919-4885-A4DE-FBD40DEB75F7}"/>
              </a:ext>
            </a:extLst>
          </p:cNvPr>
          <p:cNvSpPr>
            <a:spLocks noGrp="1"/>
          </p:cNvSpPr>
          <p:nvPr>
            <p:ph type="title"/>
          </p:nvPr>
        </p:nvSpPr>
        <p:spPr>
          <a:xfrm>
            <a:off x="812800" y="274638"/>
            <a:ext cx="10566400" cy="868362"/>
          </a:xfrm>
        </p:spPr>
        <p:txBody>
          <a:bodyPr/>
          <a:lstStyle/>
          <a:p>
            <a:pPr algn="ctr"/>
            <a:r>
              <a:rPr lang="en-GB" dirty="0"/>
              <a:t>Cerebellum exams</a:t>
            </a:r>
            <a:endParaRPr lang="cs-CZ" dirty="0"/>
          </a:p>
        </p:txBody>
      </p:sp>
      <p:sp>
        <p:nvSpPr>
          <p:cNvPr id="3" name="Content Placeholder 2">
            <a:extLst>
              <a:ext uri="{FF2B5EF4-FFF2-40B4-BE49-F238E27FC236}">
                <a16:creationId xmlns:a16="http://schemas.microsoft.com/office/drawing/2014/main" id="{FC1FEF10-D78D-465D-8D8D-D80050B9501F}"/>
              </a:ext>
            </a:extLst>
          </p:cNvPr>
          <p:cNvSpPr>
            <a:spLocks noGrp="1"/>
          </p:cNvSpPr>
          <p:nvPr>
            <p:ph idx="1"/>
          </p:nvPr>
        </p:nvSpPr>
        <p:spPr>
          <a:xfrm>
            <a:off x="838200" y="1825625"/>
            <a:ext cx="10515600" cy="3792855"/>
          </a:xfrm>
        </p:spPr>
        <p:txBody>
          <a:bodyPr/>
          <a:lstStyle/>
          <a:p>
            <a:pPr algn="just"/>
            <a:r>
              <a:rPr lang="en-GB" dirty="0"/>
              <a:t>to exclude cerebellum dysfunction and to eliminate any dysfunction of both visual and proprioceptive system for maintaining balance </a:t>
            </a:r>
          </a:p>
          <a:p>
            <a:pPr algn="just"/>
            <a:r>
              <a:rPr lang="en-GB" dirty="0"/>
              <a:t>finger-nose test (for each hand)</a:t>
            </a:r>
          </a:p>
          <a:p>
            <a:pPr algn="just"/>
            <a:r>
              <a:rPr lang="en-GB" dirty="0" err="1"/>
              <a:t>diadochokinesis</a:t>
            </a:r>
            <a:r>
              <a:rPr lang="en-GB" dirty="0"/>
              <a:t> test (bringing an upper limb into opposite positions of pronation and supination)</a:t>
            </a:r>
          </a:p>
          <a:p>
            <a:pPr algn="just"/>
            <a:r>
              <a:rPr lang="en-GB" dirty="0"/>
              <a:t>elimination of nystagmus </a:t>
            </a:r>
          </a:p>
          <a:p>
            <a:pPr algn="just"/>
            <a:r>
              <a:rPr lang="en-GB" dirty="0"/>
              <a:t>Romberg´s test (feet together eyes opened – Romberg I; feet together eyes closed – Romberg II)</a:t>
            </a:r>
            <a:endParaRPr lang="cs-CZ" dirty="0"/>
          </a:p>
        </p:txBody>
      </p:sp>
      <p:sp>
        <p:nvSpPr>
          <p:cNvPr id="4" name="TextBox 3">
            <a:extLst>
              <a:ext uri="{FF2B5EF4-FFF2-40B4-BE49-F238E27FC236}">
                <a16:creationId xmlns:a16="http://schemas.microsoft.com/office/drawing/2014/main" id="{3FEF09BC-E227-4C71-9FA2-CB757AB73B5D}"/>
              </a:ext>
            </a:extLst>
          </p:cNvPr>
          <p:cNvSpPr txBox="1"/>
          <p:nvPr/>
        </p:nvSpPr>
        <p:spPr>
          <a:xfrm>
            <a:off x="7447280" y="5846544"/>
            <a:ext cx="4206240" cy="369332"/>
          </a:xfrm>
          <a:prstGeom prst="rect">
            <a:avLst/>
          </a:prstGeom>
          <a:noFill/>
        </p:spPr>
        <p:txBody>
          <a:bodyPr wrap="square" rtlCol="0">
            <a:spAutoFit/>
          </a:bodyPr>
          <a:lstStyle/>
          <a:p>
            <a:endParaRPr lang="cs-CZ" dirty="0"/>
          </a:p>
        </p:txBody>
      </p:sp>
    </p:spTree>
    <p:extLst>
      <p:ext uri="{BB962C8B-B14F-4D97-AF65-F5344CB8AC3E}">
        <p14:creationId xmlns:p14="http://schemas.microsoft.com/office/powerpoint/2010/main" val="332593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496389" y="535577"/>
            <a:ext cx="11129554" cy="5982789"/>
          </a:xfrm>
        </p:spPr>
        <p:txBody>
          <a:bodyPr>
            <a:normAutofit/>
          </a:bodyPr>
          <a:lstStyle/>
          <a:p>
            <a:pPr marL="0" indent="0" algn="ctr">
              <a:buNone/>
            </a:pPr>
            <a:r>
              <a:rPr lang="en-US" sz="2800" b="1" dirty="0" smtClean="0"/>
              <a:t>PHYSICAL FITNESS IN OLDER ADULT</a:t>
            </a:r>
            <a:endParaRPr lang="cs-CZ" sz="2800" b="1" dirty="0" smtClean="0"/>
          </a:p>
          <a:p>
            <a:endParaRPr lang="cs-CZ" sz="1050" b="1" dirty="0" smtClean="0"/>
          </a:p>
          <a:p>
            <a:pPr lvl="1" algn="just"/>
            <a:r>
              <a:rPr lang="en-US" sz="2200" dirty="0" smtClean="0"/>
              <a:t>the ability to perform activities of daily living (</a:t>
            </a:r>
            <a:r>
              <a:rPr lang="en-US" sz="2200" b="1" dirty="0" smtClean="0"/>
              <a:t>ADL</a:t>
            </a:r>
            <a:r>
              <a:rPr lang="en-US" sz="2200" dirty="0" smtClean="0"/>
              <a:t>) and instrumental activities of daily living (</a:t>
            </a:r>
            <a:r>
              <a:rPr lang="en-US" sz="2200" b="1" dirty="0" smtClean="0"/>
              <a:t>IADL</a:t>
            </a:r>
            <a:r>
              <a:rPr lang="en-US" sz="2200" dirty="0" smtClean="0"/>
              <a:t>) safely and without becoming unduly fatigued.</a:t>
            </a:r>
            <a:endParaRPr lang="cs-CZ" sz="2200" dirty="0" smtClean="0"/>
          </a:p>
          <a:p>
            <a:pPr lvl="1" algn="just"/>
            <a:endParaRPr lang="en-US" sz="1050" dirty="0" smtClean="0"/>
          </a:p>
          <a:p>
            <a:pPr lvl="2" algn="just"/>
            <a:r>
              <a:rPr lang="en-US" dirty="0" smtClean="0"/>
              <a:t>Activities of daily living (ADL) are basic tasks that must be accomplished every day for an individual to thrive (personal hygiene, continence management, dressing, feeding, ambulating - the extent of a person’s ability to change from one position to the other and to walk independently.</a:t>
            </a:r>
          </a:p>
          <a:p>
            <a:pPr lvl="2" algn="just"/>
            <a:r>
              <a:rPr lang="en-US" dirty="0" smtClean="0"/>
              <a:t>Instrumental activities of daily living (IADL) are somewhat more complex but nevertheless also reflect on a person’s ability to live independently and thrive (transportation and shopping, preparing meals, managing a person’s household, managing medications, communicating with others, managing finances</a:t>
            </a:r>
            <a:r>
              <a:rPr lang="cs-CZ" dirty="0" smtClean="0"/>
              <a:t>)</a:t>
            </a:r>
            <a:endParaRPr lang="en-US" dirty="0" smtClean="0"/>
          </a:p>
          <a:p>
            <a:endParaRPr lang="cs-CZ" dirty="0"/>
          </a:p>
        </p:txBody>
      </p:sp>
    </p:spTree>
    <p:extLst>
      <p:ext uri="{BB962C8B-B14F-4D97-AF65-F5344CB8AC3E}">
        <p14:creationId xmlns:p14="http://schemas.microsoft.com/office/powerpoint/2010/main" val="40223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en-US" dirty="0"/>
              <a:t>Fitness assessment in older adults</a:t>
            </a:r>
            <a:endParaRPr lang="cs-CZ" dirty="0"/>
          </a:p>
        </p:txBody>
      </p:sp>
      <p:graphicFrame>
        <p:nvGraphicFramePr>
          <p:cNvPr id="4" name="Zástupný symbol pro obsah 2" descr="Proces se zvýrazněním obsahující 4 skupiny uspořádané zleva doprava, s popisy jednotlivých kroků"/>
          <p:cNvGraphicFramePr>
            <a:graphicFrameLocks noGrp="1"/>
          </p:cNvGraphicFramePr>
          <p:nvPr>
            <p:ph idx="1"/>
            <p:extLst>
              <p:ext uri="{D42A27DB-BD31-4B8C-83A1-F6EECF244321}">
                <p14:modId xmlns:p14="http://schemas.microsoft.com/office/powerpoint/2010/main" val="4068941273"/>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5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796925"/>
          </a:xfrm>
        </p:spPr>
        <p:txBody>
          <a:bodyPr/>
          <a:lstStyle/>
          <a:p>
            <a:pPr algn="ctr"/>
            <a:r>
              <a:rPr lang="en-US" dirty="0"/>
              <a:t>References used in presentation</a:t>
            </a:r>
          </a:p>
        </p:txBody>
      </p:sp>
      <p:sp>
        <p:nvSpPr>
          <p:cNvPr id="3" name="Zástupný symbol pro obsah 2"/>
          <p:cNvSpPr>
            <a:spLocks noGrp="1"/>
          </p:cNvSpPr>
          <p:nvPr>
            <p:ph sz="quarter" idx="13"/>
          </p:nvPr>
        </p:nvSpPr>
        <p:spPr>
          <a:xfrm>
            <a:off x="812800" y="1600200"/>
            <a:ext cx="10566400" cy="4892040"/>
          </a:xfrm>
        </p:spPr>
        <p:txBody>
          <a:bodyPr>
            <a:normAutofit fontScale="85000" lnSpcReduction="10000"/>
          </a:bodyPr>
          <a:lstStyle/>
          <a:p>
            <a:r>
              <a:rPr lang="en-US" dirty="0" smtClean="0"/>
              <a:t>American College of Sports Medicine, </a:t>
            </a:r>
            <a:r>
              <a:rPr lang="en-US" dirty="0" err="1" smtClean="0"/>
              <a:t>Chodzko-Zajko</a:t>
            </a:r>
            <a:r>
              <a:rPr lang="en-US" dirty="0" smtClean="0"/>
              <a:t>, W. J., Proctor, D. N., </a:t>
            </a:r>
            <a:r>
              <a:rPr lang="en-US" dirty="0" err="1" smtClean="0"/>
              <a:t>Fiatarone</a:t>
            </a:r>
            <a:r>
              <a:rPr lang="en-US" dirty="0" smtClean="0"/>
              <a:t> Singh, M. A., </a:t>
            </a:r>
            <a:r>
              <a:rPr lang="en-US" dirty="0" err="1" smtClean="0"/>
              <a:t>Minson</a:t>
            </a:r>
            <a:r>
              <a:rPr lang="en-US" dirty="0" smtClean="0"/>
              <a:t>, C. T., </a:t>
            </a:r>
            <a:r>
              <a:rPr lang="en-US" dirty="0" err="1" smtClean="0"/>
              <a:t>Nigg</a:t>
            </a:r>
            <a:r>
              <a:rPr lang="en-US" dirty="0" smtClean="0"/>
              <a:t>, C. R., … Skinner, J. S. (2009). American College of Sports Medicine position stand. Exercise and physical activity for older adults. </a:t>
            </a:r>
            <a:r>
              <a:rPr lang="en-US" i="1" dirty="0" smtClean="0"/>
              <a:t>Medicine and Science in Sports and Exercise</a:t>
            </a:r>
            <a:r>
              <a:rPr lang="en-US" dirty="0" smtClean="0"/>
              <a:t>, </a:t>
            </a:r>
            <a:r>
              <a:rPr lang="en-US" i="1" dirty="0" smtClean="0"/>
              <a:t>41</a:t>
            </a:r>
            <a:r>
              <a:rPr lang="en-US" dirty="0" smtClean="0"/>
              <a:t>(7), 1510–1530. https://doi.org/10.1249/MSS.0b013e3181a0c95c</a:t>
            </a:r>
          </a:p>
          <a:p>
            <a:r>
              <a:rPr lang="en-US" dirty="0" err="1" smtClean="0"/>
              <a:t>Baechle</a:t>
            </a:r>
            <a:r>
              <a:rPr lang="en-US" dirty="0" smtClean="0"/>
              <a:t> TR, Earle RW, </a:t>
            </a:r>
            <a:r>
              <a:rPr lang="en-US" dirty="0" err="1" smtClean="0"/>
              <a:t>Wathan</a:t>
            </a:r>
            <a:r>
              <a:rPr lang="en-US" dirty="0" smtClean="0"/>
              <a:t> D. (2008). Resistance Training. In </a:t>
            </a:r>
            <a:r>
              <a:rPr lang="en-US" i="1" dirty="0" smtClean="0"/>
              <a:t>Essentials of Strength Training and Conditioning</a:t>
            </a:r>
            <a:r>
              <a:rPr lang="en-US" dirty="0" smtClean="0"/>
              <a:t> (3.). Champaign, IL: Human Kinetics.</a:t>
            </a:r>
          </a:p>
          <a:p>
            <a:r>
              <a:rPr lang="en-US" dirty="0" smtClean="0"/>
              <a:t>Carter, V., Jain, T., James, J., Cornwall, M., Aldrich, A., &amp; de </a:t>
            </a:r>
            <a:r>
              <a:rPr lang="en-US" dirty="0" err="1" smtClean="0"/>
              <a:t>Heer</a:t>
            </a:r>
            <a:r>
              <a:rPr lang="en-US" dirty="0" smtClean="0"/>
              <a:t>, H. D. (2019). The 3-m Backwards Walk and Retrospective Falls: Diagnostic Accuracy of a Novel Clinical Measure. </a:t>
            </a:r>
            <a:r>
              <a:rPr lang="en-US" i="1" dirty="0" smtClean="0"/>
              <a:t>Journal of Geriatric Physical Therapy</a:t>
            </a:r>
            <a:r>
              <a:rPr lang="en-US" dirty="0" smtClean="0"/>
              <a:t>, </a:t>
            </a:r>
            <a:r>
              <a:rPr lang="en-US" i="1" dirty="0" smtClean="0"/>
              <a:t>42</a:t>
            </a:r>
            <a:r>
              <a:rPr lang="en-US" dirty="0" smtClean="0"/>
              <a:t>(4), 249–255. https://doi.org/10.1519/JPT.0000000000000149</a:t>
            </a:r>
          </a:p>
          <a:p>
            <a:r>
              <a:rPr lang="en-US" dirty="0" smtClean="0"/>
              <a:t>Cruz-Jentoft, A. J., </a:t>
            </a:r>
            <a:r>
              <a:rPr lang="en-US" dirty="0" err="1" smtClean="0"/>
              <a:t>Baeyens</a:t>
            </a:r>
            <a:r>
              <a:rPr lang="en-US" dirty="0" smtClean="0"/>
              <a:t>, J. P., Bauer, J. M., </a:t>
            </a:r>
            <a:r>
              <a:rPr lang="en-US" dirty="0" err="1" smtClean="0"/>
              <a:t>Boirie</a:t>
            </a:r>
            <a:r>
              <a:rPr lang="en-US" dirty="0" smtClean="0"/>
              <a:t>, Y., </a:t>
            </a:r>
            <a:r>
              <a:rPr lang="en-US" dirty="0" err="1" smtClean="0"/>
              <a:t>Cederholm</a:t>
            </a:r>
            <a:r>
              <a:rPr lang="en-US" dirty="0" smtClean="0"/>
              <a:t>, T., </a:t>
            </a:r>
            <a:r>
              <a:rPr lang="en-US" dirty="0" err="1" smtClean="0"/>
              <a:t>Landi</a:t>
            </a:r>
            <a:r>
              <a:rPr lang="en-US" dirty="0" smtClean="0"/>
              <a:t>, F., … European Working Group on </a:t>
            </a:r>
            <a:r>
              <a:rPr lang="en-US" dirty="0" err="1" smtClean="0"/>
              <a:t>Sarcopenia</a:t>
            </a:r>
            <a:r>
              <a:rPr lang="en-US" dirty="0" smtClean="0"/>
              <a:t> in Older People. (2010). </a:t>
            </a:r>
            <a:r>
              <a:rPr lang="en-US" dirty="0" err="1" smtClean="0"/>
              <a:t>Sarcopenia</a:t>
            </a:r>
            <a:r>
              <a:rPr lang="en-US" dirty="0" smtClean="0"/>
              <a:t>: European consensus on definition and diagnosis: Report of the European Working Group on </a:t>
            </a:r>
            <a:r>
              <a:rPr lang="en-US" dirty="0" err="1" smtClean="0"/>
              <a:t>Sarcopenia</a:t>
            </a:r>
            <a:r>
              <a:rPr lang="en-US" dirty="0" smtClean="0"/>
              <a:t> in Older People. </a:t>
            </a:r>
            <a:r>
              <a:rPr lang="en-US" i="1" dirty="0" smtClean="0"/>
              <a:t>Age and Ageing</a:t>
            </a:r>
            <a:r>
              <a:rPr lang="en-US" dirty="0" smtClean="0"/>
              <a:t>, </a:t>
            </a:r>
            <a:r>
              <a:rPr lang="en-US" i="1" dirty="0" smtClean="0"/>
              <a:t>39</a:t>
            </a:r>
            <a:r>
              <a:rPr lang="en-US" dirty="0" smtClean="0"/>
              <a:t>(4), 412–423. https://doi.org/10.1093/ageing/afq034</a:t>
            </a:r>
          </a:p>
          <a:p>
            <a:r>
              <a:rPr lang="en-US" dirty="0" smtClean="0"/>
              <a:t>Debra J. Rose. (2019). </a:t>
            </a:r>
            <a:r>
              <a:rPr lang="en-US" i="1" dirty="0" smtClean="0"/>
              <a:t>Physical Activity Instruction of Older Adults</a:t>
            </a:r>
            <a:r>
              <a:rPr lang="en-US" dirty="0" smtClean="0"/>
              <a:t>. Human Kinetics, Inc.</a:t>
            </a:r>
          </a:p>
          <a:p>
            <a:r>
              <a:rPr lang="en-US" dirty="0" smtClean="0"/>
              <a:t>Du </a:t>
            </a:r>
            <a:r>
              <a:rPr lang="en-US" dirty="0" err="1" smtClean="0"/>
              <a:t>Pasquier</a:t>
            </a:r>
            <a:r>
              <a:rPr lang="en-US" dirty="0" smtClean="0"/>
              <a:t>, R. A., Blanc, Y., </a:t>
            </a:r>
            <a:r>
              <a:rPr lang="en-US" dirty="0" err="1" smtClean="0"/>
              <a:t>Sinnreich</a:t>
            </a:r>
            <a:r>
              <a:rPr lang="en-US" dirty="0" smtClean="0"/>
              <a:t>, M., Landis, T., </a:t>
            </a:r>
            <a:r>
              <a:rPr lang="en-US" dirty="0" err="1" smtClean="0"/>
              <a:t>Burkhard</a:t>
            </a:r>
            <a:r>
              <a:rPr lang="en-US" dirty="0" smtClean="0"/>
              <a:t>, P., &amp; </a:t>
            </a:r>
            <a:r>
              <a:rPr lang="en-US" dirty="0" err="1" smtClean="0"/>
              <a:t>Vingerhoets</a:t>
            </a:r>
            <a:r>
              <a:rPr lang="en-US" dirty="0" smtClean="0"/>
              <a:t>, F. J. G. (2003). The effect of aging on postural stability: A cross sectional and longitudinal study. </a:t>
            </a:r>
            <a:r>
              <a:rPr lang="en-US" i="1" dirty="0" err="1" smtClean="0"/>
              <a:t>Neurophysiologie</a:t>
            </a:r>
            <a:r>
              <a:rPr lang="en-US" i="1" dirty="0" smtClean="0"/>
              <a:t> Clinique/Clinical Neurophysiology</a:t>
            </a:r>
            <a:r>
              <a:rPr lang="en-US" dirty="0" smtClean="0"/>
              <a:t>, </a:t>
            </a:r>
            <a:r>
              <a:rPr lang="en-US" i="1" dirty="0" smtClean="0"/>
              <a:t>33</a:t>
            </a:r>
            <a:r>
              <a:rPr lang="en-US" dirty="0" smtClean="0"/>
              <a:t>(5), 213–218. https://doi.org/10.1016/j.neucli.2003.09.001</a:t>
            </a:r>
            <a:endParaRPr lang="en-US" dirty="0"/>
          </a:p>
        </p:txBody>
      </p:sp>
    </p:spTree>
    <p:extLst>
      <p:ext uri="{BB962C8B-B14F-4D97-AF65-F5344CB8AC3E}">
        <p14:creationId xmlns:p14="http://schemas.microsoft.com/office/powerpoint/2010/main" val="32136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854075"/>
          </a:xfrm>
        </p:spPr>
        <p:txBody>
          <a:bodyPr/>
          <a:lstStyle/>
          <a:p>
            <a:pPr algn="ctr"/>
            <a:r>
              <a:rPr lang="en-US" dirty="0" smtClean="0"/>
              <a:t>References used in presentation</a:t>
            </a:r>
            <a:endParaRPr lang="en-US" dirty="0"/>
          </a:p>
        </p:txBody>
      </p:sp>
      <p:sp>
        <p:nvSpPr>
          <p:cNvPr id="3" name="Zástupný symbol pro obsah 2"/>
          <p:cNvSpPr>
            <a:spLocks noGrp="1"/>
          </p:cNvSpPr>
          <p:nvPr>
            <p:ph sz="quarter" idx="13"/>
          </p:nvPr>
        </p:nvSpPr>
        <p:spPr>
          <a:xfrm>
            <a:off x="812800" y="1600199"/>
            <a:ext cx="10566400" cy="4970417"/>
          </a:xfrm>
        </p:spPr>
        <p:txBody>
          <a:bodyPr>
            <a:normAutofit fontScale="77500" lnSpcReduction="20000"/>
          </a:bodyPr>
          <a:lstStyle/>
          <a:p>
            <a:r>
              <a:rPr lang="en-US" dirty="0" err="1" smtClean="0"/>
              <a:t>Fragala</a:t>
            </a:r>
            <a:r>
              <a:rPr lang="en-US" dirty="0" smtClean="0"/>
              <a:t>, M. S., </a:t>
            </a:r>
            <a:r>
              <a:rPr lang="en-US" dirty="0" err="1" smtClean="0"/>
              <a:t>Cadore</a:t>
            </a:r>
            <a:r>
              <a:rPr lang="en-US" dirty="0" smtClean="0"/>
              <a:t>, E. L., </a:t>
            </a:r>
            <a:r>
              <a:rPr lang="en-US" dirty="0" err="1" smtClean="0"/>
              <a:t>Dorgo</a:t>
            </a:r>
            <a:r>
              <a:rPr lang="en-US" dirty="0" smtClean="0"/>
              <a:t>, S., </a:t>
            </a:r>
            <a:r>
              <a:rPr lang="en-US" dirty="0" err="1" smtClean="0"/>
              <a:t>Izquierdo</a:t>
            </a:r>
            <a:r>
              <a:rPr lang="en-US" dirty="0" smtClean="0"/>
              <a:t>, M., Kraemer, W. J., Peterson, M. D., &amp; Ryan, E. D. (2019). Resistance Training for Older Adults: Position Statement From the National Strength and Conditioning Association. </a:t>
            </a:r>
            <a:r>
              <a:rPr lang="en-US" i="1" dirty="0" smtClean="0"/>
              <a:t>The Journal of Strength &amp; Conditioning Research</a:t>
            </a:r>
            <a:r>
              <a:rPr lang="en-US" dirty="0" smtClean="0"/>
              <a:t>, </a:t>
            </a:r>
            <a:r>
              <a:rPr lang="en-US" i="1" dirty="0" smtClean="0"/>
              <a:t>33</a:t>
            </a:r>
            <a:r>
              <a:rPr lang="en-US" dirty="0" smtClean="0"/>
              <a:t>(8), 2019–2052. https://doi.org/10.1519/JSC.0000000000003230</a:t>
            </a:r>
          </a:p>
          <a:p>
            <a:r>
              <a:rPr lang="en-US" dirty="0" smtClean="0"/>
              <a:t>Granacher, U., </a:t>
            </a:r>
            <a:r>
              <a:rPr lang="en-US" dirty="0" err="1" smtClean="0"/>
              <a:t>Muehlbauer</a:t>
            </a:r>
            <a:r>
              <a:rPr lang="en-US" dirty="0" smtClean="0"/>
              <a:t>, T., </a:t>
            </a:r>
            <a:r>
              <a:rPr lang="en-US" dirty="0" err="1" smtClean="0"/>
              <a:t>Zahner</a:t>
            </a:r>
            <a:r>
              <a:rPr lang="en-US" dirty="0" smtClean="0"/>
              <a:t>, L., </a:t>
            </a:r>
            <a:r>
              <a:rPr lang="en-US" dirty="0" err="1" smtClean="0"/>
              <a:t>Gollhofer</a:t>
            </a:r>
            <a:r>
              <a:rPr lang="en-US" dirty="0" smtClean="0"/>
              <a:t>, A., &amp; </a:t>
            </a:r>
            <a:r>
              <a:rPr lang="en-US" dirty="0" err="1" smtClean="0"/>
              <a:t>Kressig</a:t>
            </a:r>
            <a:r>
              <a:rPr lang="en-US" dirty="0" smtClean="0"/>
              <a:t>, R. W. (2011). Comparison of traditional and recent approaches in the promotion of balance and strength in older adults. </a:t>
            </a:r>
            <a:r>
              <a:rPr lang="en-US" i="1" dirty="0" smtClean="0"/>
              <a:t>Sports Medicine (Auckland, N.Z.)</a:t>
            </a:r>
            <a:r>
              <a:rPr lang="en-US" dirty="0" smtClean="0"/>
              <a:t>, </a:t>
            </a:r>
            <a:r>
              <a:rPr lang="en-US" i="1" dirty="0" smtClean="0"/>
              <a:t>41</a:t>
            </a:r>
            <a:r>
              <a:rPr lang="en-US" dirty="0" smtClean="0"/>
              <a:t>(5), 377–400. https://doi.org/10.2165/11539920-000000000-00000</a:t>
            </a:r>
          </a:p>
          <a:p>
            <a:r>
              <a:rPr lang="en-US" dirty="0" smtClean="0"/>
              <a:t>Low, D. C., Walsh, G. S., &amp; </a:t>
            </a:r>
            <a:r>
              <a:rPr lang="en-US" dirty="0" err="1" smtClean="0"/>
              <a:t>Arkesteijn</a:t>
            </a:r>
            <a:r>
              <a:rPr lang="en-US" dirty="0" smtClean="0"/>
              <a:t>, M. (2017). Effectiveness of Exercise Interventions to Improve Postural Control in Older Adults: A Systematic Review and Meta-Analyses of Centre of Pressure Measurements. </a:t>
            </a:r>
            <a:r>
              <a:rPr lang="en-US" i="1" dirty="0" smtClean="0"/>
              <a:t>Sports Medicine (Auckland, </a:t>
            </a:r>
            <a:r>
              <a:rPr lang="en-US" i="1" dirty="0" err="1" smtClean="0"/>
              <a:t>N.z</a:t>
            </a:r>
            <a:r>
              <a:rPr lang="en-US" i="1" dirty="0" smtClean="0"/>
              <a:t>.)</a:t>
            </a:r>
            <a:r>
              <a:rPr lang="en-US" dirty="0" smtClean="0"/>
              <a:t>, </a:t>
            </a:r>
            <a:r>
              <a:rPr lang="en-US" i="1" dirty="0" smtClean="0"/>
              <a:t>47</a:t>
            </a:r>
            <a:r>
              <a:rPr lang="en-US" dirty="0" smtClean="0"/>
              <a:t>(1), 101–112. https://doi.org/10.1007/s40279-016-0559-0</a:t>
            </a:r>
          </a:p>
          <a:p>
            <a:r>
              <a:rPr lang="en-US" dirty="0" smtClean="0"/>
              <a:t>Roberta E. </a:t>
            </a:r>
            <a:r>
              <a:rPr lang="en-US" dirty="0" err="1" smtClean="0"/>
              <a:t>Rikli</a:t>
            </a:r>
            <a:r>
              <a:rPr lang="en-US" dirty="0" smtClean="0"/>
              <a:t>, &amp; C. Jessie Jones. (2001). </a:t>
            </a:r>
            <a:r>
              <a:rPr lang="en-US" i="1" dirty="0" smtClean="0"/>
              <a:t>Senior Fitness Test Manual</a:t>
            </a:r>
            <a:r>
              <a:rPr lang="en-US" dirty="0" smtClean="0"/>
              <a:t>. Human Kinetics, Inc.</a:t>
            </a:r>
          </a:p>
          <a:p>
            <a:r>
              <a:rPr lang="en-US" dirty="0" err="1" smtClean="0"/>
              <a:t>Rogind</a:t>
            </a:r>
            <a:r>
              <a:rPr lang="en-US" dirty="0" smtClean="0"/>
              <a:t>, H., </a:t>
            </a:r>
            <a:r>
              <a:rPr lang="en-US" dirty="0" err="1" smtClean="0"/>
              <a:t>Lykkegaard</a:t>
            </a:r>
            <a:r>
              <a:rPr lang="en-US" dirty="0" smtClean="0"/>
              <a:t>, J. J., </a:t>
            </a:r>
            <a:r>
              <a:rPr lang="en-US" dirty="0" err="1" smtClean="0"/>
              <a:t>Bliddal</a:t>
            </a:r>
            <a:r>
              <a:rPr lang="en-US" dirty="0" smtClean="0"/>
              <a:t>, H., &amp; </a:t>
            </a:r>
            <a:r>
              <a:rPr lang="en-US" dirty="0" err="1" smtClean="0"/>
              <a:t>Danneskiold-Samsoe</a:t>
            </a:r>
            <a:r>
              <a:rPr lang="en-US" dirty="0" smtClean="0"/>
              <a:t>, B. (2003). Postural sway in normal subjects aged 20-70 years. </a:t>
            </a:r>
            <a:r>
              <a:rPr lang="en-US" i="1" dirty="0" smtClean="0"/>
              <a:t>Clinical Physiology and Functional Imaging</a:t>
            </a:r>
            <a:r>
              <a:rPr lang="en-US" dirty="0" smtClean="0"/>
              <a:t>, </a:t>
            </a:r>
            <a:r>
              <a:rPr lang="en-US" i="1" dirty="0" smtClean="0"/>
              <a:t>23</a:t>
            </a:r>
            <a:r>
              <a:rPr lang="en-US" dirty="0" smtClean="0"/>
              <a:t>(3), 171–176. https://doi.org/10.1046/j.1475-097X.2003.00492.x</a:t>
            </a:r>
          </a:p>
          <a:p>
            <a:r>
              <a:rPr lang="en-US" dirty="0" err="1" smtClean="0"/>
              <a:t>Ruhe</a:t>
            </a:r>
            <a:r>
              <a:rPr lang="en-US" dirty="0" smtClean="0"/>
              <a:t>, A., </a:t>
            </a:r>
            <a:r>
              <a:rPr lang="en-US" dirty="0" err="1" smtClean="0"/>
              <a:t>Fejer</a:t>
            </a:r>
            <a:r>
              <a:rPr lang="en-US" dirty="0" smtClean="0"/>
              <a:t>, R., &amp; Walker, B. (2010). The test–retest reliability of </a:t>
            </a:r>
            <a:r>
              <a:rPr lang="en-US" dirty="0" err="1" smtClean="0"/>
              <a:t>centre</a:t>
            </a:r>
            <a:r>
              <a:rPr lang="en-US" dirty="0" smtClean="0"/>
              <a:t> of pressure measures in bipedal static task conditions – A systematic review of the literature. </a:t>
            </a:r>
            <a:r>
              <a:rPr lang="en-US" i="1" dirty="0" smtClean="0"/>
              <a:t>Gait &amp; Posture</a:t>
            </a:r>
            <a:r>
              <a:rPr lang="en-US" dirty="0" smtClean="0"/>
              <a:t>, </a:t>
            </a:r>
            <a:r>
              <a:rPr lang="en-US" i="1" dirty="0" smtClean="0"/>
              <a:t>32</a:t>
            </a:r>
            <a:r>
              <a:rPr lang="en-US" dirty="0" smtClean="0"/>
              <a:t>(4), 436–445. https://doi.org/10.1016/j.gaitpost.2010.09.012</a:t>
            </a:r>
          </a:p>
          <a:p>
            <a:r>
              <a:rPr lang="en-US" dirty="0" smtClean="0"/>
              <a:t>Vivian H. Heyward. (2010). </a:t>
            </a:r>
            <a:r>
              <a:rPr lang="en-US" i="1" dirty="0" smtClean="0"/>
              <a:t>Advanced Fitness Assessment and Exercise Prescription</a:t>
            </a:r>
            <a:r>
              <a:rPr lang="en-US" dirty="0" smtClean="0"/>
              <a:t>. Human Kinetics, Inc.</a:t>
            </a:r>
          </a:p>
          <a:p>
            <a:endParaRPr lang="en-US" dirty="0"/>
          </a:p>
        </p:txBody>
      </p:sp>
    </p:spTree>
    <p:extLst>
      <p:ext uri="{BB962C8B-B14F-4D97-AF65-F5344CB8AC3E}">
        <p14:creationId xmlns:p14="http://schemas.microsoft.com/office/powerpoint/2010/main" val="25389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smtClean="0"/>
              <a:t>Components of Physical Fitness</a:t>
            </a:r>
            <a:endParaRPr lang="en-US" dirty="0"/>
          </a:p>
        </p:txBody>
      </p:sp>
      <p:sp>
        <p:nvSpPr>
          <p:cNvPr id="3" name="Zástupný symbol pro obsah 2"/>
          <p:cNvSpPr>
            <a:spLocks noGrp="1"/>
          </p:cNvSpPr>
          <p:nvPr>
            <p:ph sz="quarter" idx="13"/>
          </p:nvPr>
        </p:nvSpPr>
        <p:spPr/>
        <p:txBody>
          <a:bodyPr>
            <a:normAutofit fontScale="92500" lnSpcReduction="10000"/>
          </a:bodyPr>
          <a:lstStyle/>
          <a:p>
            <a:endParaRPr lang="cs-CZ" dirty="0" smtClean="0"/>
          </a:p>
          <a:p>
            <a:r>
              <a:rPr lang="en-US" dirty="0" smtClean="0"/>
              <a:t>Cardiorespiratory endurance</a:t>
            </a:r>
          </a:p>
          <a:p>
            <a:endParaRPr lang="en-US" dirty="0" smtClean="0"/>
          </a:p>
          <a:p>
            <a:r>
              <a:rPr lang="en-US" dirty="0" smtClean="0"/>
              <a:t>Musculoskeletal fitness</a:t>
            </a:r>
          </a:p>
          <a:p>
            <a:endParaRPr lang="en-US" dirty="0" smtClean="0"/>
          </a:p>
          <a:p>
            <a:r>
              <a:rPr lang="en-US" dirty="0" smtClean="0"/>
              <a:t>Body weight and body composition</a:t>
            </a:r>
          </a:p>
          <a:p>
            <a:endParaRPr lang="en-US" dirty="0" smtClean="0"/>
          </a:p>
          <a:p>
            <a:r>
              <a:rPr lang="en-US" dirty="0" smtClean="0"/>
              <a:t>Flexibility</a:t>
            </a:r>
          </a:p>
          <a:p>
            <a:endParaRPr lang="en-US" dirty="0" smtClean="0"/>
          </a:p>
          <a:p>
            <a:r>
              <a:rPr lang="en-US" dirty="0" smtClean="0"/>
              <a:t>Balance</a:t>
            </a:r>
          </a:p>
          <a:p>
            <a:endParaRPr lang="en-US" dirty="0" smtClean="0"/>
          </a:p>
          <a:p>
            <a:endParaRPr lang="cs-CZ" dirty="0" smtClean="0"/>
          </a:p>
          <a:p>
            <a:endParaRPr lang="cs-CZ" dirty="0"/>
          </a:p>
        </p:txBody>
      </p:sp>
    </p:spTree>
    <p:extLst>
      <p:ext uri="{BB962C8B-B14F-4D97-AF65-F5344CB8AC3E}">
        <p14:creationId xmlns:p14="http://schemas.microsoft.com/office/powerpoint/2010/main" val="106481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822642"/>
          </a:xfrm>
        </p:spPr>
        <p:txBody>
          <a:bodyPr/>
          <a:lstStyle/>
          <a:p>
            <a:pPr algn="ctr"/>
            <a:r>
              <a:rPr lang="en-US" dirty="0" smtClean="0"/>
              <a:t>Cardiorespiratory endurance </a:t>
            </a:r>
            <a:endParaRPr lang="en-US" dirty="0"/>
          </a:p>
        </p:txBody>
      </p:sp>
      <p:sp>
        <p:nvSpPr>
          <p:cNvPr id="3" name="Zástupný symbol pro obsah 2"/>
          <p:cNvSpPr>
            <a:spLocks noGrp="1"/>
          </p:cNvSpPr>
          <p:nvPr>
            <p:ph sz="quarter" idx="13"/>
          </p:nvPr>
        </p:nvSpPr>
        <p:spPr/>
        <p:txBody>
          <a:bodyPr>
            <a:normAutofit/>
          </a:bodyPr>
          <a:lstStyle/>
          <a:p>
            <a:pPr lvl="1" algn="just"/>
            <a:r>
              <a:rPr lang="en-US" dirty="0" smtClean="0"/>
              <a:t>ability to the heart, lungs, and circulatory system to supply oxygen and nutrients efficiently to work muscles.</a:t>
            </a:r>
          </a:p>
          <a:p>
            <a:pPr lvl="1" algn="just"/>
            <a:r>
              <a:rPr lang="en-US" b="1" dirty="0" smtClean="0"/>
              <a:t>Assessment</a:t>
            </a:r>
          </a:p>
          <a:p>
            <a:pPr lvl="2" algn="just"/>
            <a:r>
              <a:rPr lang="en-US" dirty="0" smtClean="0"/>
              <a:t>To measure the maximum oxygen consumption (V02max),</a:t>
            </a:r>
          </a:p>
          <a:p>
            <a:pPr lvl="2" algn="just"/>
            <a:r>
              <a:rPr lang="en-US" dirty="0" smtClean="0"/>
              <a:t>or the rate of oxygen utilization of the muscles during aerobic exercise, in order to assess cardiorespiratory endurance and functional aerobic capacity. Physical fitness evaluations should include a test of cardiorespiratory function during rest and exercise. Graded exercise tests (GXTs) are used for this purpose.</a:t>
            </a:r>
          </a:p>
          <a:p>
            <a:pPr lvl="2" algn="just"/>
            <a:r>
              <a:rPr lang="en-US" dirty="0" smtClean="0"/>
              <a:t>6-minute walking test (easy to use in practice) </a:t>
            </a:r>
          </a:p>
          <a:p>
            <a:pPr lvl="2" algn="just"/>
            <a:r>
              <a:rPr lang="en-US" dirty="0" smtClean="0"/>
              <a:t>2-minute step test</a:t>
            </a:r>
            <a:endParaRPr lang="en-US" dirty="0"/>
          </a:p>
        </p:txBody>
      </p:sp>
    </p:spTree>
    <p:extLst>
      <p:ext uri="{BB962C8B-B14F-4D97-AF65-F5344CB8AC3E}">
        <p14:creationId xmlns:p14="http://schemas.microsoft.com/office/powerpoint/2010/main" val="297463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Obdélník 1"/>
          <p:cNvSpPr/>
          <p:nvPr/>
        </p:nvSpPr>
        <p:spPr>
          <a:xfrm>
            <a:off x="2381250" y="429696"/>
            <a:ext cx="7607743"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T</a:t>
            </a:r>
            <a:r>
              <a:rPr kumimoji="0" lang="en-GB"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he</a:t>
            </a:r>
            <a:r>
              <a:rPr kumimoji="0" lang="en-GB"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6 minute walk test </a:t>
            </a:r>
            <a:r>
              <a:rPr kumimoji="0" lang="cs-CZ"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6MWD</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cs-CZ" sz="3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 name="Obdélník 2"/>
          <p:cNvSpPr/>
          <p:nvPr/>
        </p:nvSpPr>
        <p:spPr>
          <a:xfrm>
            <a:off x="285751" y="1331655"/>
            <a:ext cx="4429125" cy="54476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6MWD is a sub-maximal exercise test used </a:t>
            </a:r>
            <a:r>
              <a:rPr kumimoji="0" lang="en-GB"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to assess aerobic capacity and endurance</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The distance covered over a time of 6 minutes is used as the outcome by which to compare changes in performance capacity. </a:t>
            </a:r>
            <a:endParaRPr kumimoji="0" lang="cs-CZ"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 name="Obdélník 4"/>
          <p:cNvSpPr/>
          <p:nvPr/>
        </p:nvSpPr>
        <p:spPr>
          <a:xfrm>
            <a:off x="5448300" y="1177766"/>
            <a:ext cx="6096000" cy="575542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6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Minute Walk Test Distance Conversion Table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 estimates from 6MWD (feet walked) to METs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Based on ACSM metabolic prediction equation formula for horizontal walking</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endParaRPr kumimoji="0" lang="cs-CZ"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Distance</a:t>
            </a:r>
            <a:r>
              <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a:t>
            </a:r>
            <a:r>
              <a:rPr kumimoji="0" lang="en-US" sz="14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istance</a:t>
            </a:r>
            <a:r>
              <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MPH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Meters</a:t>
            </a:r>
            <a:endPar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 </a:t>
            </a:r>
            <a:r>
              <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feet </a:t>
            </a:r>
            <a:r>
              <a:rPr kumimoji="0" lang="cs-CZ"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 meters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∙min</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VO2(ml∙kg</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∙min</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METs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500 		152 	.94 	  25 			6.04 			1.73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510 		155 	.96 	  26 			6.09		 	1.74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520 		159 	.98 	  26 			6.14 			1.75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530 		162 	1.00 	  27 			6.19		 	1.77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540 		165 	1.02 	  27 			6.24 			1.78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550 		168 	1.04 	  28 			6.29		 	1.80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560 		171 	1.06 	  28 			6.35		 	1.81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570 		174 	1.08 	  29 			6.39		 	1.83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580 		177 	1.10 	  29 			6.45		 	1.84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590 		180 	1.11 	  30 			6.50		 	1.86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600 		183 	1.13 	  30 			6.55		 	1.87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610 		186 	1.15 	  31 			6.59		 	1.89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620 		189 	1.17 	  32 			6.65		 	1.90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630 		192 	1.19 	  32 			6.70		 	1.91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640 		195 	1.21 	  33 			6.75		 	1.93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650 		198 	1.23 	  33 			6.80		 	1.94 	</a:t>
            </a:r>
          </a:p>
        </p:txBody>
      </p:sp>
    </p:spTree>
    <p:extLst>
      <p:ext uri="{BB962C8B-B14F-4D97-AF65-F5344CB8AC3E}">
        <p14:creationId xmlns:p14="http://schemas.microsoft.com/office/powerpoint/2010/main" val="283189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t>Musculoskeletal fitness</a:t>
            </a:r>
            <a:endParaRPr lang="cs-CZ" dirty="0"/>
          </a:p>
        </p:txBody>
      </p:sp>
      <p:sp>
        <p:nvSpPr>
          <p:cNvPr id="3" name="Zástupný symbol pro obsah 2"/>
          <p:cNvSpPr>
            <a:spLocks noGrp="1"/>
          </p:cNvSpPr>
          <p:nvPr>
            <p:ph sz="quarter" idx="13"/>
          </p:nvPr>
        </p:nvSpPr>
        <p:spPr/>
        <p:txBody>
          <a:bodyPr/>
          <a:lstStyle/>
          <a:p>
            <a:pPr lvl="1"/>
            <a:endParaRPr lang="cs-CZ" dirty="0" smtClean="0"/>
          </a:p>
          <a:p>
            <a:pPr lvl="1"/>
            <a:r>
              <a:rPr lang="en-US" dirty="0" smtClean="0"/>
              <a:t>to </a:t>
            </a:r>
            <a:r>
              <a:rPr lang="en-US" dirty="0"/>
              <a:t>the ability of the skeletal and muscular systems to perform work. This requires muscular strength, muscular endurance, and bone strength. Muscular strength is the maximal force or tension level that can be produced by a muscle group; muscular endurance is the ability of a muscle to maintain submaximal force levels for extended periods; bone strength is directly related to the risk of bone fracture and is a function of the mineral content and density of the bone tissue. Resistance training is one of the most effective ways to improve the strength of muscles and bones and to develop muscular endurance. </a:t>
            </a:r>
            <a:endParaRPr lang="cs-CZ" dirty="0" smtClean="0"/>
          </a:p>
        </p:txBody>
      </p:sp>
    </p:spTree>
    <p:extLst>
      <p:ext uri="{BB962C8B-B14F-4D97-AF65-F5344CB8AC3E}">
        <p14:creationId xmlns:p14="http://schemas.microsoft.com/office/powerpoint/2010/main" val="20590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888" y="274638"/>
            <a:ext cx="11687175" cy="739775"/>
          </a:xfrm>
        </p:spPr>
        <p:txBody>
          <a:bodyPr/>
          <a:lstStyle/>
          <a:p>
            <a:pPr algn="ctr"/>
            <a:r>
              <a:rPr lang="en-US" dirty="0" smtClean="0"/>
              <a:t>Musculoskeletal fitness assessment</a:t>
            </a:r>
            <a:endParaRPr lang="en-US" dirty="0"/>
          </a:p>
        </p:txBody>
      </p:sp>
      <p:sp>
        <p:nvSpPr>
          <p:cNvPr id="3" name="Zástupný symbol pro obsah 2"/>
          <p:cNvSpPr>
            <a:spLocks noGrp="1"/>
          </p:cNvSpPr>
          <p:nvPr>
            <p:ph sz="quarter" idx="13"/>
          </p:nvPr>
        </p:nvSpPr>
        <p:spPr>
          <a:xfrm>
            <a:off x="812800" y="1157287"/>
            <a:ext cx="10566400" cy="5443537"/>
          </a:xfrm>
        </p:spPr>
        <p:txBody>
          <a:bodyPr>
            <a:normAutofit fontScale="77500" lnSpcReduction="20000"/>
          </a:bodyPr>
          <a:lstStyle/>
          <a:p>
            <a:r>
              <a:rPr lang="en-US" sz="2400" dirty="0" smtClean="0">
                <a:latin typeface="Calibri" panose="020F0502020204030204" pitchFamily="34" charset="0"/>
                <a:cs typeface="Calibri" panose="020F0502020204030204" pitchFamily="34" charset="0"/>
              </a:rPr>
              <a:t>The measurable variables are mass, strength and physical performance. </a:t>
            </a:r>
          </a:p>
          <a:p>
            <a:pPr marL="0" indent="0">
              <a:buNone/>
            </a:pPr>
            <a:r>
              <a:rPr lang="en-US" sz="2400" dirty="0" smtClean="0">
                <a:latin typeface="Calibri" panose="020F0502020204030204" pitchFamily="34" charset="0"/>
                <a:cs typeface="Calibri" panose="020F0502020204030204" pitchFamily="34" charset="0"/>
              </a:rPr>
              <a:t> </a:t>
            </a:r>
          </a:p>
          <a:p>
            <a:r>
              <a:rPr lang="en-US" sz="2600" u="sng" dirty="0" smtClean="0">
                <a:latin typeface="Calibri" panose="020F0502020204030204" pitchFamily="34" charset="0"/>
                <a:cs typeface="Calibri" panose="020F0502020204030204" pitchFamily="34" charset="0"/>
              </a:rPr>
              <a:t>Variables</a:t>
            </a:r>
            <a:r>
              <a:rPr lang="en-US" sz="2600" dirty="0" smtClean="0">
                <a:latin typeface="Calibri" panose="020F0502020204030204" pitchFamily="34" charset="0"/>
                <a:cs typeface="Calibri" panose="020F0502020204030204" pitchFamily="34" charset="0"/>
              </a:rPr>
              <a:t>			</a:t>
            </a:r>
            <a:r>
              <a:rPr lang="en-US" sz="2600" u="sng" dirty="0" smtClean="0">
                <a:latin typeface="Calibri" panose="020F0502020204030204" pitchFamily="34" charset="0"/>
                <a:cs typeface="Calibri" panose="020F0502020204030204" pitchFamily="34" charset="0"/>
              </a:rPr>
              <a:t>Measurement techniques</a:t>
            </a:r>
          </a:p>
          <a:p>
            <a:endParaRPr lang="en-US" sz="2600"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Muscle mass			</a:t>
            </a:r>
            <a:r>
              <a:rPr lang="en-US" sz="2600" dirty="0" smtClean="0">
                <a:latin typeface="Calibri" panose="020F0502020204030204" pitchFamily="34" charset="0"/>
                <a:cs typeface="Calibri" panose="020F0502020204030204" pitchFamily="34" charset="0"/>
              </a:rPr>
              <a:t>Dual energy X-ray absorptiometry (DXA)</a:t>
            </a:r>
          </a:p>
          <a:p>
            <a:pPr marL="3657600" lvl="8" indent="0">
              <a:buNone/>
            </a:pPr>
            <a:r>
              <a:rPr lang="en-US" sz="2600" dirty="0" err="1" smtClean="0">
                <a:latin typeface="Calibri" panose="020F0502020204030204" pitchFamily="34" charset="0"/>
                <a:cs typeface="Calibri" panose="020F0502020204030204" pitchFamily="34" charset="0"/>
              </a:rPr>
              <a:t>Bioimpedance</a:t>
            </a:r>
            <a:r>
              <a:rPr lang="en-US" sz="2600" dirty="0" smtClean="0">
                <a:latin typeface="Calibri" panose="020F0502020204030204" pitchFamily="34" charset="0"/>
                <a:cs typeface="Calibri" panose="020F0502020204030204" pitchFamily="34" charset="0"/>
              </a:rPr>
              <a:t> analysis (BIA)</a:t>
            </a:r>
            <a:endParaRPr lang="en-US" sz="2600" b="1" dirty="0" smtClean="0">
              <a:latin typeface="Calibri" panose="020F0502020204030204" pitchFamily="34" charset="0"/>
              <a:cs typeface="Calibri" panose="020F0502020204030204" pitchFamily="34" charset="0"/>
            </a:endParaRPr>
          </a:p>
          <a:p>
            <a:endParaRPr lang="en-US" sz="2600"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Muscle strength		</a:t>
            </a:r>
            <a:r>
              <a:rPr lang="en-US" sz="2600" dirty="0" smtClean="0">
                <a:latin typeface="Calibri" panose="020F0502020204030204" pitchFamily="34" charset="0"/>
                <a:cs typeface="Calibri" panose="020F0502020204030204" pitchFamily="34" charset="0"/>
              </a:rPr>
              <a:t>Handgrip strength </a:t>
            </a:r>
          </a:p>
          <a:p>
            <a:pPr marL="3657600" lvl="8" indent="0">
              <a:buNone/>
            </a:pPr>
            <a:r>
              <a:rPr lang="en-US" sz="2600" dirty="0" smtClean="0">
                <a:latin typeface="Calibri" panose="020F0502020204030204" pitchFamily="34" charset="0"/>
                <a:cs typeface="Calibri" panose="020F0502020204030204" pitchFamily="34" charset="0"/>
              </a:rPr>
              <a:t>Arm Curl</a:t>
            </a:r>
          </a:p>
          <a:p>
            <a:pPr marL="3657600" lvl="8" indent="0">
              <a:buNone/>
            </a:pPr>
            <a:r>
              <a:rPr lang="en-US" sz="2600" dirty="0" smtClean="0">
                <a:latin typeface="Calibri" panose="020F0502020204030204" pitchFamily="34" charset="0"/>
                <a:cs typeface="Calibri" panose="020F0502020204030204" pitchFamily="34" charset="0"/>
              </a:rPr>
              <a:t>Knee flexion/extension</a:t>
            </a:r>
            <a:endParaRPr lang="en-US" sz="2600" b="1" dirty="0" smtClean="0">
              <a:latin typeface="Calibri" panose="020F0502020204030204" pitchFamily="34" charset="0"/>
              <a:cs typeface="Calibri" panose="020F0502020204030204" pitchFamily="34" charset="0"/>
            </a:endParaRPr>
          </a:p>
          <a:p>
            <a:endParaRPr lang="en-US" sz="2600"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Physical performance		</a:t>
            </a:r>
            <a:r>
              <a:rPr lang="en-US" sz="2600" dirty="0" smtClean="0">
                <a:latin typeface="Calibri" panose="020F0502020204030204" pitchFamily="34" charset="0"/>
                <a:cs typeface="Calibri" panose="020F0502020204030204" pitchFamily="34" charset="0"/>
              </a:rPr>
              <a:t>Usual gait speed </a:t>
            </a:r>
          </a:p>
          <a:p>
            <a:pPr marL="1828800" lvl="4" indent="0">
              <a:buNone/>
            </a:pPr>
            <a:r>
              <a:rPr lang="en-US" sz="2600" dirty="0" smtClean="0">
                <a:latin typeface="Calibri" panose="020F0502020204030204" pitchFamily="34" charset="0"/>
                <a:cs typeface="Calibri" panose="020F0502020204030204" pitchFamily="34" charset="0"/>
              </a:rPr>
              <a:t>		Chair stand </a:t>
            </a:r>
          </a:p>
          <a:p>
            <a:pPr marL="3657600" lvl="8" indent="0">
              <a:buNone/>
            </a:pPr>
            <a:r>
              <a:rPr lang="en-US" sz="2600" dirty="0" smtClean="0">
                <a:latin typeface="Calibri" panose="020F0502020204030204" pitchFamily="34" charset="0"/>
                <a:cs typeface="Calibri" panose="020F0502020204030204" pitchFamily="34" charset="0"/>
              </a:rPr>
              <a:t>Foot up and go</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58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782637"/>
          </a:xfrm>
        </p:spPr>
        <p:txBody>
          <a:bodyPr/>
          <a:lstStyle/>
          <a:p>
            <a:r>
              <a:rPr lang="en-US" dirty="0" smtClean="0"/>
              <a:t>Muscle mass assessment</a:t>
            </a:r>
            <a:endParaRPr lang="en-US" dirty="0"/>
          </a:p>
        </p:txBody>
      </p:sp>
      <p:sp>
        <p:nvSpPr>
          <p:cNvPr id="3" name="Zástupný symbol pro obsah 2"/>
          <p:cNvSpPr>
            <a:spLocks noGrp="1"/>
          </p:cNvSpPr>
          <p:nvPr>
            <p:ph sz="quarter" idx="13"/>
          </p:nvPr>
        </p:nvSpPr>
        <p:spPr>
          <a:xfrm>
            <a:off x="100013" y="1331912"/>
            <a:ext cx="8791575" cy="5526087"/>
          </a:xfrm>
        </p:spPr>
        <p:txBody>
          <a:bodyPr>
            <a:noAutofit/>
          </a:bodyPr>
          <a:lstStyle/>
          <a:p>
            <a:r>
              <a:rPr lang="en-US" sz="2400" dirty="0" smtClean="0">
                <a:latin typeface="Calibri" panose="020F0502020204030204" pitchFamily="34" charset="0"/>
                <a:cs typeface="Calibri" panose="020F0502020204030204" pitchFamily="34" charset="0"/>
              </a:rPr>
              <a:t>A wide range of techniques can be used to assess muscle mass. Cost, availability and ease of use can determine whether the techniques are better suited to clinical practice or are more useful for research. </a:t>
            </a:r>
          </a:p>
          <a:p>
            <a:r>
              <a:rPr lang="en-US" sz="2400" dirty="0" smtClean="0">
                <a:latin typeface="Calibri" panose="020F0502020204030204" pitchFamily="34" charset="0"/>
                <a:cs typeface="Calibri" panose="020F0502020204030204" pitchFamily="34" charset="0"/>
              </a:rPr>
              <a:t>Dual energy X-ray absorptiometry (DXA) is one of the methods for research and also clinical use to distinguish fat, bone mineral and lean tissues. This whole-body scan exposes the patient to minimal radiation. The main drawback is that the equipment is not portable, which may preclude its use in largescale epidemiological studies.</a:t>
            </a:r>
          </a:p>
          <a:p>
            <a:r>
              <a:rPr lang="en-US" sz="2400" dirty="0" err="1" smtClean="0">
                <a:latin typeface="Calibri" panose="020F0502020204030204" pitchFamily="34" charset="0"/>
                <a:cs typeface="Calibri" panose="020F0502020204030204" pitchFamily="34" charset="0"/>
              </a:rPr>
              <a:t>Bioimpedance</a:t>
            </a:r>
            <a:r>
              <a:rPr lang="en-US" sz="2400" dirty="0" smtClean="0">
                <a:latin typeface="Calibri" panose="020F0502020204030204" pitchFamily="34" charset="0"/>
                <a:cs typeface="Calibri" panose="020F0502020204030204" pitchFamily="34" charset="0"/>
              </a:rPr>
              <a:t> analysis (BIA) estimates the volume of fat and lean body mass. The test itself is inexpensive, easy to use, readily reproducible and appropriate for both ambulatory and bedridden patients. </a:t>
            </a:r>
            <a:endParaRPr lang="en-US" sz="2400" dirty="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rotWithShape="1">
          <a:blip r:embed="rId2"/>
          <a:srcRect l="18919" r="11713"/>
          <a:stretch/>
        </p:blipFill>
        <p:spPr>
          <a:xfrm>
            <a:off x="8891588" y="0"/>
            <a:ext cx="3300412" cy="6858000"/>
          </a:xfrm>
          <a:prstGeom prst="rect">
            <a:avLst/>
          </a:prstGeom>
        </p:spPr>
      </p:pic>
      <p:sp>
        <p:nvSpPr>
          <p:cNvPr id="5" name="Šipka doprava 4"/>
          <p:cNvSpPr/>
          <p:nvPr/>
        </p:nvSpPr>
        <p:spPr>
          <a:xfrm flipV="1">
            <a:off x="8186738" y="5757863"/>
            <a:ext cx="360044" cy="28575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dirty="0"/>
          </a:p>
        </p:txBody>
      </p:sp>
    </p:spTree>
    <p:extLst>
      <p:ext uri="{BB962C8B-B14F-4D97-AF65-F5344CB8AC3E}">
        <p14:creationId xmlns:p14="http://schemas.microsoft.com/office/powerpoint/2010/main" val="26962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Šablona s motivem oceá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1910_TF03460535.potx" id="{F3E17EA1-4403-46BE-B5AD-7DA7F9E15B7C}" vid="{C49D3ED2-D431-41A7-9359-5D043036C497}"/>
    </a:ext>
  </a:extLst>
</a:theme>
</file>

<file path=ppt/theme/theme2.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28DC6412-8CE7-4C8A-96E9-2669F16D17E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2709</TotalTime>
  <Words>3473</Words>
  <Application>Microsoft Office PowerPoint</Application>
  <PresentationFormat>Širokoúhlá obrazovka</PresentationFormat>
  <Paragraphs>263</Paragraphs>
  <Slides>32</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Gill Sans MT</vt:lpstr>
      <vt:lpstr>Times New Roman</vt:lpstr>
      <vt:lpstr>Wingdings</vt:lpstr>
      <vt:lpstr>Šablona s motivem oceánu</vt:lpstr>
      <vt:lpstr>Fitness assessment in older adults</vt:lpstr>
      <vt:lpstr>Physical activity in older adults</vt:lpstr>
      <vt:lpstr>Prezentace aplikace PowerPoint</vt:lpstr>
      <vt:lpstr>Components of Physical Fitness</vt:lpstr>
      <vt:lpstr>Cardiorespiratory endurance </vt:lpstr>
      <vt:lpstr>Prezentace aplikace PowerPoint</vt:lpstr>
      <vt:lpstr>Musculoskeletal fitness</vt:lpstr>
      <vt:lpstr>Musculoskeletal fitness assessment</vt:lpstr>
      <vt:lpstr>Muscle mass assessment</vt:lpstr>
      <vt:lpstr>Muscle strength assessment</vt:lpstr>
      <vt:lpstr>Muscle strength assessment</vt:lpstr>
      <vt:lpstr>Muscle strength assessment</vt:lpstr>
      <vt:lpstr>Physical performance assessment</vt:lpstr>
      <vt:lpstr>Physical performance assessment</vt:lpstr>
      <vt:lpstr>Bone strenght assessment</vt:lpstr>
      <vt:lpstr>Prezentace aplikace PowerPoint</vt:lpstr>
      <vt:lpstr>Body weight and body composition</vt:lpstr>
      <vt:lpstr>Flexibility</vt:lpstr>
      <vt:lpstr>balance</vt:lpstr>
      <vt:lpstr>Static Balance - force plates</vt:lpstr>
      <vt:lpstr>The One-Legged Stance Test </vt:lpstr>
      <vt:lpstr>Dynamic balance ability – assessment The 3-m backwards walk test</vt:lpstr>
      <vt:lpstr>Dynamic balance ability assessment</vt:lpstr>
      <vt:lpstr>As we know, balance can be influenced by more variables (visual system, proprioception, foot breadth, foot length, Hallux valgus angle, Arch foot, height, Waist-to-hip ratio, navicular drop, cerebellum dysfunction).</vt:lpstr>
      <vt:lpstr>Prezentace aplikace PowerPoint</vt:lpstr>
      <vt:lpstr>Prezentace aplikace PowerPoint</vt:lpstr>
      <vt:lpstr>Podocam</vt:lpstr>
      <vt:lpstr>Navicular drop test</vt:lpstr>
      <vt:lpstr>Cerebellum exams</vt:lpstr>
      <vt:lpstr>Fitness assessment in older adults</vt:lpstr>
      <vt:lpstr>References used in presentation</vt:lpstr>
      <vt:lpstr>References used in presentation</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nadpisu</dc:title>
  <dc:creator>Lenka Svobodová</dc:creator>
  <cp:lastModifiedBy>Lenka Svobodová</cp:lastModifiedBy>
  <cp:revision>81</cp:revision>
  <dcterms:created xsi:type="dcterms:W3CDTF">2020-12-12T09:26:08Z</dcterms:created>
  <dcterms:modified xsi:type="dcterms:W3CDTF">2020-12-14T09:00:40Z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