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4" r:id="rId7"/>
    <p:sldId id="266" r:id="rId8"/>
    <p:sldId id="261" r:id="rId9"/>
    <p:sldId id="262" r:id="rId10"/>
    <p:sldId id="263" r:id="rId11"/>
    <p:sldId id="260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880D-F04A-4F80-8388-14E7D5895084}" type="datetimeFigureOut">
              <a:rPr lang="cs-CZ" smtClean="0"/>
              <a:t>10.05.2021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70768-8461-4C9D-AC24-AF46596D1164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880D-F04A-4F80-8388-14E7D5895084}" type="datetimeFigureOut">
              <a:rPr lang="cs-CZ" smtClean="0"/>
              <a:t>10.05.2021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70768-8461-4C9D-AC24-AF46596D11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880D-F04A-4F80-8388-14E7D5895084}" type="datetimeFigureOut">
              <a:rPr lang="cs-CZ" smtClean="0"/>
              <a:t>10.05.2021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70768-8461-4C9D-AC24-AF46596D11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880D-F04A-4F80-8388-14E7D5895084}" type="datetimeFigureOut">
              <a:rPr lang="cs-CZ" smtClean="0"/>
              <a:t>10.05.2021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70768-8461-4C9D-AC24-AF46596D11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880D-F04A-4F80-8388-14E7D5895084}" type="datetimeFigureOut">
              <a:rPr lang="cs-CZ" smtClean="0"/>
              <a:t>10.05.2021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70768-8461-4C9D-AC24-AF46596D116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880D-F04A-4F80-8388-14E7D5895084}" type="datetimeFigureOut">
              <a:rPr lang="cs-CZ" smtClean="0"/>
              <a:t>10.05.2021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70768-8461-4C9D-AC24-AF46596D11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880D-F04A-4F80-8388-14E7D5895084}" type="datetimeFigureOut">
              <a:rPr lang="cs-CZ" smtClean="0"/>
              <a:t>10.05.2021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70768-8461-4C9D-AC24-AF46596D11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880D-F04A-4F80-8388-14E7D5895084}" type="datetimeFigureOut">
              <a:rPr lang="cs-CZ" smtClean="0"/>
              <a:t>10.05.2021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70768-8461-4C9D-AC24-AF46596D11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880D-F04A-4F80-8388-14E7D5895084}" type="datetimeFigureOut">
              <a:rPr lang="cs-CZ" smtClean="0"/>
              <a:t>10.05.2021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70768-8461-4C9D-AC24-AF46596D11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880D-F04A-4F80-8388-14E7D5895084}" type="datetimeFigureOut">
              <a:rPr lang="cs-CZ" smtClean="0"/>
              <a:t>10.05.2021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70768-8461-4C9D-AC24-AF46596D1164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880D-F04A-4F80-8388-14E7D5895084}" type="datetimeFigureOut">
              <a:rPr lang="cs-CZ" smtClean="0"/>
              <a:t>10.05.2021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70768-8461-4C9D-AC24-AF46596D1164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D47880D-F04A-4F80-8388-14E7D5895084}" type="datetimeFigureOut">
              <a:rPr lang="cs-CZ" smtClean="0"/>
              <a:t>10.05.2021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4670768-8461-4C9D-AC24-AF46596D1164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Plánování a periodizace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 optimalizace tréninku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848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trénování plavání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CÍLE jsou v plavání individuální, ale můžeme stanovit i cíl pro tým (všichni se kvalifikují na M ČR, každý bude mít alespoň 1 disciplínu nad 600 FINA bodů, ....) aby měli plavci co sdílet, pomáhali slabším</a:t>
            </a:r>
          </a:p>
          <a:p>
            <a:r>
              <a:rPr lang="cs-CZ" dirty="0" smtClean="0"/>
              <a:t>nonverbální komunikace</a:t>
            </a:r>
          </a:p>
          <a:p>
            <a:r>
              <a:rPr lang="cs-CZ" dirty="0" smtClean="0"/>
              <a:t>využívejte dostupné metody, upravujte je, vymýšlejte vlastní</a:t>
            </a:r>
          </a:p>
          <a:p>
            <a:r>
              <a:rPr lang="cs-CZ" dirty="0" smtClean="0"/>
              <a:t>používejte plavecké pomůcky, vymyslete si nové případně varianty</a:t>
            </a:r>
          </a:p>
          <a:p>
            <a:r>
              <a:rPr lang="cs-CZ" dirty="0" smtClean="0"/>
              <a:t>intenzita tréninku je </a:t>
            </a:r>
            <a:r>
              <a:rPr lang="cs-CZ" dirty="0" smtClean="0"/>
              <a:t>důležitá</a:t>
            </a:r>
          </a:p>
          <a:p>
            <a:r>
              <a:rPr lang="cs-CZ" dirty="0" smtClean="0"/>
              <a:t>pilně studujte, komunikujte, koukejte kolem sebe. Učit se dá od všech. Třeba i to, jak to nedělat a čemu se vyhnout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477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analýzy...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 video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097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tr</a:t>
            </a:r>
            <a:r>
              <a:rPr lang="cs-CZ" dirty="0" smtClean="0"/>
              <a:t>éninku - opáčko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Plánování tréninku znamená přípravnou práci trenéra, která se skládá ze systematicky vytvořeného členění tréninkového procesu podle tréninkových cílů a výkonnosti plavce. Plánování je založeno na zkušenostech trenéra a na jeho znalosti nejnovějších vědeckých poznatků. </a:t>
            </a:r>
          </a:p>
          <a:p>
            <a:r>
              <a:rPr lang="cs-CZ" dirty="0" smtClean="0"/>
              <a:t>Vývoj výkonnosti není 100 % předvídatelný, tréninkové plány je potřeba během sezóny upravovat podle vývoje testů a podle vyhodnocování tréninkových a závodních výsledků. Vliv mají také vnější faktory (škola, tréninkové výpadky, plavecké federace = trenér je nucen změnit svůj plán)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9618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plánovat? - opáčko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porozumím a budu mít přehled o tréninkovém procesu</a:t>
            </a:r>
          </a:p>
          <a:p>
            <a:r>
              <a:rPr lang="cs-CZ" dirty="0" smtClean="0"/>
              <a:t>zvyšuji motivaci plavce (oba víme, co je náš cíl a snažíme se systematicky postupovat směrem ke stanovenu cíli)</a:t>
            </a:r>
          </a:p>
          <a:p>
            <a:r>
              <a:rPr lang="cs-CZ" dirty="0" smtClean="0"/>
              <a:t>umožní mi kontrolovat trénovanost a načasovat změny výkonnosti. Využívám testy, závody a vyhodnocuji tréninkový proces</a:t>
            </a:r>
          </a:p>
          <a:p>
            <a:r>
              <a:rPr lang="cs-CZ" dirty="0" smtClean="0"/>
              <a:t>zajišťuji plynulý, plánovaný (nikoli nahodilý) a především DLOUHODOBÝ rozvoj plavce, tedy jeho zlepšování výkonnosti v závodech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382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Periodizace tréninku - opáčko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Periodizace tréninku je rozložení tréninkového roku do různých po sobě jdoucích a na sobě nezávislých tréninkových cyklů, které mají přivést plavce ve správnou dobu k vrcholné formě</a:t>
            </a:r>
          </a:p>
          <a:p>
            <a:r>
              <a:rPr lang="cs-CZ" dirty="0"/>
              <a:t>VRCHOLNÁ FORMA je dočasný, ale stabilní stav, který umožňuje plavci podat nejlepší výkon v jeho specifické disciplíně</a:t>
            </a:r>
          </a:p>
          <a:p>
            <a:r>
              <a:rPr lang="cs-CZ" dirty="0"/>
              <a:t>dosažení vrcholné formy je výsledkem tří po sobě jdoucích vývojových period</a:t>
            </a:r>
          </a:p>
          <a:p>
            <a:pPr lvl="1"/>
            <a:r>
              <a:rPr lang="cs-CZ" dirty="0"/>
              <a:t>základní tréninkové období = budování základních výkonnostních složek</a:t>
            </a:r>
          </a:p>
          <a:p>
            <a:pPr lvl="1"/>
            <a:r>
              <a:rPr lang="cs-CZ" dirty="0"/>
              <a:t>závodní tréninkové období</a:t>
            </a:r>
          </a:p>
          <a:p>
            <a:pPr lvl="2"/>
            <a:r>
              <a:rPr lang="cs-CZ" dirty="0"/>
              <a:t>předzávodní období = vyvolání vrcholné formy</a:t>
            </a:r>
          </a:p>
          <a:p>
            <a:pPr lvl="2"/>
            <a:r>
              <a:rPr lang="cs-CZ" dirty="0"/>
              <a:t>závodního – mezizávodního období = prokázání a udržení vrcholné formy</a:t>
            </a:r>
          </a:p>
          <a:p>
            <a:pPr lvl="1"/>
            <a:r>
              <a:rPr lang="cs-CZ" dirty="0"/>
              <a:t>přechodné tréninkové období = období odpočinku s dočasným snížením výkonnosti po té, co bylo dosaženo vrcholné formy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092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důležité pro trenéra?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respektovat jednotlivá tréninková období a jejich posloupnost, protože:</a:t>
            </a:r>
          </a:p>
          <a:p>
            <a:pPr lvl="1"/>
            <a:r>
              <a:rPr lang="cs-CZ" dirty="0" smtClean="0"/>
              <a:t>mnoho biologických a </a:t>
            </a:r>
            <a:r>
              <a:rPr lang="cs-CZ" dirty="0" err="1" smtClean="0"/>
              <a:t>psycho-fyziologických</a:t>
            </a:r>
            <a:r>
              <a:rPr lang="cs-CZ" dirty="0" smtClean="0"/>
              <a:t> adaptací na tréninkové úsilí vyžaduje stabilní rytmický vzorec, které zahrnuje</a:t>
            </a:r>
          </a:p>
          <a:p>
            <a:pPr lvl="2"/>
            <a:r>
              <a:rPr lang="cs-CZ" dirty="0" smtClean="0"/>
              <a:t>zvyšování intenzity dané aktivity</a:t>
            </a:r>
          </a:p>
          <a:p>
            <a:pPr lvl="2"/>
            <a:r>
              <a:rPr lang="cs-CZ" dirty="0" smtClean="0"/>
              <a:t>stabilizace aktivity</a:t>
            </a:r>
          </a:p>
          <a:p>
            <a:pPr lvl="2"/>
            <a:r>
              <a:rPr lang="cs-CZ" dirty="0" smtClean="0"/>
              <a:t>redukce aktivity</a:t>
            </a:r>
          </a:p>
          <a:p>
            <a:pPr lvl="1"/>
            <a:r>
              <a:rPr lang="cs-CZ" dirty="0" smtClean="0"/>
              <a:t>rozdílné typy tréninku, </a:t>
            </a:r>
            <a:r>
              <a:rPr lang="cs-CZ" dirty="0" err="1" smtClean="0"/>
              <a:t>nuté</a:t>
            </a:r>
            <a:r>
              <a:rPr lang="cs-CZ" dirty="0" smtClean="0"/>
              <a:t> k dosažení vrcholné výkonnosti, nelze dokončit ve stejném časovém období. Posloupnost hlavních typů tréninků musí být proto pečlivě promýšlena, aby závodní výkon byl systematický a metodicky vybudován, tedy aby plavec dosáhl své vrcholné formy VE SPRÁVNÝ OKAMŽIK</a:t>
            </a:r>
          </a:p>
          <a:p>
            <a:r>
              <a:rPr lang="cs-CZ" dirty="0" smtClean="0"/>
              <a:t>tréninkové dávky, které může plavec zvládnout, mají limit, který může být zvýšen pouze optimálním vztahem mezi intenzitou a odpočinkem</a:t>
            </a:r>
          </a:p>
          <a:p>
            <a:r>
              <a:rPr lang="cs-CZ" dirty="0" smtClean="0"/>
              <a:t>Posloupnost tréninkových období se může podle počtu vrcholných soutěží opakovat 2x – 3x za rok. Vhodným naplánováním načasování a trvání těchto tří veledůležitých a neoddělitelných tréninkových období, navrhuje trenér optimální přípravu pro celou sezónu.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06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nic nezapomenout!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„Brát rozumy“ od zkušených trenérů, naslouchat, učit se, porovnávat, analyzovat, zkoušet a vyhodnocovat. Najít svoji vlastní cestu, která vám dává smysl a které budete rozumět</a:t>
            </a:r>
          </a:p>
          <a:p>
            <a:r>
              <a:rPr lang="cs-CZ" dirty="0" smtClean="0"/>
              <a:t>Naplavat!</a:t>
            </a:r>
          </a:p>
          <a:p>
            <a:r>
              <a:rPr lang="cs-CZ" dirty="0" smtClean="0"/>
              <a:t>Posilovat na suchu i ve vodě: sucho: gymnastika, </a:t>
            </a:r>
            <a:r>
              <a:rPr lang="cs-CZ" dirty="0" err="1" smtClean="0"/>
              <a:t>kruháč</a:t>
            </a:r>
            <a:r>
              <a:rPr lang="cs-CZ" dirty="0" smtClean="0"/>
              <a:t>, kotoučky, </a:t>
            </a:r>
            <a:r>
              <a:rPr lang="cs-CZ" dirty="0" err="1" smtClean="0"/>
              <a:t>planky</a:t>
            </a:r>
            <a:r>
              <a:rPr lang="cs-CZ" dirty="0" smtClean="0"/>
              <a:t>, skoky, atletika, ... voda: plavaní M, paže, ZS, nohy, </a:t>
            </a:r>
            <a:r>
              <a:rPr lang="cs-CZ" dirty="0" err="1" smtClean="0"/>
              <a:t>vzpíráky</a:t>
            </a:r>
            <a:r>
              <a:rPr lang="cs-CZ" dirty="0" smtClean="0"/>
              <a:t> na okraji bazénu, odporové pomůcky, ...</a:t>
            </a:r>
          </a:p>
          <a:p>
            <a:r>
              <a:rPr lang="cs-CZ" dirty="0" smtClean="0"/>
              <a:t>Pracovat důsledně a systematicky na plavecké technice</a:t>
            </a:r>
          </a:p>
          <a:p>
            <a:r>
              <a:rPr lang="cs-CZ" dirty="0" smtClean="0"/>
              <a:t>Zvyšovat úroveň kvality tréninku: sprinty, vytrvalost, nácvik závodního tempa, dosažení plánované závodní rychlosti, RIT, PIT, ...</a:t>
            </a:r>
          </a:p>
          <a:p>
            <a:r>
              <a:rPr lang="cs-CZ" dirty="0" smtClean="0"/>
              <a:t>Nenávidět prohru, chtít zvítězit! neplavat apaticky, bojovat i v tréninku, chtít se zlepšovat, pracovat na sobě, mít vysoké cíle, bojovat, nevzdávat to. Z proher se poučit a posílit se!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3874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Občas je dobré si připomenout, 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jste jeden tým, který má cíl</a:t>
            </a:r>
          </a:p>
          <a:p>
            <a:r>
              <a:rPr lang="cs-CZ" dirty="0" smtClean="0"/>
              <a:t>tým ovlivňuje trenéra, trenér ovlivňuje tým</a:t>
            </a:r>
          </a:p>
          <a:p>
            <a:r>
              <a:rPr lang="cs-CZ" dirty="0" smtClean="0"/>
              <a:t>průměrný trenér mluví, dobrý trenér vysvětluje, velmi dobrý trenér demonstruje a vynikající trenér inspiruje</a:t>
            </a:r>
          </a:p>
          <a:p>
            <a:r>
              <a:rPr lang="cs-CZ" dirty="0" smtClean="0"/>
              <a:t>sportovci musí vidět a vnímat úspěch, který je podmíněn dosažením jejich VLASTNÍCH CÍLŮ a nikoliv překonáním výkonů ostatních</a:t>
            </a:r>
          </a:p>
          <a:p>
            <a:r>
              <a:rPr lang="cs-CZ" dirty="0" smtClean="0"/>
              <a:t>„Domácí pravidla“: Naslouchejte ostatním, potom naslouchejte sobě, vyhněte se ponižování, buďte svým pánem, buďte vůči sobě zodpovědný, ukažte respekt, každý člověk je důležitý. </a:t>
            </a:r>
          </a:p>
          <a:p>
            <a:r>
              <a:rPr lang="cs-CZ" dirty="0"/>
              <a:t>t</a:t>
            </a:r>
            <a:r>
              <a:rPr lang="cs-CZ" dirty="0" smtClean="0"/>
              <a:t>renér je šéf týmu.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926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trénování plavání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budujte a tvořte tým navzdory tomu, že plavání je individuální sport. Jsou-li plavci součástí silného a za jeden provaz táhnoucího týmu je to největší výhra. </a:t>
            </a:r>
          </a:p>
          <a:p>
            <a:r>
              <a:rPr lang="cs-CZ" dirty="0" smtClean="0"/>
              <a:t>plavání je sport na celý život!!!</a:t>
            </a:r>
          </a:p>
          <a:p>
            <a:r>
              <a:rPr lang="cs-CZ" dirty="0" smtClean="0"/>
              <a:t>vzbuďte ve svých svěřencích lásku k plaveckému sportu</a:t>
            </a:r>
          </a:p>
          <a:p>
            <a:r>
              <a:rPr lang="cs-CZ" dirty="0" smtClean="0"/>
              <a:t>jsou-li plavci součástí </a:t>
            </a:r>
            <a:r>
              <a:rPr lang="cs-CZ" dirty="0" err="1" smtClean="0"/>
              <a:t>dreamteamu</a:t>
            </a:r>
            <a:r>
              <a:rPr lang="cs-CZ" dirty="0" smtClean="0"/>
              <a:t> </a:t>
            </a:r>
            <a:r>
              <a:rPr lang="cs-CZ" dirty="0" smtClean="0"/>
              <a:t>jsou ochotnější trénovat tvrději – hecnou to, mají cíl, pomáhají si a nemají „áčka“</a:t>
            </a:r>
          </a:p>
          <a:p>
            <a:r>
              <a:rPr lang="cs-CZ" dirty="0" smtClean="0"/>
              <a:t>vzájemně se drží</a:t>
            </a:r>
          </a:p>
          <a:p>
            <a:r>
              <a:rPr lang="cs-CZ" dirty="0" smtClean="0"/>
              <a:t>všichni členové týmu mají „stejnou hodnotu“ nedělím to dle úspěšnosti sportovce</a:t>
            </a:r>
          </a:p>
          <a:p>
            <a:r>
              <a:rPr lang="cs-CZ" dirty="0" smtClean="0"/>
              <a:t>trenér je součástí týmu a je jeho šéf</a:t>
            </a:r>
          </a:p>
          <a:p>
            <a:r>
              <a:rPr lang="cs-CZ" dirty="0" smtClean="0"/>
              <a:t>komunikujte</a:t>
            </a:r>
          </a:p>
          <a:p>
            <a:r>
              <a:rPr lang="cs-CZ" dirty="0" smtClean="0"/>
              <a:t>když jste platnou součástí fungujícího týmu, opustit ho je téměř nemožné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113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trénování plavání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vytvořte program a realizujte ho tak, aby dosáhl nejvyššího možné </a:t>
            </a:r>
            <a:r>
              <a:rPr lang="cs-CZ" dirty="0" smtClean="0"/>
              <a:t>potenciálu</a:t>
            </a:r>
          </a:p>
          <a:p>
            <a:r>
              <a:rPr lang="cs-CZ" dirty="0" smtClean="0"/>
              <a:t>vytvořte pestrý program, který bude vaše plavce bavit a inspirovat; využívejte pomůcky, motivy, a další nástroje, které trénink zpestři. </a:t>
            </a:r>
          </a:p>
          <a:p>
            <a:r>
              <a:rPr lang="cs-CZ" dirty="0" smtClean="0"/>
              <a:t>aplikujte </a:t>
            </a:r>
            <a:r>
              <a:rPr lang="cs-CZ" dirty="0" smtClean="0"/>
              <a:t>do svého tréninku nejnovější vědecké poznatky: pokud chcete být dobří a úspěšní trenéři, musíte být v oblasti vzdělávání velmi aktivní; je třeba mít odvahu zkoušet nové věci a nezůstat v zajetých kolejích</a:t>
            </a:r>
          </a:p>
          <a:p>
            <a:r>
              <a:rPr lang="cs-CZ" dirty="0" smtClean="0"/>
              <a:t>využívejte techniku: videa, ergometry, </a:t>
            </a:r>
            <a:r>
              <a:rPr lang="cs-CZ" dirty="0" err="1" smtClean="0"/>
              <a:t>speedometry</a:t>
            </a:r>
            <a:r>
              <a:rPr lang="cs-CZ" dirty="0" smtClean="0"/>
              <a:t>...grafy, tabulky,...</a:t>
            </a:r>
          </a:p>
          <a:p>
            <a:r>
              <a:rPr lang="cs-CZ" dirty="0" smtClean="0"/>
              <a:t>vyhodnocujte, kontrolujte, zaznamenávejte, srovnávejte</a:t>
            </a:r>
          </a:p>
          <a:p>
            <a:r>
              <a:rPr lang="cs-CZ" dirty="0" smtClean="0"/>
              <a:t>plánujte pro úspěch, dotahujte dokonce, pilně pracujte</a:t>
            </a:r>
          </a:p>
          <a:p>
            <a:r>
              <a:rPr lang="cs-CZ" dirty="0" smtClean="0"/>
              <a:t>připravte program, který bude vaše plavce </a:t>
            </a:r>
            <a:r>
              <a:rPr lang="cs-CZ" dirty="0" smtClean="0"/>
              <a:t>bavit</a:t>
            </a:r>
          </a:p>
          <a:p>
            <a:r>
              <a:rPr lang="cs-CZ" dirty="0" smtClean="0"/>
              <a:t>UČTE SE, buďte kreativní, nebojte se nových věcí, pokud vám dávají smysl, nevyhýbejte se ani starému, osvědčenému a léty praxe prověřenému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5500928"/>
      </p:ext>
    </p:extLst>
  </p:cSld>
  <p:clrMapOvr>
    <a:masterClrMapping/>
  </p:clrMapOvr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195</TotalTime>
  <Words>1004</Words>
  <Application>Microsoft Office PowerPoint</Application>
  <PresentationFormat>Předvádění na obrazovce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Došky</vt:lpstr>
      <vt:lpstr>Plánování a periodizace</vt:lpstr>
      <vt:lpstr>Plánování tréninku - opáčko</vt:lpstr>
      <vt:lpstr>Proč plánovat? - opáčko</vt:lpstr>
      <vt:lpstr>Periodizace tréninku - opáčko</vt:lpstr>
      <vt:lpstr>Co je důležité pro trenéra?</vt:lpstr>
      <vt:lpstr>Na nic nezapomenout!</vt:lpstr>
      <vt:lpstr>Občas je dobré si připomenout, že</vt:lpstr>
      <vt:lpstr>O trénování plavání</vt:lpstr>
      <vt:lpstr>O trénování plavání</vt:lpstr>
      <vt:lpstr>O trénování plavání</vt:lpstr>
      <vt:lpstr>Úvod do analýzy...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Plánování a periodizace</dc:title>
  <dc:creator>Jana</dc:creator>
  <cp:lastModifiedBy>Jana</cp:lastModifiedBy>
  <cp:revision>24</cp:revision>
  <dcterms:created xsi:type="dcterms:W3CDTF">2021-05-09T20:14:19Z</dcterms:created>
  <dcterms:modified xsi:type="dcterms:W3CDTF">2021-05-10T21:04:10Z</dcterms:modified>
</cp:coreProperties>
</file>