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2" r:id="rId5"/>
    <p:sldId id="264" r:id="rId6"/>
    <p:sldId id="260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4660"/>
  </p:normalViewPr>
  <p:slideViewPr>
    <p:cSldViewPr>
      <p:cViewPr varScale="1">
        <p:scale>
          <a:sx n="70" d="100"/>
          <a:sy n="70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21FF581F-7D79-4C68-8C8E-3A97B51B987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C1B4A992-97A0-4DB7-8580-14EF3515FE46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3040" y="2348880"/>
            <a:ext cx="8640960" cy="988340"/>
          </a:xfrm>
        </p:spPr>
        <p:txBody>
          <a:bodyPr/>
          <a:lstStyle/>
          <a:p>
            <a:r>
              <a:rPr lang="cs-CZ" sz="3600" dirty="0" smtClean="0"/>
              <a:t>SUCHÁ </a:t>
            </a:r>
            <a:r>
              <a:rPr lang="cs-CZ" sz="3600" dirty="0" smtClean="0"/>
              <a:t>PŘÍPRAVA pro plavce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6335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posilování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19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posilování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 MAXIMÁLNÍM ODPOREM</a:t>
            </a:r>
          </a:p>
          <a:p>
            <a:pPr lvl="1"/>
            <a:r>
              <a:rPr lang="cs-CZ" dirty="0" smtClean="0"/>
              <a:t>těžkoatletická</a:t>
            </a:r>
          </a:p>
          <a:p>
            <a:pPr lvl="1"/>
            <a:r>
              <a:rPr lang="cs-CZ" dirty="0" smtClean="0"/>
              <a:t>izometrická</a:t>
            </a:r>
          </a:p>
          <a:p>
            <a:pPr lvl="1"/>
            <a:r>
              <a:rPr lang="cs-CZ" dirty="0" smtClean="0"/>
              <a:t>excentrická</a:t>
            </a:r>
          </a:p>
          <a:p>
            <a:r>
              <a:rPr lang="cs-CZ" dirty="0" smtClean="0"/>
              <a:t>S NEMAXIMÁLNÍM ODPOREM</a:t>
            </a:r>
          </a:p>
          <a:p>
            <a:pPr lvl="1"/>
            <a:r>
              <a:rPr lang="cs-CZ" dirty="0" smtClean="0"/>
              <a:t>S NEMAXIMÁLNÍ RYCHLOSTÍ POHYBU</a:t>
            </a:r>
          </a:p>
          <a:p>
            <a:pPr lvl="2"/>
            <a:r>
              <a:rPr lang="cs-CZ" dirty="0" smtClean="0"/>
              <a:t>opakovaných úsilí</a:t>
            </a:r>
          </a:p>
          <a:p>
            <a:pPr lvl="2"/>
            <a:r>
              <a:rPr lang="cs-CZ" dirty="0" smtClean="0"/>
              <a:t>intermediární</a:t>
            </a:r>
          </a:p>
          <a:p>
            <a:pPr lvl="2"/>
            <a:r>
              <a:rPr lang="cs-CZ" dirty="0" err="1" smtClean="0"/>
              <a:t>izokinetická</a:t>
            </a:r>
            <a:endParaRPr lang="cs-CZ" dirty="0" smtClean="0"/>
          </a:p>
          <a:p>
            <a:pPr lvl="2"/>
            <a:r>
              <a:rPr lang="cs-CZ" dirty="0" smtClean="0"/>
              <a:t>vytrvalostní</a:t>
            </a:r>
          </a:p>
          <a:p>
            <a:pPr lvl="1"/>
            <a:r>
              <a:rPr lang="cs-CZ" dirty="0" smtClean="0"/>
              <a:t>S MAXIMÁLNÍ RYCHLOSTÍ POHYBU</a:t>
            </a:r>
          </a:p>
          <a:p>
            <a:pPr lvl="2"/>
            <a:r>
              <a:rPr lang="cs-CZ" dirty="0" smtClean="0"/>
              <a:t>rychlostní</a:t>
            </a:r>
          </a:p>
          <a:p>
            <a:pPr lvl="2"/>
            <a:r>
              <a:rPr lang="cs-CZ" dirty="0" smtClean="0"/>
              <a:t>kontrastní</a:t>
            </a:r>
          </a:p>
          <a:p>
            <a:pPr lvl="2"/>
            <a:r>
              <a:rPr lang="cs-CZ" dirty="0" err="1" smtClean="0"/>
              <a:t>plyometrická</a:t>
            </a: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817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posilování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511256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TĚŽKOATLETICKÁ (krátkodobých napětí, max. odporů)</a:t>
            </a:r>
          </a:p>
          <a:p>
            <a:pPr lvl="1"/>
            <a:r>
              <a:rPr lang="cs-CZ" dirty="0" smtClean="0"/>
              <a:t>velké odpory 95 – 100 % maxima, rychlost pohybu pomalá, počet opakování 1-3 v sérii, </a:t>
            </a:r>
            <a:r>
              <a:rPr lang="cs-CZ" dirty="0" err="1" smtClean="0"/>
              <a:t>io</a:t>
            </a:r>
            <a:r>
              <a:rPr lang="cs-CZ" dirty="0" smtClean="0"/>
              <a:t>. 2-3´</a:t>
            </a:r>
          </a:p>
          <a:p>
            <a:pPr lvl="1"/>
            <a:r>
              <a:rPr lang="cs-CZ" dirty="0" smtClean="0"/>
              <a:t>silový podnět krátkého trvání (2-7´´) </a:t>
            </a:r>
          </a:p>
          <a:p>
            <a:pPr lvl="1"/>
            <a:r>
              <a:rPr lang="cs-CZ" dirty="0" smtClean="0"/>
              <a:t>počet sérií záleží na trénovanosti jedince, nevhodná pro netrénované – předchází jí silová příprava jinými postupy, nepřípustná pro trénink dětí</a:t>
            </a:r>
          </a:p>
          <a:p>
            <a:r>
              <a:rPr lang="cs-CZ" dirty="0" smtClean="0"/>
              <a:t>IZOMETRICKÁ (statická)</a:t>
            </a:r>
          </a:p>
          <a:p>
            <a:pPr lvl="1"/>
            <a:r>
              <a:rPr lang="cs-CZ" dirty="0" smtClean="0"/>
              <a:t>tlak, tah proti pevnému bodu</a:t>
            </a:r>
          </a:p>
          <a:p>
            <a:pPr lvl="1"/>
            <a:r>
              <a:rPr lang="cs-CZ" dirty="0" smtClean="0"/>
              <a:t>velikost odporu se zvyšuje postupným zvyšováním volního úsilí po dobu několika vteřin, v kontrakci setrvávám 5 – 12´´, </a:t>
            </a:r>
            <a:r>
              <a:rPr lang="cs-CZ" dirty="0" err="1" smtClean="0"/>
              <a:t>io</a:t>
            </a:r>
            <a:r>
              <a:rPr lang="cs-CZ" dirty="0" smtClean="0"/>
              <a:t>. 2-3´</a:t>
            </a:r>
          </a:p>
          <a:p>
            <a:pPr lvl="1"/>
            <a:r>
              <a:rPr lang="cs-CZ" dirty="0" smtClean="0"/>
              <a:t>v sérii 4-5 obsahově různých cvičení, každé se opakuje 3x</a:t>
            </a:r>
          </a:p>
          <a:p>
            <a:pPr lvl="1"/>
            <a:r>
              <a:rPr lang="cs-CZ" dirty="0" smtClean="0"/>
              <a:t>max. úsilí možné pouze v kritické poloze, doporučuje se volit 3 polohy: zahájení pohybu, kritická poloha, dokončení pohybu</a:t>
            </a:r>
          </a:p>
          <a:p>
            <a:r>
              <a:rPr lang="cs-CZ" dirty="0" smtClean="0"/>
              <a:t>EXCENTRICKÁ (brzdivá)</a:t>
            </a:r>
          </a:p>
          <a:p>
            <a:pPr lvl="1"/>
            <a:r>
              <a:rPr lang="cs-CZ" dirty="0" smtClean="0"/>
              <a:t>násilné protažení kontrahovaných svalů, pohyb těla je vyvolán </a:t>
            </a:r>
            <a:r>
              <a:rPr lang="cs-CZ" dirty="0" err="1" smtClean="0"/>
              <a:t>nadmaximálním</a:t>
            </a:r>
            <a:r>
              <a:rPr lang="cs-CZ" dirty="0" smtClean="0"/>
              <a:t> odporem a je </a:t>
            </a:r>
            <a:r>
              <a:rPr lang="cs-CZ" dirty="0" err="1" smtClean="0"/>
              <a:t>bržděn</a:t>
            </a:r>
            <a:endParaRPr lang="cs-CZ" dirty="0" smtClean="0"/>
          </a:p>
          <a:p>
            <a:pPr lvl="1"/>
            <a:r>
              <a:rPr lang="cs-CZ" dirty="0" smtClean="0"/>
              <a:t>počet opakování 1x, trvání podnětu 2-3´´ , </a:t>
            </a:r>
            <a:r>
              <a:rPr lang="cs-CZ" dirty="0" err="1" smtClean="0"/>
              <a:t>io</a:t>
            </a:r>
            <a:r>
              <a:rPr lang="cs-CZ" dirty="0" smtClean="0"/>
              <a:t>. 3´</a:t>
            </a:r>
          </a:p>
          <a:p>
            <a:pPr lvl="1"/>
            <a:r>
              <a:rPr lang="cs-CZ" dirty="0" smtClean="0"/>
              <a:t>umožňuje dosažení nejvyšší možné tenze</a:t>
            </a:r>
          </a:p>
          <a:p>
            <a:pPr lvl="1"/>
            <a:r>
              <a:rPr lang="cs-CZ" dirty="0" smtClean="0"/>
              <a:t>nutná dopomoc</a:t>
            </a:r>
          </a:p>
          <a:p>
            <a:pPr lvl="1"/>
            <a:r>
              <a:rPr lang="cs-CZ" dirty="0" smtClean="0"/>
              <a:t>nevhodná pro začátečníky, nevhodná pro trénink dětí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04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r>
              <a:rPr lang="cs-CZ" dirty="0"/>
              <a:t>Metody posilování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76063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OPAKOVANÝCH ÚSILÍ (kulturistická, </a:t>
            </a:r>
            <a:r>
              <a:rPr lang="cs-CZ" dirty="0" err="1" smtClean="0"/>
              <a:t>submaximálního</a:t>
            </a:r>
            <a:r>
              <a:rPr lang="cs-CZ" dirty="0" smtClean="0"/>
              <a:t> odporu)</a:t>
            </a:r>
          </a:p>
          <a:p>
            <a:pPr lvl="1"/>
            <a:r>
              <a:rPr lang="cs-CZ" dirty="0" smtClean="0"/>
              <a:t>odpor 60-80% maxima, rychlost provedení nemaximální, 8-15 opakování, </a:t>
            </a:r>
            <a:r>
              <a:rPr lang="cs-CZ" dirty="0" err="1" smtClean="0"/>
              <a:t>io</a:t>
            </a:r>
            <a:r>
              <a:rPr lang="cs-CZ" dirty="0" smtClean="0"/>
              <a:t>. 2-3´</a:t>
            </a:r>
          </a:p>
          <a:p>
            <a:pPr lvl="1"/>
            <a:r>
              <a:rPr lang="cs-CZ" dirty="0" smtClean="0"/>
              <a:t>déle trvající silový podnět 10-30´´</a:t>
            </a:r>
          </a:p>
          <a:p>
            <a:pPr lvl="1"/>
            <a:r>
              <a:rPr lang="cs-CZ" dirty="0" smtClean="0"/>
              <a:t>často se aplikuje jako pyramida: manipuluji s velikostí odporu a počty opakování – se zvyšováním počtu opakování odpor klesá a naopak</a:t>
            </a:r>
          </a:p>
          <a:p>
            <a:r>
              <a:rPr lang="cs-CZ" dirty="0" smtClean="0"/>
              <a:t>INTERMEDIÁRNÍ</a:t>
            </a:r>
          </a:p>
          <a:p>
            <a:pPr lvl="1"/>
            <a:r>
              <a:rPr lang="cs-CZ" dirty="0" smtClean="0"/>
              <a:t>v průběhu cvičení se střídá dynamická a statická činnost, tj. pohyb se během cvičení zastavuje v několika polohách asi na 5´´ až do dokončení plného rozsahu</a:t>
            </a:r>
          </a:p>
          <a:p>
            <a:pPr lvl="1"/>
            <a:r>
              <a:rPr lang="cs-CZ" dirty="0" smtClean="0"/>
              <a:t>odpor 60-80 % - musí umožnit cvičení vč. výdrží</a:t>
            </a:r>
          </a:p>
          <a:p>
            <a:pPr lvl="1"/>
            <a:r>
              <a:rPr lang="cs-CZ" dirty="0" smtClean="0"/>
              <a:t>počet opakování dle trénovanosti, </a:t>
            </a:r>
            <a:r>
              <a:rPr lang="cs-CZ" dirty="0" err="1" smtClean="0"/>
              <a:t>io</a:t>
            </a:r>
            <a:r>
              <a:rPr lang="cs-CZ" dirty="0" smtClean="0"/>
              <a:t>. 2-3´</a:t>
            </a:r>
          </a:p>
          <a:p>
            <a:r>
              <a:rPr lang="cs-CZ" dirty="0" smtClean="0"/>
              <a:t>IZOKINETICKÁ (variabilních odporů)</a:t>
            </a:r>
          </a:p>
          <a:p>
            <a:pPr lvl="1"/>
            <a:r>
              <a:rPr lang="cs-CZ" dirty="0" smtClean="0"/>
              <a:t>odpor se během cvičení mění (speciální zařízení)</a:t>
            </a:r>
          </a:p>
          <a:p>
            <a:pPr lvl="1"/>
            <a:r>
              <a:rPr lang="cs-CZ" dirty="0" smtClean="0"/>
              <a:t>6-8 opakování, 5-8 sérií, </a:t>
            </a:r>
            <a:r>
              <a:rPr lang="cs-CZ" dirty="0" err="1" smtClean="0"/>
              <a:t>io</a:t>
            </a:r>
            <a:r>
              <a:rPr lang="cs-CZ" dirty="0" smtClean="0"/>
              <a:t>. 2-3´</a:t>
            </a:r>
          </a:p>
          <a:p>
            <a:pPr lvl="1"/>
            <a:r>
              <a:rPr lang="cs-CZ" dirty="0" smtClean="0"/>
              <a:t>cvičení provádět co nejrychleji</a:t>
            </a:r>
          </a:p>
          <a:p>
            <a:r>
              <a:rPr lang="cs-CZ" dirty="0" smtClean="0"/>
              <a:t>SILOVĚ VYTRVALOSTNÍ</a:t>
            </a:r>
          </a:p>
          <a:p>
            <a:pPr lvl="1"/>
            <a:r>
              <a:rPr lang="cs-CZ" dirty="0" smtClean="0"/>
              <a:t>vysoký počet opakování s nižším odporem 30-40% maxima</a:t>
            </a:r>
          </a:p>
          <a:p>
            <a:pPr lvl="1"/>
            <a:r>
              <a:rPr lang="cs-CZ" dirty="0" smtClean="0"/>
              <a:t>rychlost pohybu nehraje zásadní roli</a:t>
            </a:r>
          </a:p>
          <a:p>
            <a:pPr lvl="1"/>
            <a:r>
              <a:rPr lang="cs-CZ" dirty="0" smtClean="0"/>
              <a:t>sleduje vytrvalostní aspekt – vhodná je intenzita anaerobního prahu nebo </a:t>
            </a:r>
            <a:r>
              <a:rPr lang="cs-CZ" dirty="0" err="1" smtClean="0"/>
              <a:t>anerobního</a:t>
            </a:r>
            <a:r>
              <a:rPr lang="cs-CZ" dirty="0" smtClean="0"/>
              <a:t> energetického zajištění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858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125113" cy="924475"/>
          </a:xfrm>
        </p:spPr>
        <p:txBody>
          <a:bodyPr/>
          <a:lstStyle/>
          <a:p>
            <a:r>
              <a:rPr lang="cs-CZ" dirty="0"/>
              <a:t>Metody posilování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6886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RYCHLOSTNÍ (rychlostně silová, dynamických úsilí)</a:t>
            </a:r>
          </a:p>
          <a:p>
            <a:pPr lvl="1"/>
            <a:r>
              <a:rPr lang="cs-CZ" dirty="0" smtClean="0"/>
              <a:t>dominantní je rychlost provedení pohybu (vysoká/maximální)</a:t>
            </a:r>
          </a:p>
          <a:p>
            <a:pPr lvl="1"/>
            <a:r>
              <a:rPr lang="cs-CZ" dirty="0" smtClean="0"/>
              <a:t>rychlost by neměla klesnou pod 50 % rychlosti téhož pohybu bez odporu</a:t>
            </a:r>
          </a:p>
          <a:p>
            <a:pPr lvl="1"/>
            <a:r>
              <a:rPr lang="cs-CZ" dirty="0" smtClean="0"/>
              <a:t>odpor 30-60%, doba cvičení 2-15´´, </a:t>
            </a:r>
            <a:r>
              <a:rPr lang="cs-CZ" dirty="0" err="1" smtClean="0"/>
              <a:t>io</a:t>
            </a:r>
            <a:r>
              <a:rPr lang="cs-CZ" dirty="0" smtClean="0"/>
              <a:t>. dle požadavku na obnovu energetických rezerv a udržení nervosvalové vzrušivosti</a:t>
            </a:r>
          </a:p>
          <a:p>
            <a:r>
              <a:rPr lang="cs-CZ" dirty="0" smtClean="0"/>
              <a:t>KONTRASTNÍ (variabilní, variabilního působení)</a:t>
            </a:r>
          </a:p>
          <a:p>
            <a:pPr lvl="1"/>
            <a:r>
              <a:rPr lang="cs-CZ" dirty="0" smtClean="0"/>
              <a:t>obdobně jako metoda rychlostní, v rámci cvičení se obměňuje velikost odporu v rozmezí 30-70% maxima, provedení s úsilím o nejvyšší možnou rychlost</a:t>
            </a:r>
          </a:p>
          <a:p>
            <a:r>
              <a:rPr lang="cs-CZ" dirty="0" smtClean="0"/>
              <a:t>PLYOMETRICKÁ</a:t>
            </a:r>
          </a:p>
          <a:p>
            <a:pPr lvl="1"/>
            <a:r>
              <a:rPr lang="cs-CZ" dirty="0" smtClean="0"/>
              <a:t>bezprostředně předcházející excentrické protažení svalu umožňuje dosáhnout vysoké tenze a silového projevu</a:t>
            </a:r>
          </a:p>
          <a:p>
            <a:pPr lvl="1"/>
            <a:r>
              <a:rPr lang="cs-CZ" dirty="0" smtClean="0"/>
              <a:t>zvýšenou tenzi před aktivním pohybem navozuje předcházející statická činnost svalu po dobu několika sekund</a:t>
            </a:r>
          </a:p>
          <a:p>
            <a:pPr lvl="1"/>
            <a:r>
              <a:rPr lang="cs-CZ" dirty="0" smtClean="0"/>
              <a:t>např. výška pádu a hmotnost břemene nebo těla (seskoky, chytání)</a:t>
            </a:r>
          </a:p>
          <a:p>
            <a:pPr lvl="1"/>
            <a:r>
              <a:rPr lang="cs-CZ" dirty="0" smtClean="0"/>
              <a:t>důraz na rychlý přechod k aktivnímu pohybu a jeho provedení ve vysoké rychlostí</a:t>
            </a:r>
          </a:p>
          <a:p>
            <a:pPr lvl="1"/>
            <a:r>
              <a:rPr lang="cs-CZ" dirty="0" smtClean="0"/>
              <a:t>cvičení pár vteřin, počet opakování 5-10</a:t>
            </a:r>
          </a:p>
          <a:p>
            <a:pPr lvl="1"/>
            <a:r>
              <a:rPr lang="cs-CZ" dirty="0" smtClean="0"/>
              <a:t>vhodné pro pozdější roky tréninku, není pro začátečníky, nutnost předchozí přípravy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916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posilování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ELEKTROSTIMULACE vhodné pro svaly, na které se těžko aplikují jiné metody (frekvence 50-200 Hz,  stejnosměrný proud, dle individuální snesitelnosti 15-60 V, impuls 10´´/pauza 20-40´´</a:t>
            </a:r>
          </a:p>
          <a:p>
            <a:r>
              <a:rPr lang="cs-CZ" dirty="0" smtClean="0"/>
              <a:t>ÚČINNOST a ÚSPĚCH posilování není zajištěna pouze 1 metodou ale jejich vhodným a promyšleným spojování podle specializace a požadavků daného sportu, v našem případě plavání</a:t>
            </a:r>
          </a:p>
          <a:p>
            <a:r>
              <a:rPr lang="cs-CZ" dirty="0" smtClean="0"/>
              <a:t>opatrně dávkovat, </a:t>
            </a:r>
            <a:r>
              <a:rPr lang="cs-CZ" smtClean="0"/>
              <a:t>ztráta citu pro vodu!!!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8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SUCHÁ </a:t>
            </a:r>
            <a:r>
              <a:rPr lang="cs-CZ" sz="3000" dirty="0" smtClean="0"/>
              <a:t>PŘÍPRAVA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důležitá součást přípravy plavců všech věkových </a:t>
            </a:r>
            <a:r>
              <a:rPr lang="cs-CZ" dirty="0" smtClean="0"/>
              <a:t>kategorií</a:t>
            </a:r>
          </a:p>
          <a:p>
            <a:r>
              <a:rPr lang="cs-CZ" dirty="0" smtClean="0"/>
              <a:t>musí být přiměřená věku</a:t>
            </a:r>
            <a:endParaRPr lang="cs-CZ" dirty="0" smtClean="0"/>
          </a:p>
          <a:p>
            <a:r>
              <a:rPr lang="cs-CZ" dirty="0" smtClean="0"/>
              <a:t>suchá </a:t>
            </a:r>
            <a:r>
              <a:rPr lang="cs-CZ" dirty="0" smtClean="0"/>
              <a:t>příprava je nedílnou součástí přípravy plavce, využívejte </a:t>
            </a:r>
            <a:r>
              <a:rPr lang="cs-CZ" dirty="0" smtClean="0"/>
              <a:t>hry</a:t>
            </a:r>
          </a:p>
          <a:p>
            <a:r>
              <a:rPr lang="cs-CZ" dirty="0" smtClean="0"/>
              <a:t>trénink síly je kapku důležitější pro sprintery</a:t>
            </a:r>
            <a:endParaRPr lang="cs-CZ" dirty="0" smtClean="0"/>
          </a:p>
          <a:p>
            <a:r>
              <a:rPr lang="cs-CZ" dirty="0" smtClean="0"/>
              <a:t>důležitá je pestrost a všestrannost suché přípravy</a:t>
            </a:r>
          </a:p>
          <a:p>
            <a:r>
              <a:rPr lang="cs-CZ" dirty="0" smtClean="0"/>
              <a:t>v mladším věku učíme co nejširší škálu pohybových aktivit, v pozdějším věku rozvíjíme na suchu </a:t>
            </a:r>
            <a:r>
              <a:rPr lang="cs-CZ" dirty="0" smtClean="0"/>
              <a:t>i maximální sílu (myšleno v </a:t>
            </a:r>
            <a:r>
              <a:rPr lang="cs-CZ" dirty="0" err="1" smtClean="0"/>
              <a:t>posilce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9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924475"/>
          </a:xfrm>
        </p:spPr>
        <p:txBody>
          <a:bodyPr/>
          <a:lstStyle/>
          <a:p>
            <a:r>
              <a:rPr lang="cs-CZ" dirty="0" smtClean="0"/>
              <a:t>SUCHÁ PŘÍPRAVA – OPIČÍ DRÁHA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použiji co je na bazéně: pontony, žížaly, desky</a:t>
            </a:r>
          </a:p>
          <a:p>
            <a:r>
              <a:rPr lang="cs-CZ" dirty="0" smtClean="0"/>
              <a:t>postavím opičí dráhu: kotrmelce na pontonech, kličkuj/přeskakuj desky, přelez/podlez žížalu, vyskákej schody (dva nahoru/ jeden dolů), přeběhni koníčkem/pozadu/přeskákej snožmo</a:t>
            </a:r>
          </a:p>
          <a:p>
            <a:r>
              <a:rPr lang="cs-CZ" dirty="0" smtClean="0"/>
              <a:t>s dopomocí trenérů: pontony, stojka a do kotoulu</a:t>
            </a:r>
          </a:p>
          <a:p>
            <a:r>
              <a:rPr lang="cs-CZ" dirty="0" smtClean="0"/>
              <a:t>záleží na vybavení bazénu a místu co je kolem něj</a:t>
            </a:r>
          </a:p>
          <a:p>
            <a:r>
              <a:rPr lang="cs-CZ" dirty="0" smtClean="0"/>
              <a:t>měla by se cvičit v místě, kde je relativně suchá podlaha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47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- KOTOUČKY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cvičení </a:t>
            </a:r>
            <a:r>
              <a:rPr lang="cs-CZ" dirty="0" smtClean="0"/>
              <a:t>vymyslel pan trenér </a:t>
            </a:r>
            <a:r>
              <a:rPr lang="cs-CZ" dirty="0" smtClean="0"/>
              <a:t>J . </a:t>
            </a:r>
            <a:r>
              <a:rPr lang="cs-CZ" dirty="0" smtClean="0"/>
              <a:t>Nalezený</a:t>
            </a:r>
            <a:endParaRPr lang="cs-CZ" dirty="0" smtClean="0"/>
          </a:p>
          <a:p>
            <a:r>
              <a:rPr lang="cs-CZ" dirty="0" smtClean="0"/>
              <a:t>začínat bez závaží a kratší interval, postupně prodlužovat a přidávat (dětem stačí provedení bez závaží, ale zvládnou i se závažím)</a:t>
            </a:r>
          </a:p>
          <a:p>
            <a:r>
              <a:rPr lang="cs-CZ" dirty="0" smtClean="0"/>
              <a:t>bez závaží / se závažím (stačí 0,5 kg, ale dá se i víc)</a:t>
            </a:r>
          </a:p>
          <a:p>
            <a:r>
              <a:rPr lang="cs-CZ" dirty="0" smtClean="0"/>
              <a:t>např. 3 kola / 7 cviků, 45´´on / 15´´rest, 2´off</a:t>
            </a:r>
          </a:p>
          <a:p>
            <a:r>
              <a:rPr lang="cs-CZ" dirty="0" smtClean="0"/>
              <a:t>1 kolo v sedě/ve stoje</a:t>
            </a:r>
          </a:p>
          <a:p>
            <a:r>
              <a:rPr lang="cs-CZ" dirty="0" smtClean="0"/>
              <a:t>2 kolo vleže na zádech</a:t>
            </a:r>
          </a:p>
          <a:p>
            <a:r>
              <a:rPr lang="cs-CZ" dirty="0" smtClean="0"/>
              <a:t>3 kolo vleže na břiše</a:t>
            </a:r>
          </a:p>
          <a:p>
            <a:r>
              <a:rPr lang="cs-CZ" dirty="0" smtClean="0"/>
              <a:t>závaží na zápěstí (nebo do rukou) a provádí se malé hmity nebo </a:t>
            </a:r>
            <a:r>
              <a:rPr lang="cs-CZ" dirty="0" err="1" smtClean="0"/>
              <a:t>dvojhmity</a:t>
            </a:r>
            <a:r>
              <a:rPr lang="cs-CZ" dirty="0" smtClean="0"/>
              <a:t> případně kroužky (oběma směry) </a:t>
            </a:r>
            <a:r>
              <a:rPr lang="cs-CZ" dirty="0" smtClean="0"/>
              <a:t>a rotace</a:t>
            </a:r>
            <a:endParaRPr lang="cs-CZ" dirty="0" smtClean="0"/>
          </a:p>
          <a:p>
            <a:r>
              <a:rPr lang="cs-CZ" dirty="0" smtClean="0"/>
              <a:t>v předpažení, zapažení, rozpažení, ve </a:t>
            </a:r>
            <a:r>
              <a:rPr lang="cs-CZ" dirty="0" smtClean="0"/>
              <a:t>vzpažení, obloučky, soupažně nebo střídavě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7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52928" cy="924475"/>
          </a:xfrm>
        </p:spPr>
        <p:txBody>
          <a:bodyPr/>
          <a:lstStyle/>
          <a:p>
            <a:r>
              <a:rPr lang="cs-CZ" dirty="0" smtClean="0"/>
              <a:t>SUCHÁ PŘÍPRAVA – KRÁTKÉ SPRINTY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stanovím krátkou vzdálenost a </a:t>
            </a:r>
            <a:r>
              <a:rPr lang="cs-CZ" dirty="0" smtClean="0"/>
              <a:t>stupeň náročnosti určuji intenzitou běhu a dalšími </a:t>
            </a:r>
            <a:r>
              <a:rPr lang="cs-CZ" dirty="0" smtClean="0"/>
              <a:t>úkoly. B</a:t>
            </a:r>
            <a:r>
              <a:rPr lang="cs-CZ" dirty="0" smtClean="0"/>
              <a:t>ěhám </a:t>
            </a:r>
            <a:r>
              <a:rPr lang="cs-CZ" dirty="0" smtClean="0"/>
              <a:t>buď tam a zpět </a:t>
            </a:r>
            <a:r>
              <a:rPr lang="cs-CZ" dirty="0" smtClean="0"/>
              <a:t>na </a:t>
            </a:r>
            <a:r>
              <a:rPr lang="cs-CZ" dirty="0" err="1" smtClean="0"/>
              <a:t>max</a:t>
            </a:r>
            <a:r>
              <a:rPr lang="cs-CZ" dirty="0" smtClean="0"/>
              <a:t>, případně okruh anebo </a:t>
            </a:r>
            <a:r>
              <a:rPr lang="cs-CZ" dirty="0" smtClean="0"/>
              <a:t>tam je těžší zadání a </a:t>
            </a:r>
            <a:r>
              <a:rPr lang="cs-CZ" dirty="0" smtClean="0"/>
              <a:t>zpět </a:t>
            </a:r>
            <a:r>
              <a:rPr lang="cs-CZ" dirty="0" smtClean="0"/>
              <a:t>lehký běh</a:t>
            </a:r>
          </a:p>
          <a:p>
            <a:r>
              <a:rPr lang="cs-CZ" dirty="0" smtClean="0"/>
              <a:t>začínáme zlehka a postupně přitvrzujeme:</a:t>
            </a:r>
          </a:p>
          <a:p>
            <a:r>
              <a:rPr lang="cs-CZ" dirty="0" smtClean="0"/>
              <a:t>rozběhání / přeběhy– </a:t>
            </a:r>
            <a:r>
              <a:rPr lang="cs-CZ" dirty="0" smtClean="0"/>
              <a:t>ideální atletická abeceda</a:t>
            </a:r>
          </a:p>
          <a:p>
            <a:r>
              <a:rPr lang="cs-CZ" dirty="0" smtClean="0"/>
              <a:t>a přidáváme: žabáky, skoky snožmo, po jedné noze, krab (popředu, pozadu, bokem), plížení, pes (popředu, pozadu, bokem), kačenky, </a:t>
            </a:r>
            <a:r>
              <a:rPr lang="cs-CZ" dirty="0" err="1" smtClean="0"/>
              <a:t>rychlochůze</a:t>
            </a:r>
            <a:r>
              <a:rPr lang="cs-CZ" dirty="0" smtClean="0"/>
              <a:t>, trakař (lze i přes schodek, pokud je na bazéně bezpečné místo, kde to vyzkoušet), přeskoky se švihadlem, ....</a:t>
            </a:r>
          </a:p>
          <a:p>
            <a:r>
              <a:rPr lang="cs-CZ" dirty="0" smtClean="0"/>
              <a:t>co koho napadne, i do kombinace (sprint, v půlce </a:t>
            </a:r>
            <a:r>
              <a:rPr lang="cs-CZ" dirty="0" smtClean="0"/>
              <a:t> (na začátku / na konci ) 3 </a:t>
            </a:r>
            <a:r>
              <a:rPr lang="cs-CZ" dirty="0" smtClean="0"/>
              <a:t>kliky/dřepy, sprint do konce a zpět lehce)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27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75724"/>
            <a:ext cx="8424936" cy="924475"/>
          </a:xfrm>
        </p:spPr>
        <p:txBody>
          <a:bodyPr/>
          <a:lstStyle/>
          <a:p>
            <a:r>
              <a:rPr lang="cs-CZ" dirty="0" smtClean="0"/>
              <a:t>SUCHÁ PŘÍPRAVA – KRUHOVÝ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628801"/>
            <a:ext cx="7125112" cy="422999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kruhový trénink – nekonečné množství variant, velmi efektivní, dle toho, co chceš rozvíjet, náročnosti, pro všechny od nejmenších dětí pro dospělé</a:t>
            </a:r>
          </a:p>
          <a:p>
            <a:r>
              <a:rPr lang="cs-CZ" dirty="0" smtClean="0"/>
              <a:t>Příklady: pro děti: 3 kola, 7 stanovišť, 40´´ on/20´´rest, mezi koly 1´off</a:t>
            </a:r>
          </a:p>
          <a:p>
            <a:r>
              <a:rPr lang="cs-CZ" dirty="0" smtClean="0"/>
              <a:t>varianta 1: panák, K nohy, lavička/bosu (výskoky), přeskoky vpřed/vzad (přes cokoliv, co se dá položit na zem), kliky, Z no na zádech, švihadlo, dřepy</a:t>
            </a:r>
          </a:p>
          <a:p>
            <a:r>
              <a:rPr lang="cs-CZ" dirty="0" smtClean="0"/>
              <a:t>varianta 2: poskoky, leh-sedy, angličáky, výpady, přeskoky, střechy, prkno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Příklady: pro velký: 3 kola, 7 stanovišť, 1´on/20´´ rest, mezi koly 1´off</a:t>
            </a:r>
          </a:p>
          <a:p>
            <a:r>
              <a:rPr lang="cs-CZ" dirty="0" smtClean="0"/>
              <a:t>varianta 1: švihadlo snožmo, gumy, dřepy s výskokem a závažím, leh-sedy, švihadlo koníček, gumy, prkno</a:t>
            </a:r>
          </a:p>
          <a:p>
            <a:r>
              <a:rPr lang="cs-CZ" dirty="0" smtClean="0"/>
              <a:t>varianta 2: angličáky, kliky, výpady s přeskokem, prkno, švihadlo, přednožování ve visu, přítahy na hrazdě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494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- GUMY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velký pomocník při tréninkovém výpadku (např. aktuálně zavřené bazény, zranění (zlomená noha))</a:t>
            </a:r>
          </a:p>
          <a:p>
            <a:r>
              <a:rPr lang="cs-CZ" dirty="0" smtClean="0"/>
              <a:t>cvičení s gumami (</a:t>
            </a:r>
            <a:r>
              <a:rPr lang="cs-CZ" dirty="0" err="1" smtClean="0"/>
              <a:t>Terraband</a:t>
            </a:r>
            <a:r>
              <a:rPr lang="cs-CZ" dirty="0" smtClean="0"/>
              <a:t>): mnoho variant cviků, mnohostranné využití, často využíváno pro rozcvičení na závodech, gumy s malým odporem jsou vhodné i pro děti</a:t>
            </a:r>
          </a:p>
          <a:p>
            <a:r>
              <a:rPr lang="cs-CZ" dirty="0" smtClean="0"/>
              <a:t>pozor na jednostranné přetěžování, využívat ke kompenzačním cvičením</a:t>
            </a:r>
          </a:p>
          <a:p>
            <a:r>
              <a:rPr lang="cs-CZ" dirty="0" smtClean="0"/>
              <a:t>tahání plaveckých gum (</a:t>
            </a:r>
            <a:r>
              <a:rPr lang="cs-CZ" dirty="0" err="1" smtClean="0"/>
              <a:t>expandery</a:t>
            </a:r>
            <a:r>
              <a:rPr lang="cs-CZ" dirty="0" smtClean="0"/>
              <a:t>) – lze do jisté míry simulovat plavecký trénink (např. na 50 m P plavec potřebuje 13 záběrů (musí si každý spočítat), tak lze tahat 5x13 záběrů – což plus minus odpovídá práci paží na 5x50. Nebo lze stanovit čas na 50 m a interval obdobně jako v bazénu a tahat K/M/Z/P paže</a:t>
            </a:r>
          </a:p>
          <a:p>
            <a:r>
              <a:rPr lang="cs-CZ" dirty="0" smtClean="0"/>
              <a:t>nenahradí to zcela plavecký tréninky, ale v případě nuceného výpadku je to velmi efektivní forma a velmi usnadňuje návrat do bazénu</a:t>
            </a:r>
          </a:p>
          <a:p>
            <a:r>
              <a:rPr lang="cs-CZ" dirty="0" smtClean="0"/>
              <a:t>nesimulovala bych celý plavecký trénink – tahání gum je náročnější, začít méně a postupně přidávat přiměřeně věku plavce</a:t>
            </a:r>
          </a:p>
          <a:p>
            <a:r>
              <a:rPr lang="cs-CZ" dirty="0" smtClean="0"/>
              <a:t>různé varianty tuhosti – já preferuji měkké gumy i pro dospělé (pro kluky možno větší odpor) – musí si každý vyzkoušet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- GYMNASTIKA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 plavce velmi důležitá </a:t>
            </a:r>
          </a:p>
          <a:p>
            <a:r>
              <a:rPr lang="cs-CZ" dirty="0" smtClean="0"/>
              <a:t>není nutné skákat přemety a salta – nebezpečí zranění, ale z gymnastiky si můžeme vzít hodně</a:t>
            </a:r>
          </a:p>
          <a:p>
            <a:r>
              <a:rPr lang="cs-CZ" dirty="0" smtClean="0"/>
              <a:t>cvičení na balančních podložkách (bosu, </a:t>
            </a:r>
            <a:r>
              <a:rPr lang="cs-CZ" dirty="0" err="1" smtClean="0"/>
              <a:t>medicimbal</a:t>
            </a:r>
            <a:r>
              <a:rPr lang="cs-CZ" dirty="0" smtClean="0"/>
              <a:t>) – výdrže, kliky, stoje, dřepy, dva stojí na </a:t>
            </a:r>
            <a:r>
              <a:rPr lang="cs-CZ" dirty="0" err="1" smtClean="0"/>
              <a:t>medicimbalu</a:t>
            </a:r>
            <a:r>
              <a:rPr lang="cs-CZ" dirty="0" smtClean="0"/>
              <a:t> a hází si balónem. Symetricky i asymetricky (např. kliky: obě ruce na </a:t>
            </a:r>
            <a:r>
              <a:rPr lang="cs-CZ" dirty="0" err="1" smtClean="0"/>
              <a:t>medicimbalu</a:t>
            </a:r>
            <a:r>
              <a:rPr lang="cs-CZ" dirty="0" smtClean="0"/>
              <a:t> (použiji jeden či dva), nebo jedna ruka na zemi a druhá na míči)</a:t>
            </a:r>
          </a:p>
          <a:p>
            <a:r>
              <a:rPr lang="cs-CZ" dirty="0" smtClean="0"/>
              <a:t>mrštnost: probíhání mezi dvěma velkými švihadly</a:t>
            </a:r>
          </a:p>
          <a:p>
            <a:r>
              <a:rPr lang="cs-CZ" dirty="0" smtClean="0"/>
              <a:t>kliky s tlesknutím, nebo pády do kliku</a:t>
            </a:r>
          </a:p>
          <a:p>
            <a:r>
              <a:rPr lang="cs-CZ" dirty="0" smtClean="0"/>
              <a:t>přeskákat po </a:t>
            </a:r>
            <a:r>
              <a:rPr lang="cs-CZ" dirty="0" err="1" smtClean="0"/>
              <a:t>medicimbalech</a:t>
            </a:r>
            <a:endParaRPr lang="cs-CZ" dirty="0" smtClean="0"/>
          </a:p>
          <a:p>
            <a:r>
              <a:rPr lang="cs-CZ" dirty="0" smtClean="0"/>
              <a:t>cvičení ve dvojicích: jeden leží na zemi, druhý mu zvedne nohy za kotníky (ležící drží pevnou pozici těla) a nečekaně pouštíme nohu – úkolem ležícího je udržet nohy u sebe</a:t>
            </a:r>
          </a:p>
          <a:p>
            <a:r>
              <a:rPr lang="cs-CZ" dirty="0" smtClean="0"/>
              <a:t>mrštnost s dřevěnou tyčí – přehazuješ ji z ruky do ruky</a:t>
            </a:r>
          </a:p>
          <a:p>
            <a:r>
              <a:rPr lang="cs-CZ" dirty="0" smtClean="0"/>
              <a:t>kotrmelce, hvězdy, stojky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22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SUCHÁ PŘÍPRAVA – ostatní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medicinbaly</a:t>
            </a:r>
          </a:p>
          <a:p>
            <a:r>
              <a:rPr lang="cs-CZ" dirty="0" smtClean="0"/>
              <a:t>švihadla</a:t>
            </a:r>
          </a:p>
          <a:p>
            <a:r>
              <a:rPr lang="cs-CZ" dirty="0" smtClean="0"/>
              <a:t>lavičky</a:t>
            </a:r>
          </a:p>
          <a:p>
            <a:r>
              <a:rPr lang="cs-CZ" dirty="0" smtClean="0"/>
              <a:t>s míčem</a:t>
            </a:r>
          </a:p>
          <a:p>
            <a:r>
              <a:rPr lang="cs-CZ" dirty="0" smtClean="0"/>
              <a:t>rozvoj startovních reakcí – starty z různých pozic a krátký sprint</a:t>
            </a:r>
          </a:p>
          <a:p>
            <a:r>
              <a:rPr lang="cs-CZ" dirty="0" smtClean="0"/>
              <a:t>skok do dálky z místa – výbušnost a síla DK</a:t>
            </a:r>
          </a:p>
          <a:p>
            <a:r>
              <a:rPr lang="cs-CZ" dirty="0" smtClean="0"/>
              <a:t>přeskoky různými směry přes různé překážky</a:t>
            </a:r>
          </a:p>
          <a:p>
            <a:r>
              <a:rPr lang="cs-CZ" dirty="0" smtClean="0"/>
              <a:t>běhy různou intenzitou s úkolem: např. stanovím kolo/úsek klidně jen 20 metrů a běhám </a:t>
            </a:r>
            <a:r>
              <a:rPr lang="cs-CZ" dirty="0" err="1" smtClean="0"/>
              <a:t>např</a:t>
            </a:r>
            <a:r>
              <a:rPr lang="cs-CZ" dirty="0" smtClean="0"/>
              <a:t>: 3 dřepy sprint a 3 dřepy, 3 angličáky a sprint, sprint a v cíli 5 kliků....</a:t>
            </a:r>
          </a:p>
          <a:p>
            <a:r>
              <a:rPr lang="cs-CZ" dirty="0" smtClean="0"/>
              <a:t>pro starší plavce posilovna – možná kondiční trenér ?  </a:t>
            </a:r>
          </a:p>
          <a:p>
            <a:r>
              <a:rPr lang="cs-CZ" dirty="0" smtClean="0"/>
              <a:t>v tělocvičně: kruhy, šplh, přeskoky přes kozu, florbal, vybíjená, fotbal, basket, </a:t>
            </a:r>
            <a:r>
              <a:rPr lang="cs-CZ" dirty="0" smtClean="0"/>
              <a:t>volejbal/přehazovaná</a:t>
            </a:r>
          </a:p>
          <a:p>
            <a:r>
              <a:rPr lang="cs-CZ" dirty="0" smtClean="0"/>
              <a:t>běh na lyžích, veslování, lezení, ...</a:t>
            </a:r>
            <a:endParaRPr lang="cs-CZ" dirty="0" smtClean="0"/>
          </a:p>
          <a:p>
            <a:r>
              <a:rPr lang="cs-CZ" dirty="0" smtClean="0"/>
              <a:t>NEZAPOMÍNEJ NA STREČINK</a:t>
            </a:r>
            <a:r>
              <a:rPr lang="cs-CZ" dirty="0" smtClean="0"/>
              <a:t>!!!</a:t>
            </a:r>
          </a:p>
          <a:p>
            <a:r>
              <a:rPr lang="cs-CZ" dirty="0" smtClean="0"/>
              <a:t>NEZAPOMÍNEJ NAPOSILOVAT STŘED TĚLA!!!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72044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TM02455610[[fn=Podzim]]</Template>
  <TotalTime>799</TotalTime>
  <Words>1540</Words>
  <Application>Microsoft Office PowerPoint</Application>
  <PresentationFormat>Předvádění na obrazovce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Autumn</vt:lpstr>
      <vt:lpstr>SUCHÁ PŘÍPRAVA pro plavce</vt:lpstr>
      <vt:lpstr>SUCHÁ PŘÍPRAVA</vt:lpstr>
      <vt:lpstr>SUCHÁ PŘÍPRAVA – OPIČÍ DRÁHA</vt:lpstr>
      <vt:lpstr>SUCHÁ PŘÍPRAVA - KOTOUČKY</vt:lpstr>
      <vt:lpstr>SUCHÁ PŘÍPRAVA – KRÁTKÉ SPRINTY</vt:lpstr>
      <vt:lpstr>SUCHÁ PŘÍPRAVA – KRUHOVÝ TRÉNINK</vt:lpstr>
      <vt:lpstr>SUCHÁ PŘÍPRAVA - GUMY</vt:lpstr>
      <vt:lpstr>SUCHÁ PŘÍPRAVA - GYMNASTIKA</vt:lpstr>
      <vt:lpstr>SUCHÁ PŘÍPRAVA – ostatní</vt:lpstr>
      <vt:lpstr>Metody posilování</vt:lpstr>
      <vt:lpstr>Metody posilování</vt:lpstr>
      <vt:lpstr>Metody posilování</vt:lpstr>
      <vt:lpstr>Metody posilování</vt:lpstr>
      <vt:lpstr>Metody posilování</vt:lpstr>
      <vt:lpstr>Metody posilování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SUCHÁ PŘÍPRAVA A HRY VE VODĚ</dc:title>
  <dc:creator>Jana</dc:creator>
  <cp:lastModifiedBy>Jana</cp:lastModifiedBy>
  <cp:revision>29</cp:revision>
  <dcterms:created xsi:type="dcterms:W3CDTF">2020-12-12T21:37:56Z</dcterms:created>
  <dcterms:modified xsi:type="dcterms:W3CDTF">2021-05-17T19:38:34Z</dcterms:modified>
</cp:coreProperties>
</file>